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ppt/charts/chart33.xml" ContentType="application/vnd.openxmlformats-officedocument.drawingml.chart+xml"/>
  <Override PartName="/ppt/charts/chart34.xml" ContentType="application/vnd.openxmlformats-officedocument.drawingml.chart+xml"/>
  <Override PartName="/ppt/charts/chart35.xml" ContentType="application/vnd.openxmlformats-officedocument.drawingml.chart+xml"/>
  <Override PartName="/ppt/charts/chart36.xml" ContentType="application/vnd.openxmlformats-officedocument.drawingml.chart+xml"/>
  <Override PartName="/ppt/charts/chart37.xml" ContentType="application/vnd.openxmlformats-officedocument.drawingml.chart+xml"/>
  <Override PartName="/ppt/charts/chart38.xml" ContentType="application/vnd.openxmlformats-officedocument.drawingml.chart+xml"/>
  <Override PartName="/ppt/charts/chart39.xml" ContentType="application/vnd.openxmlformats-officedocument.drawingml.chart+xml"/>
  <Override PartName="/ppt/charts/chart4.xml" ContentType="application/vnd.openxmlformats-officedocument.drawingml.chart+xml"/>
  <Override PartName="/ppt/charts/chart40.xml" ContentType="application/vnd.openxmlformats-officedocument.drawingml.chart+xml"/>
  <Override PartName="/ppt/charts/chart41.xml" ContentType="application/vnd.openxmlformats-officedocument.drawingml.chart+xml"/>
  <Override PartName="/ppt/charts/chart42.xml" ContentType="application/vnd.openxmlformats-officedocument.drawingml.chart+xml"/>
  <Override PartName="/ppt/charts/chart43.xml" ContentType="application/vnd.openxmlformats-officedocument.drawingml.chart+xml"/>
  <Override PartName="/ppt/charts/chart44.xml" ContentType="application/vnd.openxmlformats-officedocument.drawingml.chart+xml"/>
  <Override PartName="/ppt/charts/chart45.xml" ContentType="application/vnd.openxmlformats-officedocument.drawingml.chart+xml"/>
  <Override PartName="/ppt/charts/chart46.xml" ContentType="application/vnd.openxmlformats-officedocument.drawingml.chart+xml"/>
  <Override PartName="/ppt/charts/chart47.xml" ContentType="application/vnd.openxmlformats-officedocument.drawingml.chart+xml"/>
  <Override PartName="/ppt/charts/chart48.xml" ContentType="application/vnd.openxmlformats-officedocument.drawingml.chart+xml"/>
  <Override PartName="/ppt/charts/chart49.xml" ContentType="application/vnd.openxmlformats-officedocument.drawingml.chart+xml"/>
  <Override PartName="/ppt/charts/chart5.xml" ContentType="application/vnd.openxmlformats-officedocument.drawingml.chart+xml"/>
  <Override PartName="/ppt/charts/chart50.xml" ContentType="application/vnd.openxmlformats-officedocument.drawingml.chart+xml"/>
  <Override PartName="/ppt/charts/chart51.xml" ContentType="application/vnd.openxmlformats-officedocument.drawingml.chart+xml"/>
  <Override PartName="/ppt/charts/chart52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olors1.xml" ContentType="application/vnd.ms-office.chartcolorstyle+xml"/>
  <Override PartName="/ppt/charts/colors10.xml" ContentType="application/vnd.ms-office.chartcolorstyle+xml"/>
  <Override PartName="/ppt/charts/colors11.xml" ContentType="application/vnd.ms-office.chartcolorstyle+xml"/>
  <Override PartName="/ppt/charts/colors12.xml" ContentType="application/vnd.ms-office.chartcolorstyle+xml"/>
  <Override PartName="/ppt/charts/colors13.xml" ContentType="application/vnd.ms-office.chartcolorstyle+xml"/>
  <Override PartName="/ppt/charts/colors14.xml" ContentType="application/vnd.ms-office.chartcolorstyle+xml"/>
  <Override PartName="/ppt/charts/colors15.xml" ContentType="application/vnd.ms-office.chartcolorstyle+xml"/>
  <Override PartName="/ppt/charts/colors16.xml" ContentType="application/vnd.ms-office.chartcolorstyle+xml"/>
  <Override PartName="/ppt/charts/colors17.xml" ContentType="application/vnd.ms-office.chartcolorstyle+xml"/>
  <Override PartName="/ppt/charts/colors18.xml" ContentType="application/vnd.ms-office.chartcolorstyle+xml"/>
  <Override PartName="/ppt/charts/colors19.xml" ContentType="application/vnd.ms-office.chartcolorstyle+xml"/>
  <Override PartName="/ppt/charts/colors2.xml" ContentType="application/vnd.ms-office.chartcolorstyle+xml"/>
  <Override PartName="/ppt/charts/colors20.xml" ContentType="application/vnd.ms-office.chartcolorstyle+xml"/>
  <Override PartName="/ppt/charts/colors21.xml" ContentType="application/vnd.ms-office.chartcolorstyle+xml"/>
  <Override PartName="/ppt/charts/colors22.xml" ContentType="application/vnd.ms-office.chartcolorstyle+xml"/>
  <Override PartName="/ppt/charts/colors23.xml" ContentType="application/vnd.ms-office.chartcolorstyle+xml"/>
  <Override PartName="/ppt/charts/colors24.xml" ContentType="application/vnd.ms-office.chartcolorstyle+xml"/>
  <Override PartName="/ppt/charts/colors25.xml" ContentType="application/vnd.ms-office.chartcolorstyle+xml"/>
  <Override PartName="/ppt/charts/colors26.xml" ContentType="application/vnd.ms-office.chartcolorstyle+xml"/>
  <Override PartName="/ppt/charts/colors27.xml" ContentType="application/vnd.ms-office.chartcolorstyle+xml"/>
  <Override PartName="/ppt/charts/colors28.xml" ContentType="application/vnd.ms-office.chartcolorstyle+xml"/>
  <Override PartName="/ppt/charts/colors29.xml" ContentType="application/vnd.ms-office.chartcolorstyle+xml"/>
  <Override PartName="/ppt/charts/colors3.xml" ContentType="application/vnd.ms-office.chartcolorstyle+xml"/>
  <Override PartName="/ppt/charts/colors30.xml" ContentType="application/vnd.ms-office.chartcolorstyle+xml"/>
  <Override PartName="/ppt/charts/colors31.xml" ContentType="application/vnd.ms-office.chartcolorstyle+xml"/>
  <Override PartName="/ppt/charts/colors32.xml" ContentType="application/vnd.ms-office.chartcolorstyle+xml"/>
  <Override PartName="/ppt/charts/colors33.xml" ContentType="application/vnd.ms-office.chartcolorstyle+xml"/>
  <Override PartName="/ppt/charts/colors34.xml" ContentType="application/vnd.ms-office.chartcolorstyle+xml"/>
  <Override PartName="/ppt/charts/colors35.xml" ContentType="application/vnd.ms-office.chartcolorstyle+xml"/>
  <Override PartName="/ppt/charts/colors36.xml" ContentType="application/vnd.ms-office.chartcolorstyle+xml"/>
  <Override PartName="/ppt/charts/colors37.xml" ContentType="application/vnd.ms-office.chartcolorstyle+xml"/>
  <Override PartName="/ppt/charts/colors38.xml" ContentType="application/vnd.ms-office.chartcolorstyle+xml"/>
  <Override PartName="/ppt/charts/colors39.xml" ContentType="application/vnd.ms-office.chartcolorstyle+xml"/>
  <Override PartName="/ppt/charts/colors4.xml" ContentType="application/vnd.ms-office.chartcolorstyle+xml"/>
  <Override PartName="/ppt/charts/colors40.xml" ContentType="application/vnd.ms-office.chartcolorstyle+xml"/>
  <Override PartName="/ppt/charts/colors41.xml" ContentType="application/vnd.ms-office.chartcolorstyle+xml"/>
  <Override PartName="/ppt/charts/colors42.xml" ContentType="application/vnd.ms-office.chartcolorstyle+xml"/>
  <Override PartName="/ppt/charts/colors43.xml" ContentType="application/vnd.ms-office.chartcolorstyle+xml"/>
  <Override PartName="/ppt/charts/colors44.xml" ContentType="application/vnd.ms-office.chartcolorstyle+xml"/>
  <Override PartName="/ppt/charts/colors45.xml" ContentType="application/vnd.ms-office.chartcolorstyle+xml"/>
  <Override PartName="/ppt/charts/colors46.xml" ContentType="application/vnd.ms-office.chartcolorstyle+xml"/>
  <Override PartName="/ppt/charts/colors47.xml" ContentType="application/vnd.ms-office.chartcolorstyle+xml"/>
  <Override PartName="/ppt/charts/colors48.xml" ContentType="application/vnd.ms-office.chartcolorstyle+xml"/>
  <Override PartName="/ppt/charts/colors49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colors9.xml" ContentType="application/vnd.ms-office.chartcolorstyle+xml"/>
  <Override PartName="/ppt/charts/style1.xml" ContentType="application/vnd.ms-office.chartstyle+xml"/>
  <Override PartName="/ppt/charts/style10.xml" ContentType="application/vnd.ms-office.chartstyle+xml"/>
  <Override PartName="/ppt/charts/style11.xml" ContentType="application/vnd.ms-office.chartstyle+xml"/>
  <Override PartName="/ppt/charts/style12.xml" ContentType="application/vnd.ms-office.chartstyle+xml"/>
  <Override PartName="/ppt/charts/style13.xml" ContentType="application/vnd.ms-office.chartstyle+xml"/>
  <Override PartName="/ppt/charts/style14.xml" ContentType="application/vnd.ms-office.chartstyle+xml"/>
  <Override PartName="/ppt/charts/style15.xml" ContentType="application/vnd.ms-office.chartstyle+xml"/>
  <Override PartName="/ppt/charts/style16.xml" ContentType="application/vnd.ms-office.chartstyle+xml"/>
  <Override PartName="/ppt/charts/style17.xml" ContentType="application/vnd.ms-office.chartstyle+xml"/>
  <Override PartName="/ppt/charts/style18.xml" ContentType="application/vnd.ms-office.chartstyle+xml"/>
  <Override PartName="/ppt/charts/style19.xml" ContentType="application/vnd.ms-office.chartstyle+xml"/>
  <Override PartName="/ppt/charts/style2.xml" ContentType="application/vnd.ms-office.chartstyle+xml"/>
  <Override PartName="/ppt/charts/style20.xml" ContentType="application/vnd.ms-office.chartstyle+xml"/>
  <Override PartName="/ppt/charts/style21.xml" ContentType="application/vnd.ms-office.chartstyle+xml"/>
  <Override PartName="/ppt/charts/style22.xml" ContentType="application/vnd.ms-office.chartstyle+xml"/>
  <Override PartName="/ppt/charts/style23.xml" ContentType="application/vnd.ms-office.chartstyle+xml"/>
  <Override PartName="/ppt/charts/style24.xml" ContentType="application/vnd.ms-office.chartstyle+xml"/>
  <Override PartName="/ppt/charts/style25.xml" ContentType="application/vnd.ms-office.chartstyle+xml"/>
  <Override PartName="/ppt/charts/style26.xml" ContentType="application/vnd.ms-office.chartstyle+xml"/>
  <Override PartName="/ppt/charts/style27.xml" ContentType="application/vnd.ms-office.chartstyle+xml"/>
  <Override PartName="/ppt/charts/style28.xml" ContentType="application/vnd.ms-office.chartstyle+xml"/>
  <Override PartName="/ppt/charts/style29.xml" ContentType="application/vnd.ms-office.chartstyle+xml"/>
  <Override PartName="/ppt/charts/style3.xml" ContentType="application/vnd.ms-office.chartstyle+xml"/>
  <Override PartName="/ppt/charts/style30.xml" ContentType="application/vnd.ms-office.chartstyle+xml"/>
  <Override PartName="/ppt/charts/style31.xml" ContentType="application/vnd.ms-office.chartstyle+xml"/>
  <Override PartName="/ppt/charts/style32.xml" ContentType="application/vnd.ms-office.chartstyle+xml"/>
  <Override PartName="/ppt/charts/style33.xml" ContentType="application/vnd.ms-office.chartstyle+xml"/>
  <Override PartName="/ppt/charts/style34.xml" ContentType="application/vnd.ms-office.chartstyle+xml"/>
  <Override PartName="/ppt/charts/style35.xml" ContentType="application/vnd.ms-office.chartstyle+xml"/>
  <Override PartName="/ppt/charts/style36.xml" ContentType="application/vnd.ms-office.chartstyle+xml"/>
  <Override PartName="/ppt/charts/style37.xml" ContentType="application/vnd.ms-office.chartstyle+xml"/>
  <Override PartName="/ppt/charts/style38.xml" ContentType="application/vnd.ms-office.chartstyle+xml"/>
  <Override PartName="/ppt/charts/style39.xml" ContentType="application/vnd.ms-office.chartstyle+xml"/>
  <Override PartName="/ppt/charts/style4.xml" ContentType="application/vnd.ms-office.chartstyle+xml"/>
  <Override PartName="/ppt/charts/style40.xml" ContentType="application/vnd.ms-office.chartstyle+xml"/>
  <Override PartName="/ppt/charts/style41.xml" ContentType="application/vnd.ms-office.chartstyle+xml"/>
  <Override PartName="/ppt/charts/style42.xml" ContentType="application/vnd.ms-office.chartstyle+xml"/>
  <Override PartName="/ppt/charts/style43.xml" ContentType="application/vnd.ms-office.chartstyle+xml"/>
  <Override PartName="/ppt/charts/style44.xml" ContentType="application/vnd.ms-office.chartstyle+xml"/>
  <Override PartName="/ppt/charts/style45.xml" ContentType="application/vnd.ms-office.chartstyle+xml"/>
  <Override PartName="/ppt/charts/style46.xml" ContentType="application/vnd.ms-office.chartstyle+xml"/>
  <Override PartName="/ppt/charts/style47.xml" ContentType="application/vnd.ms-office.chartstyle+xml"/>
  <Override PartName="/ppt/charts/style48.xml" ContentType="application/vnd.ms-office.chartstyle+xml"/>
  <Override PartName="/ppt/charts/style49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charts/style9.xml" ContentType="application/vnd.ms-office.chartstyle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2" r:id="rId3"/>
    <p:sldMasterId id="2147483676" r:id="rId4"/>
    <p:sldMasterId id="2147483687" r:id="rId5"/>
  </p:sldMasterIdLst>
  <p:notesMasterIdLst>
    <p:notesMasterId r:id="rId7"/>
  </p:notesMasterIdLst>
  <p:handoutMasterIdLst>
    <p:handoutMasterId r:id="rId44"/>
  </p:handoutMasterIdLst>
  <p:sldIdLst>
    <p:sldId id="3812" r:id="rId6"/>
    <p:sldId id="3973" r:id="rId8"/>
    <p:sldId id="4018" r:id="rId9"/>
    <p:sldId id="4046" r:id="rId10"/>
    <p:sldId id="4020" r:id="rId11"/>
    <p:sldId id="4021" r:id="rId12"/>
    <p:sldId id="3995" r:id="rId13"/>
    <p:sldId id="4013" r:id="rId14"/>
    <p:sldId id="3997" r:id="rId15"/>
    <p:sldId id="4062" r:id="rId16"/>
    <p:sldId id="3833" r:id="rId17"/>
    <p:sldId id="3895" r:id="rId18"/>
    <p:sldId id="4012" r:id="rId19"/>
    <p:sldId id="4022" r:id="rId20"/>
    <p:sldId id="4023" r:id="rId21"/>
    <p:sldId id="4024" r:id="rId22"/>
    <p:sldId id="4126" r:id="rId23"/>
    <p:sldId id="4052" r:id="rId24"/>
    <p:sldId id="4053" r:id="rId25"/>
    <p:sldId id="4054" r:id="rId26"/>
    <p:sldId id="4055" r:id="rId27"/>
    <p:sldId id="4047" r:id="rId28"/>
    <p:sldId id="4048" r:id="rId29"/>
    <p:sldId id="4092" r:id="rId30"/>
    <p:sldId id="4051" r:id="rId31"/>
    <p:sldId id="4056" r:id="rId32"/>
    <p:sldId id="4057" r:id="rId33"/>
    <p:sldId id="4058" r:id="rId34"/>
    <p:sldId id="4025" r:id="rId35"/>
    <p:sldId id="4026" r:id="rId36"/>
    <p:sldId id="4027" r:id="rId37"/>
    <p:sldId id="4091" r:id="rId38"/>
    <p:sldId id="4089" r:id="rId39"/>
    <p:sldId id="3981" r:id="rId40"/>
    <p:sldId id="4106" r:id="rId41"/>
    <p:sldId id="4007" r:id="rId42"/>
    <p:sldId id="4017" r:id="rId43"/>
  </p:sldIdLst>
  <p:sldSz cx="12192000" cy="6858000"/>
  <p:notesSz cx="6813550" cy="9945370"/>
  <p:custDataLst>
    <p:tags r:id="rId4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0" userDrawn="1">
          <p15:clr>
            <a:srgbClr val="A4A3A4"/>
          </p15:clr>
        </p15:guide>
        <p15:guide id="2" pos="4737" userDrawn="1">
          <p15:clr>
            <a:srgbClr val="A4A3A4"/>
          </p15:clr>
        </p15:guide>
        <p15:guide id="3" orient="horz" pos="388" userDrawn="1">
          <p15:clr>
            <a:srgbClr val="A4A3A4"/>
          </p15:clr>
        </p15:guide>
        <p15:guide id="4" pos="7774" userDrawn="1">
          <p15:clr>
            <a:srgbClr val="A4A3A4"/>
          </p15:clr>
        </p15:guide>
        <p15:guide id="5" pos="124" userDrawn="1">
          <p15:clr>
            <a:srgbClr val="A4A3A4"/>
          </p15:clr>
        </p15:guide>
        <p15:guide id="6" pos="2570" userDrawn="1">
          <p15:clr>
            <a:srgbClr val="A4A3A4"/>
          </p15:clr>
        </p15:guide>
        <p15:guide id="7" orient="horz" pos="3944" userDrawn="1">
          <p15:clr>
            <a:srgbClr val="A4A3A4"/>
          </p15:clr>
        </p15:guide>
        <p15:guide id="8" pos="40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1" clrIdx="0"/>
  <p:cmAuthor id="43" name="钱鑫妮|qianxinni" initials="钱鑫妮" lastIdx="1" clrIdx="42"/>
  <p:cmAuthor id="1" name="王玉婷" initials="王玉婷" lastIdx="1" clrIdx="0"/>
  <p:cmAuthor id="2" name="作者" initials="A" lastIdx="0" clrIdx="1"/>
  <p:cmAuthor id="45" name="赵晓鸿|zhaoxiaohong4" initials="赵晓鸿" lastIdx="1" clrIdx="44"/>
  <p:cmAuthor id="3" name="张霖|zhanglin6" initials="张霖" lastIdx="1" clrIdx="2"/>
  <p:cmAuthor id="4" name="shenxiaowei1@zj.cmcc" initials="s" lastIdx="1" clrIdx="3"/>
  <p:cmAuthor id="5" name="fanshaowen" initials="f" lastIdx="1" clrIdx="4"/>
  <p:cmAuthor id="6" name="陈培|chenpei1" initials="陈培" lastIdx="1" clrIdx="5"/>
  <p:cmAuthor id="691587970" name="小延魔法师" initials="小" lastIdx="1126286" clrIdx="0"/>
  <p:cmAuthor id="7" name="林莺巧|linyingqiao" initials="林莺巧" lastIdx="1" clrIdx="6"/>
  <p:cmAuthor id="8" name="方小伟|lqfxw" initials="方小伟" lastIdx="2" clrIdx="7"/>
  <p:cmAuthor id="9" name="金骏|jinjun4" initials="金骏" lastIdx="1" clrIdx="8"/>
  <p:cmAuthor id="10" name="zhengqianqian9" initials="z" lastIdx="1" clrIdx="9"/>
  <p:cmAuthor id="11" name="杜梦媛|dumengyuan" initials="杜梦媛" lastIdx="1" clrIdx="10"/>
  <p:cmAuthor id="12" name="单力峰|danlifeng" initials="单力峰" lastIdx="1" clrIdx="11"/>
  <p:cmAuthor id="13" name="admin/Zmcc" initials="admin" lastIdx="1" clrIdx="12"/>
  <p:cmAuthor id="14" name="柯能|keneng" initials="柯能" lastIdx="1" clrIdx="13"/>
  <p:cmAuthor id="15" name="yangkuan1@zj.cmcc" initials="杨宽" lastIdx="1" clrIdx="14"/>
  <p:cmAuthor id="16" name="WHX" initials="W" lastIdx="1" clrIdx="15"/>
  <p:cmAuthor id="17" name="俞悦|yuyue9" initials="俞悦" lastIdx="1" clrIdx="16"/>
  <p:cmAuthor id="18" name="张燕" initials="MSOffice" lastIdx="1" clrIdx="17"/>
  <p:cmAuthor id="19" name="Saku Uchikawa" initials="S" lastIdx="11" clrIdx="0"/>
  <p:cmAuthor id="20" name="00065088" initials="0" lastIdx="2" clrIdx="19"/>
  <p:cmAuthor id="21" name="sunyufang" initials="s" lastIdx="1" clrIdx="21"/>
  <p:cmAuthor id="22" name="蔡建楠" initials="caijianna" lastIdx="15" clrIdx="17"/>
  <p:cmAuthor id="2000" name="黄通东_MbQvnUvu" initials="authorId_424725045" lastIdx="2492549" clrIdx="0"/>
  <p:cmAuthor id="23" name="10009110" initials="1" lastIdx="23" clrIdx="22"/>
  <p:cmAuthor id="24" name="李蕾00009994" initials="李" lastIdx="6" clrIdx="17"/>
  <p:cmAuthor id="25" name="wyz" initials="w" lastIdx="1" clrIdx="24"/>
  <p:cmAuthor id="26" name="10270945" initials="1" lastIdx="2" clrIdx="25"/>
  <p:cmAuthor id="27" name="zrf" initials="zrf" lastIdx="3" clrIdx="26"/>
  <p:cmAuthor id="28" name="Hou Yingfeng" initials="H" lastIdx="10" clrIdx="23"/>
  <p:cmAuthor id="29" name="赵诚荣10027092" initials="赵" lastIdx="2" clrIdx="25"/>
  <p:cmAuthor id="30" name="10056791" initials="ZTE" lastIdx="1" clrIdx="29"/>
  <p:cmAuthor id="31" name="Author" initials="A" lastIdx="0" clrIdx="30"/>
  <p:cmAuthor id="32" name="李楠10047711" initials="李楠10047711" lastIdx="2" clrIdx="31"/>
  <p:cmAuthor id="33" name="10045953" initials="1" lastIdx="1" clrIdx="32"/>
  <p:cmAuthor id="34" name="Y Y" initials="YY" lastIdx="2" clrIdx="33"/>
  <p:cmAuthor id="35" name="Administrator" initials="A" lastIdx="1" clrIdx="35"/>
  <p:cmAuthor id="36" name="Microsoft 帐户" initials="M帐" lastIdx="6" clrIdx="36"/>
  <p:cmAuthor id="37" name="zhulinfeng3" initials="z" lastIdx="1" clrIdx="36"/>
  <p:cmAuthor id="287643681" name="殷格非" initials="殷" lastIdx="2" clrIdx="0"/>
  <p:cmAuthor id="287643682" name="z r" initials="zr" lastIdx="5" clrIdx="12"/>
  <p:cmAuthor id="42" name="徐秋月|xuqiuyue1" initials="徐秋月" lastIdx="1" clrIdx="41"/>
  <p:cmAuthor id="287643683" name="石晓利" initials="C" lastIdx="1" clrIdx="13"/>
  <p:cmAuthor id="287643684" name="解飞|xief" initials="解飞" lastIdx="0" clrIdx="37"/>
  <p:cmAuthor id="287643685" name="亮" initials="亮" lastIdx="1" clrIdx="44"/>
  <p:cmAuthor id="44" name="成玉玉" initials="成" lastIdx="1" clrIdx="43"/>
  <p:cmAuthor id="38" name="migu" initials="m" lastIdx="3" clrIdx="37"/>
  <p:cmAuthor id="51" name="wangxiaodong" initials="w" lastIdx="1" clrIdx="50"/>
  <p:cmAuthor id="1411827" name="黄晓平" initials="黄" lastIdx="0" clrIdx="0"/>
  <p:cmAuthor id="39" name="ytyan" initials="y" lastIdx="2" clrIdx="38"/>
  <p:cmAuthor id="40" name="huhuajun" initials="h" lastIdx="1" clrIdx="39"/>
  <p:cmAuthor id="41" name="tangxianwei@zj.cmcc" initials="t" lastIdx="1" clrIdx="40"/>
  <p:cmAuthor id="53" name="陆晨凯|luchenkai" initials="陆晨凯" lastIdx="1" clrIdx="52"/>
  <p:cmAuthor id="47245819" name="群智集" initials="群" lastIdx="0" clrIdx="0"/>
  <p:cmAuthor id="49" name="卢晨|luchen" initials="卢晨" lastIdx="2" clrIdx="48"/>
  <p:cmAuthor id="50" name="Lenovo" initials="L" lastIdx="1" clrIdx="49"/>
  <p:cmAuthor id="1411828" name="pengfei shen" initials="ps" lastIdx="1" clrIdx="38"/>
  <p:cmAuthor id="1411829" name="Wu, Jing 1. (NSB - CN/Hangzhou)" initials="WJ1(C" lastIdx="2" clrIdx="39"/>
  <p:cmAuthor id="60" name="dejat" initials="d" lastIdx="1" clrIdx="59"/>
  <p:cmAuthor id="691587971" name="陈 湘云" initials="陈" lastIdx="1" clrIdx="50"/>
  <p:cmAuthor id="46" name="tzljl" initials="t" lastIdx="1" clrIdx="45"/>
  <p:cmAuthor id="48" name="13857" initials="1" lastIdx="2" clrIdx="47"/>
  <p:cmAuthor id="76" name="wangzhengyu" initials="w" lastIdx="1" clrIdx="25"/>
  <p:cmAuthor id="353158055" name="韩雨" initials="韩" lastIdx="0" clrIdx="0"/>
  <p:cmAuthor id="191251535" name="沈霄雷" initials="沈" lastIdx="833089" clrIdx="0"/>
  <p:cmAuthor id="394525608" name="仇怿俊" initials="仇" lastIdx="0" clrIdx="0"/>
  <p:cmAuthor id="77" name="w x" initials="wx" lastIdx="2" clrIdx="26"/>
  <p:cmAuthor id="78" name="SHEN Chao" initials="SC" lastIdx="1" clrIdx="37"/>
  <p:cmAuthor id="72" name="zhanmin2" initials="z" lastIdx="1" clrIdx="71"/>
  <p:cmAuthor id="47" name="xuehaiyan1" initials="x" lastIdx="2" clrIdx="46"/>
  <p:cmAuthor id="287643686" name="夜尽迟渊_UrQfrmQZ" initials="authorId_501680251" lastIdx="0" clrIdx="0"/>
  <p:cmAuthor id="287643687" name="王丰_aE3uARfm" initials="authorId_383357774" lastIdx="0" clrIdx="0"/>
  <p:cmAuthor id="287643688" name="方少_UbQfrimU" initials="authorId_442114952" lastIdx="0" clrIdx="0"/>
  <p:cmAuthor id="287643689" name="叶盛_Q3A3IfEf" initials="authorId_506280334" lastIdx="0" clrIdx="0"/>
  <p:cmAuthor id="287643690" name="Harley._bEJrUJ7r" initials="authorId_432156705" lastIdx="0" clrIdx="0"/>
  <p:cmAuthor id="287643691" name="罗平_VB7vJb2E" initials="authorId_305049361" lastIdx="0" clrIdx="0"/>
  <p:cmAuthor id="287643692" name="xixi_nUjqe22E" initials="authorId_359229261" lastIdx="0" clrIdx="0"/>
  <p:cmAuthor id="54" name="丁宇|dingyu2" initials="丁" lastIdx="1" clrIdx="40"/>
  <p:cmAuthor id="56" name="lsjinxin" initials="l" lastIdx="1" clrIdx="42"/>
  <p:cmAuthor id="57" name="IrisH" initials="I" lastIdx="1" clrIdx="43"/>
  <p:cmAuthor id="58" name="pc" initials="p" lastIdx="1" clrIdx="44"/>
  <p:cmAuthor id="59" name="何秦囷|heqinjun" initials="何" lastIdx="1" clrIdx="46"/>
  <p:cmAuthor id="63" name="陆展捷|luzj_nb" initials="陆" lastIdx="3" clrIdx="58"/>
  <p:cmAuthor id="65" name="sunkaijie" initials="s" lastIdx="1" clrIdx="61"/>
  <p:cmAuthor id="287643693" name="安安_zm6nYnYZ" initials="authorId_347340296" lastIdx="0" clrIdx="0"/>
  <p:cmAuthor id="68" name="wzchenl@zj.cmcc" initials="wzchenl@zj.cmcc" lastIdx="1" clrIdx="67"/>
  <p:cmAuthor id="75" name="陈梁|wzchenl" initials="陈梁" lastIdx="1" clrIdx="74"/>
  <p:cmAuthor id="691587972" name="baozhenhuan@zj.cmcc" initials="邹安邦" lastIdx="1" clrIdx="75"/>
  <p:cmAuthor id="87" name="戴维" initials="戴" lastIdx="1" clrIdx="86"/>
  <p:cmAuthor id="287643696" name="周君_MfIffYra" initials="authorId_375419134" lastIdx="0" clrIdx="0"/>
  <p:cmAuthor id="70" name="whsay" initials="w" lastIdx="1" clrIdx="69"/>
  <p:cmAuthor id="394525609" name="Xiaosu Wang" initials="XW" lastIdx="1" clrIdx="24"/>
  <p:cmAuthor id="67" name="未知用户9" initials="未" lastIdx="1" clrIdx="0"/>
  <p:cmAuthor id="69" name="未知用户18" initials="未" lastIdx="1" clrIdx="0"/>
  <p:cmAuthor id="71" name="未知用户19" initials="未" lastIdx="1" clrIdx="0"/>
  <p:cmAuthor id="73" name="未知用户14" initials="未" lastIdx="1" clrIdx="0"/>
  <p:cmAuthor id="74" name="未知用户15" initials="未" lastIdx="1" clrIdx="0"/>
  <p:cmAuthor id="80" name="杨艳霞" initials="杨" lastIdx="34" clrIdx="1"/>
  <p:cmAuthor id="81" name="未定义" initials="未" lastIdx="1" clrIdx="1"/>
  <p:cmAuthor id="82" name="rq fan" initials="r" lastIdx="3" clrIdx="1"/>
  <p:cmAuthor id="83" name="dingbo" initials="d" lastIdx="1" clrIdx="0"/>
  <p:cmAuthor id="84" name="李永欣" initials="李" lastIdx="1" clrIdx="0"/>
  <p:cmAuthor id="85" name="yi tian" initials="y" lastIdx="1" clrIdx="25"/>
  <p:cmAuthor id="86" name="yj W" initials="y" lastIdx="1" clrIdx="26"/>
  <p:cmAuthor id="88" name="未知用户24" initials="未" lastIdx="1" clrIdx="0"/>
  <p:cmAuthor id="89" name="未知用户25" initials="未" lastIdx="1" clrIdx="0"/>
  <p:cmAuthor id="90" name="未知用户26" initials="未" lastIdx="1" clrIdx="0"/>
  <p:cmAuthor id="91" name="未知用户27" initials="未" lastIdx="1" clrIdx="0"/>
  <p:cmAuthor id="92" name="未知用户28" initials="未" lastIdx="1" clrIdx="0"/>
  <p:cmAuthor id="93" name="未知用户29" initials="未" lastIdx="1" clrIdx="0"/>
  <p:cmAuthor id="94" name="陈尚文" initials="陈" lastIdx="1" clrIdx="1"/>
  <p:cmAuthor id="95" name="张宏伟" initials="张" lastIdx="46" clrIdx="0"/>
  <p:cmAuthor id="96" name="Yuan Hu" initials="Y" lastIdx="1" clrIdx="0"/>
  <p:cmAuthor id="97" name="Pei" initials="P" lastIdx="0" clrIdx="1"/>
  <p:cmAuthor id="98" name="Ying Li" initials="Y" lastIdx="1" clrIdx="2"/>
  <p:cmAuthor id="99" name="李威" initials="李" lastIdx="1" clrIdx="3"/>
  <p:cmAuthor id="100" name="范作霖" initials="范" lastIdx="1" clrIdx="22"/>
  <p:cmAuthor id="101" name="李百秋" initials="李" lastIdx="3" clrIdx="21"/>
  <p:cmAuthor id="102" name="张立鑫" initials="张" lastIdx="1" clrIdx="23"/>
  <p:cmAuthor id="103" name="杨静" initials="杨" lastIdx="1" clrIdx="22"/>
  <p:cmAuthor id="104" name="包珊珊" initials="包" lastIdx="7" clrIdx="23"/>
  <p:cmAuthor id="105" name="YuQing" initials="Y" lastIdx="9" clrIdx="0"/>
  <p:cmAuthor id="106" name="Youwen Sun" initials="Y" lastIdx="3" clrIdx="1"/>
  <p:cmAuthor id="107" name="�ǲ�����" initials="�" lastIdx="1" clrIdx="35"/>
  <p:cmAuthor id="108" name="牛宏民" initials="牛" lastIdx="2" clrIdx="0"/>
  <p:cmAuthor id="109" name="毛香勤" initials="毛" lastIdx="26" clrIdx="6"/>
  <p:cmAuthor id="110" name="dadi" initials="d" lastIdx="2" clrIdx="1"/>
  <p:cmAuthor id="111" name="郑廷东" initials="郑" lastIdx="25" clrIdx="0"/>
  <p:cmAuthor id="112" name="张田田" initials="张" lastIdx="23" clrIdx="2"/>
  <p:cmAuthor id="113" name="杨彦伟" initials="杨" lastIdx="3" clrIdx="0"/>
  <p:cmAuthor id="114" name="徐光宇" initials="徐" lastIdx="1" clrIdx="0"/>
  <p:cmAuthor id="115" name="mac" initials="m" lastIdx="1" clrIdx="0"/>
  <p:cmAuthor id="116" name="刘豹" initials="刘" lastIdx="0" clrIdx="0"/>
  <p:cmAuthor id="117" name="张艳芳" initials="张" lastIdx="3" clrIdx="0"/>
  <p:cmAuthor id="118" name="王志刚" initials="王" lastIdx="1" clrIdx="0"/>
  <p:cmAuthor id="119" name="孙大威" initials="孙" lastIdx="21" clrIdx="4"/>
  <p:cmAuthor id="120" name="徐杰" initials="徐" lastIdx="1" clrIdx="0"/>
  <p:cmAuthor id="121" name="席美娟" initials="席" lastIdx="4" clrIdx="1"/>
  <p:cmAuthor id="122" name="朱海平" initials="朱" lastIdx="1" clrIdx="16"/>
  <p:cmAuthor id="123" name="王景红" initials="王" lastIdx="6" clrIdx="3"/>
  <p:cmAuthor id="124" name="席金煜" initials="席" lastIdx="42" clrIdx="4"/>
  <p:cmAuthor id="125" name="樊佳佳" initials="樊" lastIdx="59" clrIdx="5"/>
  <p:cmAuthor id="127" name="fgx" initials="f" lastIdx="6" clrIdx="6"/>
  <p:cmAuthor id="128" name="徐 正国" initials="徐" lastIdx="1" clrIdx="45"/>
  <p:cmAuthor id="129" name="郑汝鸿" initials="郑" lastIdx="2" clrIdx="0"/>
  <p:cmAuthor id="130" name="杨秀丰" initials="杨" lastIdx="62" clrIdx="2"/>
  <p:cmAuthor id="131" name="惠莲" initials="惠" lastIdx="37" clrIdx="4"/>
  <p:cmAuthor id="132" name="邢辰凤" initials="邢" lastIdx="45" clrIdx="7"/>
  <p:cmAuthor id="133" name="liang ma" initials="l" lastIdx="1" clrIdx="35"/>
  <p:cmAuthor id="134" name="高永刚" initials="高" lastIdx="2" clrIdx="36"/>
  <p:cmAuthor id="135" name="未知用户46" initials="未" lastIdx="1" clrIdx="1"/>
  <p:cmAuthor id="136" name="未知用户47" initials="未" lastIdx="1" clrIdx="0"/>
  <p:cmAuthor id="138" name="未知用户42" initials="未" lastIdx="2" clrIdx="2"/>
  <p:cmAuthor id="139" name="未知用户43" initials="未" lastIdx="1" clrIdx="0"/>
  <p:cmAuthor id="140" name="未知用户48" initials="未" lastIdx="34" clrIdx="0"/>
  <p:cmAuthor id="141" name="未知用户49" initials="未" lastIdx="10" clrIdx="0"/>
  <p:cmAuthor id="142" name="未知用户50" initials="未" lastIdx="4" clrIdx="0"/>
  <p:cmAuthor id="143" name="未知用户51" initials="未" lastIdx="1" clrIdx="0"/>
  <p:cmAuthor id="144" name="未知用户52" initials="未" lastIdx="10" clrIdx="0"/>
  <p:cmAuthor id="145" name="未知用户53" initials="未" lastIdx="1" clrIdx="0"/>
  <p:cmAuthor id="146" name="未知用户54" initials="未" lastIdx="8" clrIdx="0"/>
  <p:cmAuthor id="147" name="未知用户55" initials="未" lastIdx="1" clrIdx="0"/>
  <p:cmAuthor id="148" name="未知用户56" initials="未" lastIdx="1" clrIdx="0"/>
  <p:cmAuthor id="149" name="未知用户57" initials="未" lastIdx="4" clrIdx="0"/>
  <p:cmAuthor id="150" name="未知用户58" initials="未" lastIdx="4" clrIdx="33"/>
  <p:cmAuthor id="151" name="未知用户59" initials="未" lastIdx="4" clrIdx="0"/>
  <p:cmAuthor id="152" name="光启" initials="光" lastIdx="1" clrIdx="0"/>
  <p:cmAuthor id="153" name="侯雪飞" initials="侯" lastIdx="1" clrIdx="0"/>
  <p:cmAuthor id="154" name="太海峰" initials="太" lastIdx="1" clrIdx="34"/>
  <p:cmAuthor id="155" name="CMIC" initials="C" lastIdx="1" clrIdx="154"/>
  <p:cmAuthor id="66" name="仝德志" initials="仝" lastIdx="1" clrIdx="0"/>
  <p:cmAuthor id="307" name="未知用户93" initials="" lastIdx="1" clrIdx="0"/>
  <p:cmAuthor id="308" name="未知用户90" initials="" lastIdx="5" clrIdx="1"/>
  <p:cmAuthor id="309" name="未知用户91" initials="" lastIdx="0" clrIdx="1"/>
  <p:cmAuthor id="310" name="未知用户92" initials="" lastIdx="1" clrIdx="0"/>
  <p:cmAuthor id="311" name="未知用户74" initials="" lastIdx="6" clrIdx="1"/>
  <p:cmAuthor id="312" name="未知用户75" initials="" lastIdx="8" clrIdx="0"/>
  <p:cmAuthor id="313" name="未知用户76" initials="" lastIdx="1" clrIdx="0"/>
  <p:cmAuthor id="314" name="未知用户77" initials="" lastIdx="8" clrIdx="0"/>
  <p:cmAuthor id="315" name="未知用户78" initials="" lastIdx="8" clrIdx="0"/>
  <p:cmAuthor id="316" name="未知用户79" initials="" lastIdx="1" clrIdx="0"/>
  <p:cmAuthor id="317" name="未知用户80" initials="" lastIdx="1" clrIdx="0"/>
  <p:cmAuthor id="318" name="Harry xu" initials="" lastIdx="1" clrIdx="0"/>
  <p:cmAuthor id="320" name="未知用户35" initials="未" lastIdx="1" clrIdx="0"/>
  <p:cmAuthor id="321" name="未知用户111" initials="未" lastIdx="1" clrIdx="1"/>
  <p:cmAuthor id="47245820" name="郏 鹏" initials="郏" lastIdx="1" clrIdx="16"/>
  <p:cmAuthor id="47245821" name="郏鹏" initials="M" lastIdx="1" clrIdx="17"/>
  <p:cmAuthor id="79" name="微软用户" initials="" lastIdx="1" clrIdx="0"/>
  <p:cmAuthor id="157" name="朱晓瑜" initials="" lastIdx="54" clrIdx="0"/>
  <p:cmAuthor id="158" name="不明使用者20" initials="" lastIdx="1" clrIdx="0"/>
  <p:cmAuthor id="159" name="未知用户82" initials="" lastIdx="1" clrIdx="0"/>
  <p:cmAuthor id="2001" name="王伟栋_ymIjy2uI" initials="authorId_1008746-10055544" lastIdx="0" clrIdx="0"/>
  <p:cmAuthor id="160" name="未知的使用者7" initials="" lastIdx="2" clrIdx="0"/>
  <p:cmAuthor id="2002" name="金宇峰_BfyebuM3" initials="authorId_1008746-10054633" lastIdx="0" clrIdx="0"/>
  <p:cmAuthor id="161" name="未知用户6" initials="" lastIdx="8" clrIdx="0"/>
  <p:cmAuthor id="162" name="未知的使用者55" initials="" lastIdx="1" clrIdx="0"/>
  <p:cmAuthor id="163" name="未知的使用者111" initials="" lastIdx="1" clrIdx="0"/>
  <p:cmAuthor id="164" name="未知的使用者50" initials="" lastIdx="1" clrIdx="0"/>
  <p:cmAuthor id="165" name="未知的使用者11" initials="" lastIdx="1" clrIdx="0"/>
  <p:cmAuthor id="167" name="未知用户106" initials="未" lastIdx="1" clrIdx="0"/>
  <p:cmAuthor id="168" name="未知用户116" initials="" lastIdx="1" clrIdx="1"/>
  <p:cmAuthor id="169" name="未知的使用者150" initials="未" lastIdx="1" clrIdx="0"/>
  <p:cmAuthor id="170" name="未知的使用者69" initials="" lastIdx="1" clrIdx="1"/>
  <p:cmAuthor id="171" name="未知的使用者112" initials="" lastIdx="1" clrIdx="1"/>
  <p:cmAuthor id="173" name="Kevin Hu" initials="" lastIdx="1" clrIdx="0"/>
  <p:cmAuthor id="174" name="未知的使用者38" initials="" lastIdx="1" clrIdx="0"/>
  <p:cmAuthor id="175" name="唐可欣" initials="" lastIdx="1" clrIdx="0"/>
  <p:cmAuthor id="176" name="未知的使用者8" initials="" lastIdx="1" clrIdx="0"/>
  <p:cmAuthor id="177" name="不明使用者56" initials="" lastIdx="1" clrIdx="0"/>
  <p:cmAuthor id="178" name="P00035_jeremy" initials="" lastIdx="1" clrIdx="0"/>
  <p:cmAuthor id="179" name="Unknown User7" initials="" lastIdx="1" clrIdx="0"/>
  <p:cmAuthor id="180" name="muzi wei" initials="" lastIdx="1" clrIdx="0"/>
  <p:cmAuthor id="181" name="未知的使用者41" initials="" lastIdx="1" clrIdx="0"/>
  <p:cmAuthor id="182" name="未知的使用者13" initials="" lastIdx="1" clrIdx="0"/>
  <p:cmAuthor id="183" name="djj" initials="" lastIdx="2" clrIdx="0"/>
  <p:cmAuthor id="184" name="未知用户117" initials="" lastIdx="1" clrIdx="2"/>
  <p:cmAuthor id="186" name="未知用户13" initials="" lastIdx="1" clrIdx="0"/>
  <p:cmAuthor id="187" name="不明使用者21" initials="" lastIdx="1" clrIdx="0"/>
  <p:cmAuthor id="188" name="YUMINGNJ" initials="" lastIdx="3" clrIdx="0"/>
  <p:cmAuthor id="189" name="未知的使用者52" initials="" lastIdx="1" clrIdx="1"/>
  <p:cmAuthor id="190" name="未知用户109" initials="" lastIdx="1" clrIdx="1"/>
  <p:cmAuthor id="191" name="Unknown User117" initials="U" lastIdx="10" clrIdx="0"/>
  <p:cmAuthor id="192" name="thomas" initials="" lastIdx="1" clrIdx="49"/>
  <p:cmAuthor id="193" name="未知的使用者3" initials="" lastIdx="7" clrIdx="1"/>
  <p:cmAuthor id="195" name="Unknown User65" initials="U" lastIdx="1" clrIdx="0"/>
  <p:cmAuthor id="196" name="未知用户98" initials="" lastIdx="1" clrIdx="2"/>
  <p:cmAuthor id="198" name="未知用户83" initials="" lastIdx="1" clrIdx="1"/>
  <p:cmAuthor id="199" name="未知用户61" initials="" lastIdx="8" clrIdx="0"/>
  <p:cmAuthor id="200" name="張秀娟" initials="" lastIdx="1" clrIdx="2"/>
  <p:cmAuthor id="201" name="Jason Wang" initials="" lastIdx="1" clrIdx="0"/>
  <p:cmAuthor id="202" name="不明使用者18" initials="" lastIdx="0" clrIdx="1"/>
  <p:cmAuthor id="204" name="未知的使用者72" initials="" lastIdx="1" clrIdx="0"/>
  <p:cmAuthor id="205" name="未知的使用者48" initials="" lastIdx="1" clrIdx="0"/>
  <p:cmAuthor id="206" name="未知的使用者104" initials="" lastIdx="1" clrIdx="0"/>
  <p:cmAuthor id="207" name="未知用户60" initials="" lastIdx="1" clrIdx="0"/>
  <p:cmAuthor id="208" name="未知的使用者39" initials="未" lastIdx="10" clrIdx="0"/>
  <p:cmAuthor id="209" name="Shawna Strickland" initials="" lastIdx="2" clrIdx="0"/>
  <p:cmAuthor id="210" name="未知的使用者36" initials="" lastIdx="3" clrIdx="1"/>
  <p:cmAuthor id="212" name="Daniel Wuu" initials="" lastIdx="1" clrIdx="0"/>
  <p:cmAuthor id="214" name="未知的使用者14" initials="" lastIdx="2" clrIdx="0"/>
  <p:cmAuthor id="217" name="Ashley Eberenz" initials="" lastIdx="7" clrIdx="1"/>
  <p:cmAuthor id="218" name="不明使用者19" initials="" lastIdx="1" clrIdx="0"/>
  <p:cmAuthor id="219" name="qiantong" initials="" lastIdx="3" clrIdx="1"/>
  <p:cmAuthor id="220" name="未知的使用者74" initials="" lastIdx="1" clrIdx="0"/>
  <p:cmAuthor id="221" name="未知的使用者23" initials="" lastIdx="1" clrIdx="0"/>
  <p:cmAuthor id="222" name="未知的使用者1" initials="" lastIdx="8" clrIdx="0"/>
  <p:cmAuthor id="223" name="116304" initials="" lastIdx="1" clrIdx="1"/>
  <p:cmAuthor id="224" name="未知用户31" initials="未" lastIdx="1" clrIdx="1"/>
  <p:cmAuthor id="225" name="R affer" initials="" lastIdx="1" clrIdx="0"/>
  <p:cmAuthor id="226" name="qihua-DCMS" initials="" lastIdx="0" clrIdx="0"/>
  <p:cmAuthor id="228" name="未知的使用者95" initials="" lastIdx="1" clrIdx="0"/>
  <p:cmAuthor id="230" name="未知的使用者32" initials="" lastIdx="1" clrIdx="0"/>
  <p:cmAuthor id="231" name="未知的使用者49" initials="" lastIdx="1" clrIdx="0"/>
  <p:cmAuthor id="232" name="Unknown User26" initials="U" lastIdx="1" clrIdx="1"/>
  <p:cmAuthor id="233" name="yuexuejun" initials="" lastIdx="3" clrIdx="0"/>
  <p:cmAuthor id="234" name="未知的使用者71" initials="" lastIdx="1" clrIdx="1"/>
  <p:cmAuthor id="235" name="未知的使用者105" initials="" lastIdx="1" clrIdx="0"/>
  <p:cmAuthor id="236" name="Unknown User70" initials="" lastIdx="1" clrIdx="0"/>
  <p:cmAuthor id="237" name="clinchen" initials="" lastIdx="0" clrIdx="1"/>
  <p:cmAuthor id="238" name="未知用户23" initials="" lastIdx="1" clrIdx="0"/>
  <p:cmAuthor id="239" name="hanjuncompany" initials="" lastIdx="1" clrIdx="0"/>
  <p:cmAuthor id="240" name="kathy chen" initials="" lastIdx="3" clrIdx="0"/>
  <p:cmAuthor id="241" name="未知的使用者63" initials="" lastIdx="1" clrIdx="0"/>
  <p:cmAuthor id="242" name="未知的使用者64" initials="" lastIdx="3" clrIdx="1"/>
  <p:cmAuthor id="243" name="未知的使用者47" initials="" lastIdx="1" clrIdx="0"/>
  <p:cmAuthor id="244" name="未知的使用者60" initials="" lastIdx="8" clrIdx="0"/>
  <p:cmAuthor id="245" name="未知的使用者59" initials="" lastIdx="1" clrIdx="0"/>
  <p:cmAuthor id="246" name="未知的使用者54" initials="" lastIdx="1" clrIdx="0"/>
  <p:cmAuthor id="247" name="未知的使用者66" initials="" lastIdx="8" clrIdx="0"/>
  <p:cmAuthor id="248" name="未知的使用者65" initials="" lastIdx="1" clrIdx="0"/>
  <p:cmAuthor id="249" name="未知的使用者106" initials="" lastIdx="3" clrIdx="1"/>
  <p:cmAuthor id="250" name="未知的使用者107" initials="" lastIdx="1" clrIdx="1"/>
  <p:cmAuthor id="251" name="未知的使用者108" initials="" lastIdx="1" clrIdx="0"/>
  <p:cmAuthor id="252" name="未知的使用者86" initials="" lastIdx="1" clrIdx="0"/>
  <p:cmAuthor id="253" name="未知的使用者116" initials="" lastIdx="1" clrIdx="1"/>
  <p:cmAuthor id="254" name="未知的使用者44" initials="" lastIdx="1" clrIdx="0"/>
  <p:cmAuthor id="255" name="未知的使用者37" initials="" lastIdx="1" clrIdx="0"/>
  <p:cmAuthor id="256" name="未知的使用者126" initials="" lastIdx="1" clrIdx="0"/>
  <p:cmAuthor id="257" name="未知的使用者127" initials="" lastIdx="3" clrIdx="1"/>
  <p:cmAuthor id="258" name="未知的使用者128" initials="" lastIdx="1" clrIdx="1"/>
  <p:cmAuthor id="259" name="未知的使用者124" initials="" lastIdx="1" clrIdx="0"/>
  <p:cmAuthor id="260" name="未知的使用者125" initials="" lastIdx="1" clrIdx="0"/>
  <p:cmAuthor id="261" name="Sara Chen" initials="" lastIdx="1" clrIdx="0"/>
  <p:cmAuthor id="262" name="huang gerrard" initials="" lastIdx="1" clrIdx="0"/>
  <p:cmAuthor id="263" name="未知用户170" initials="" lastIdx="1" clrIdx="0"/>
  <p:cmAuthor id="264" name="未知用户171" initials="" lastIdx="5" clrIdx="1"/>
  <p:cmAuthor id="265" name="未知用户172" initials="" lastIdx="1" clrIdx="1"/>
  <p:cmAuthor id="266" name="未知用户173" initials="" lastIdx="1" clrIdx="0"/>
  <p:cmAuthor id="267" name="未知用户149" initials="" lastIdx="1" clrIdx="0"/>
  <p:cmAuthor id="268" name="未知用户150" initials="" lastIdx="1" clrIdx="0"/>
  <p:cmAuthor id="269" name="未知用户151" initials="" lastIdx="2" clrIdx="0"/>
  <p:cmAuthor id="270" name="未知用户152" initials="" lastIdx="8" clrIdx="0"/>
  <p:cmAuthor id="271" name="未知用户153" initials="" lastIdx="8" clrIdx="0"/>
  <p:cmAuthor id="272" name="未知用户154" initials="" lastIdx="1" clrIdx="0"/>
  <p:cmAuthor id="273" name="未知用户155" initials="" lastIdx="1" clrIdx="0"/>
  <p:cmAuthor id="274" name="未知用户41" initials="" lastIdx="8" clrIdx="0"/>
  <p:cmAuthor id="275" name="未知用户44" initials="" lastIdx="1" clrIdx="0"/>
  <p:cmAuthor id="276" name="未知用户45" initials="" lastIdx="1" clrIdx="0"/>
  <p:cmAuthor id="277" name="未知用户156" initials="" lastIdx="10" clrIdx="0"/>
  <p:cmAuthor id="278" name="未知用户64" initials="" lastIdx="1" clrIdx="0"/>
  <p:cmAuthor id="279" name="未知用户65" initials="" lastIdx="1" clrIdx="0"/>
  <p:cmAuthor id="280" name="未知用户68" initials="" lastIdx="1" clrIdx="0"/>
  <p:cmAuthor id="281" name="未知用户69" initials="" lastIdx="2" clrIdx="0"/>
  <p:cmAuthor id="282" name="未知用户70" initials="" lastIdx="1" clrIdx="1"/>
  <p:cmAuthor id="283" name="未知用户71" initials="" lastIdx="1" clrIdx="0"/>
  <p:cmAuthor id="284" name="未知用户72" initials="" lastIdx="1" clrIdx="0"/>
  <p:cmAuthor id="285" name="未知用户73" initials="" lastIdx="2" clrIdx="0"/>
  <p:cmAuthor id="289" name="MA15" initials="" lastIdx="1" clrIdx="0"/>
  <p:cmAuthor id="291" name="未知用户96" initials="" lastIdx="1" clrIdx="0"/>
  <p:cmAuthor id="293" name="未知用户97" initials="" lastIdx="2" clrIdx="0"/>
  <p:cmAuthor id="294" name="未知用户40" initials="" lastIdx="5" clrIdx="1"/>
  <p:cmAuthor id="296" name="未知用户100" initials="" lastIdx="1" clrIdx="0"/>
  <p:cmAuthor id="297" name="未知用户101" initials="" lastIdx="1" clrIdx="0"/>
  <p:cmAuthor id="300" name="未知用户32" initials="" lastIdx="1" clrIdx="0"/>
  <p:cmAuthor id="301" name="未知用户33" initials="" lastIdx="1" clrIdx="0"/>
  <p:cmAuthor id="302" name="未知用户34" initials="" lastIdx="2" clrIdx="0"/>
  <p:cmAuthor id="304" name="未知的使用者109" initials="" lastIdx="5" clrIdx="1"/>
  <p:cmAuthor id="305" name="未知的使用者122" initials="" lastIdx="1" clrIdx="0"/>
  <p:cmAuthor id="306" name="未知的使用者123" initials="" lastIdx="8" clrIdx="0"/>
  <p:cmAuthor id="331" name="周芳|zhoufang" initials="周芳" lastIdx="2" clrIdx="330"/>
  <p:cmAuthor id="337" name="hwjjjjjjjj" initials="h" lastIdx="2" clrIdx="336"/>
  <p:cmAuthor id="339" name="macos" initials="m" lastIdx="1" clrIdx="338"/>
  <p:cmAuthor id="340" name="zhoupeng" initials="z" lastIdx="5" clrIdx="339"/>
  <p:cmAuthor id="341" name="Randolph" initials="R" lastIdx="1" clrIdx="340"/>
  <p:cmAuthor id="343" name="wangchangkun@cmhi.cmcc" initials="wangchangkun@cmhi.cmcc" lastIdx="1" clrIdx="342"/>
  <p:cmAuthor id="347" name="zhangxinyao" initials="z" lastIdx="1" clrIdx="346"/>
  <p:cmAuthor id="357" name="likeyu" initials="kk" lastIdx="1" clrIdx="356"/>
  <p:cmAuthor id="363" name="admin" initials="a" lastIdx="1" clrIdx="362"/>
  <p:cmAuthor id="365" name="liuyanxue" initials="l" lastIdx="1" clrIdx="364"/>
  <p:cmAuthor id="367" name="59314" initials="5" lastIdx="1" clrIdx="366"/>
  <p:cmAuthor id="394525610" name="dengwanting" initials="d" lastIdx="1" clrIdx="50"/>
  <p:cmAuthor id="394525611" name="mouse zz" initials="mz" lastIdx="1" clrIdx="54"/>
  <p:cmAuthor id="126" name="张妍" initials="张" lastIdx="5" clrIdx="0"/>
  <p:cmAuthor id="137" name="刘 念" initials="刘" lastIdx="2" clrIdx="35"/>
  <p:cmAuthor id="708433798" name="jialuo" initials="j" lastIdx="0" clrIdx="0"/>
  <p:cmAuthor id="185" name="ztolei@163.com" initials="z" lastIdx="1" clrIdx="50"/>
  <p:cmAuthor id="381437688" name="谢学斌" initials="谢" lastIdx="0" clrIdx="0"/>
  <p:cmAuthor id="691587973" name="619963410@qq.com" initials="6" lastIdx="2" clrIdx="52"/>
  <p:cmAuthor id="2003" name="administrator" initials="ad" lastIdx="3" clrIdx="23"/>
  <p:cmAuthor id="322" name="zhengmn" initials="zhengmn" lastIdx="3" clrIdx="321"/>
  <p:cmAuthor id="323" name="renyina" initials="r" lastIdx="1" clrIdx="322"/>
  <p:cmAuthor id="324" name="User" initials="U" lastIdx="1" clrIdx="323"/>
  <p:cmAuthor id="325" name="zhangzhongmin" initials="zhangzhongmin" lastIdx="1" clrIdx="324"/>
  <p:cmAuthor id="326" name="xiehaoming" initials="xiehaoming" lastIdx="1" clrIdx="325"/>
  <p:cmAuthor id="327" name="Cecilia" initials="C" lastIdx="1" clrIdx="326"/>
  <p:cmAuthor id="328" name="jiangjunrz" initials="jiangjunrz" lastIdx="1" clrIdx="327"/>
  <p:cmAuthor id="329" name="chenpuqiang" initials="c" lastIdx="1" clrIdx="328"/>
  <p:cmAuthor id="191251536" name="crespo lee" initials="cl" lastIdx="32" clrIdx="36"/>
  <p:cmAuthor id="330" name="weik" initials="w" lastIdx="1" clrIdx="329"/>
  <p:cmAuthor id="191251537" name="sammi" initials="s" lastIdx="0" clrIdx="12"/>
  <p:cmAuthor id="332" name="wangxinran" initials="w" lastIdx="1" clrIdx="331"/>
  <p:cmAuthor id="333" name="zhaoqi" initials="z" lastIdx="1" clrIdx="332"/>
  <p:cmAuthor id="334" name="zhoux" initials="z" lastIdx="1" clrIdx="333"/>
  <p:cmAuthor id="335" name="flower" initials="f" lastIdx="1" clrIdx="334"/>
  <p:cmAuthor id="336" name="tonyliu" initials="t" lastIdx="4" clrIdx="335"/>
  <p:cmAuthor id="338" name="sxp" initials="s" lastIdx="2" clrIdx="337"/>
  <p:cmAuthor id="349" name="陆萌霞|lumx" initials="陆" lastIdx="1" clrIdx="348"/>
  <p:cmAuthor id="350" name="zhangmengyuan5" initials="z" lastIdx="1" clrIdx="349"/>
  <p:cmAuthor id="287643694" name="nature_emInFJF7" initials="authorId_313163542" lastIdx="0" clrIdx="0"/>
  <p:cmAuthor id="352" name="汪晓萱|wangxiaoxuan" initials="汪晓萱" lastIdx="1" clrIdx="351"/>
  <p:cmAuthor id="287643695" name="杨思思_VNjyvY7j" initials="authorId_430925712" lastIdx="0" clrIdx="0"/>
  <p:cmAuthor id="47245822" name="晓琳 李" initials="晓琳" lastIdx="1" clrIdx="40"/>
  <p:cmAuthor id="47245823" name="刘海娜|liuhaina" initials="W用" lastIdx="1" clrIdx="36"/>
  <p:cmAuthor id="441412215" name="tonghailan" initials="t" lastIdx="1126972" clrIdx="1"/>
  <p:cmAuthor id="557" name="未知用户157" initials="未" lastIdx="8" clrIdx="0"/>
  <p:cmAuthor id="558" name="未知用户158" initials="未" lastIdx="2" clrIdx="0"/>
  <p:cmAuthor id="559" name="未知用户159" initials="未" lastIdx="1" clrIdx="0"/>
  <p:cmAuthor id="560" name="未知用户160" initials="未" lastIdx="2" clrIdx="0"/>
  <p:cmAuthor id="562" name="順天" initials="順" lastIdx="1" clrIdx="0"/>
  <p:cmAuthor id="564" name="未知用户319" initials="未" lastIdx="1" clrIdx="0"/>
  <p:cmAuthor id="566" name="未知用户87" initials="未" lastIdx="1" clrIdx="0"/>
  <p:cmAuthor id="567" name="未知用户88" initials="未" lastIdx="1" clrIdx="0"/>
  <p:cmAuthor id="569" name="未知用户211" initials="未" lastIdx="8" clrIdx="0"/>
  <p:cmAuthor id="570" name="未知用户110" initials="未" lastIdx="1" clrIdx="0"/>
  <p:cmAuthor id="571" name="未知用户293" initials="未" lastIdx="1" clrIdx="0"/>
  <p:cmAuthor id="572" name="未知用户201" initials="未" lastIdx="8" clrIdx="0"/>
  <p:cmAuthor id="574" name="未知用户278" initials="未" lastIdx="1" clrIdx="0"/>
  <p:cmAuthor id="191251538" name="unicom" initials="" lastIdx="0" clrIdx="57"/>
  <p:cmAuthor id="575" name="未知用户279" initials="未" lastIdx="1" clrIdx="0"/>
  <p:cmAuthor id="191251539" name="席琛" initials="" lastIdx="0" clrIdx="58"/>
  <p:cmAuthor id="576" name="未知用户280" initials="未" lastIdx="4" clrIdx="2"/>
  <p:cmAuthor id="577" name="未知用户281" initials="未" lastIdx="1" clrIdx="0"/>
  <p:cmAuthor id="578" name="未知用户282" initials="未" lastIdx="3" clrIdx="1"/>
  <p:cmAuthor id="579" name="未知用户283" initials="未" lastIdx="1" clrIdx="1"/>
  <p:cmAuthor id="580" name="未知用户284" initials="未" lastIdx="1" clrIdx="0"/>
  <p:cmAuthor id="581" name="guanhh" initials="g" lastIdx="3" clrIdx="0"/>
  <p:cmAuthor id="583" name="未知用户192" initials="未" lastIdx="1" clrIdx="0"/>
  <p:cmAuthor id="584" name="未知用户203" initials="未" lastIdx="1" clrIdx="1"/>
  <p:cmAuthor id="585" name="未知用户290" initials="未" lastIdx="2" clrIdx="0"/>
  <p:cmAuthor id="586" name="未知用户291" initials="未" lastIdx="8" clrIdx="0"/>
  <p:cmAuthor id="587" name="未知用户292" initials="未" lastIdx="1" clrIdx="0"/>
  <p:cmAuthor id="588" name="未知用户184" initials="未" lastIdx="1" clrIdx="1"/>
  <p:cmAuthor id="589" name="未知用户295" initials="未" lastIdx="1" clrIdx="0"/>
  <p:cmAuthor id="590" name="未知用户297" initials="未" lastIdx="1" clrIdx="0"/>
  <p:cmAuthor id="591" name="未知用户181" initials="未" lastIdx="2" clrIdx="0"/>
  <p:cmAuthor id="592" name="ye gusong" initials="y" lastIdx="1" clrIdx="0"/>
  <p:cmAuthor id="593" name="wei muzi" initials="w" lastIdx="1" clrIdx="4"/>
  <p:cmAuthor id="594" name="孙" initials="孙" lastIdx="1" clrIdx="50"/>
  <p:cmAuthor id="595" name="未知用户187" initials="未" lastIdx="10" clrIdx="0"/>
  <p:cmAuthor id="596" name="Microsoft Office User" initials="M" lastIdx="2" clrIdx="86"/>
  <p:cmAuthor id="597" name="catherine" initials="c" lastIdx="1" clrIdx="1"/>
  <p:cmAuthor id="600" name="未知用户287" initials="未" lastIdx="0" clrIdx="1"/>
  <p:cmAuthor id="601" name="未知用户288" initials="未" lastIdx="1" clrIdx="0"/>
  <p:cmAuthor id="603" name="�Ÿ�" initials="�" lastIdx="1" clrIdx="0"/>
  <p:cmAuthor id="605" name="yudi lin" initials="y" lastIdx="0" clrIdx="0"/>
  <p:cmAuthor id="607" name="liuzga" initials="l" lastIdx="1" clrIdx="3"/>
  <p:cmAuthor id="608" name="49554261@qq.com" initials="4" lastIdx="2" clrIdx="2"/>
  <p:cmAuthor id="609" name="未知用户230" initials="未" lastIdx="1" clrIdx="0"/>
  <p:cmAuthor id="610" name="11839" initials="1" lastIdx="1" clrIdx="609"/>
  <p:cmAuthor id="611" name="未知用户216" initials="未" lastIdx="1" clrIdx="0"/>
  <p:cmAuthor id="612" name="未知用户266" initials="未" lastIdx="1" clrIdx="1"/>
  <p:cmAuthor id="613" name="未知用户243" initials="未" lastIdx="1" clrIdx="0"/>
  <p:cmAuthor id="614" name="未知用户196" initials="未" lastIdx="1" clrIdx="0"/>
  <p:cmAuthor id="616" name="未知用户219" initials="未" lastIdx="6" clrIdx="0"/>
  <p:cmAuthor id="617" name="未知用户222" initials="未" lastIdx="1" clrIdx="0"/>
  <p:cmAuthor id="618" name="未知用户200" initials="未" lastIdx="8" clrIdx="0"/>
  <p:cmAuthor id="619" name="未知用户213" initials="未" lastIdx="1" clrIdx="0"/>
  <p:cmAuthor id="620" name="未知用户214" initials="未" lastIdx="2" clrIdx="0"/>
  <p:cmAuthor id="621" name="未知用户215" initials="未" lastIdx="1" clrIdx="0"/>
  <p:cmAuthor id="622" name="未知用户231" initials="未" lastIdx="1" clrIdx="0"/>
  <p:cmAuthor id="623" name="未知用户233" initials="未" lastIdx="11" clrIdx="0"/>
  <p:cmAuthor id="624" name="未知用户234" initials="未" lastIdx="7" clrIdx="1"/>
  <p:cmAuthor id="625" name="未知用户235" initials="未" lastIdx="1" clrIdx="2"/>
  <p:cmAuthor id="626" name="未知用户236" initials="未" lastIdx="1" clrIdx="0"/>
  <p:cmAuthor id="627" name="未知用户237" initials="未" lastIdx="1" clrIdx="0"/>
  <p:cmAuthor id="628" name="未知用户240" initials="未" lastIdx="2" clrIdx="0"/>
  <p:cmAuthor id="629" name="未知用户221" initials="未" lastIdx="44" clrIdx="1"/>
  <p:cmAuthor id="630" name="v15194" initials="v" lastIdx="5" clrIdx="87"/>
  <p:cmAuthor id="633" name="Carol Kelly" initials="C" lastIdx="1" clrIdx="0"/>
  <p:cmAuthor id="634" name="未知的使用者155" initials="未" lastIdx="1" clrIdx="0"/>
  <p:cmAuthor id="637" name="Unknown User55" initials="U" lastIdx="1" clrIdx="1"/>
  <p:cmAuthor id="638" name="未知用户343" initials="未" lastIdx="1" clrIdx="0"/>
  <p:cmAuthor id="639" name="Huipeng Cao" initials="H" lastIdx="1" clrIdx="0"/>
  <p:cmAuthor id="640" name="李 雷雨" initials="李" lastIdx="1" clrIdx="0"/>
  <p:cmAuthor id="641" name="91257" initials="9" lastIdx="0" clrIdx="1"/>
  <p:cmAuthor id="642" name="vicky" initials="v" lastIdx="2" clrIdx="1"/>
  <p:cmAuthor id="658" name="Think" initials="T" lastIdx="6" clrIdx="3"/>
  <p:cmAuthor id="662" name="敢 王" initials="敢" lastIdx="1" clrIdx="0"/>
  <p:cmAuthor id="663" name="邓 勇" initials="邓" lastIdx="1" clrIdx="0"/>
  <p:cmAuthor id="664" name="陈城" initials="陈" lastIdx="0" clrIdx="2"/>
  <p:cmAuthor id="665" name="Sharon" initials="S" lastIdx="1" clrIdx="2"/>
  <p:cmAuthor id="666" name="yangxy" initials="y" lastIdx="1" clrIdx="88"/>
  <p:cmAuthor id="172" name="未知用户183" initials="未知用户183" lastIdx="1" clrIdx="49"/>
  <p:cmAuthor id="197" name="Unknown User67" initials="U" lastIdx="1" clrIdx="0"/>
  <p:cmAuthor id="8535702" name="曾蓓/贝贝" initials="曾" lastIdx="0" clrIdx="0"/>
  <p:cmAuthor id="210492765" name="施普希（菜菜）" initials="施" lastIdx="0" clrIdx="0"/>
  <p:cmAuthor id="394525612" name="li yx" initials="ly" lastIdx="1" clrIdx="41"/>
  <p:cmAuthor id="342" name="未知用户63" initials="未知用户63" lastIdx="1" clrIdx="0"/>
  <p:cmAuthor id="344" name="未知的使用者61" initials="未" lastIdx="1" clrIdx="0"/>
  <p:cmAuthor id="346" name="未知用户112" initials="未知用户112" lastIdx="4" clrIdx="0"/>
  <p:cmAuthor id="348" name="未知的使用者169" initials="未" lastIdx="1" clrIdx="0"/>
  <p:cmAuthor id="351" name="未知用户163" initials="未知用户163" lastIdx="1" clrIdx="0"/>
  <p:cmAuthor id="353" name="James" initials="J" lastIdx="1" clrIdx="0"/>
  <p:cmAuthor id="354" name="未知的使用者114" initials="未" lastIdx="1" clrIdx="0"/>
  <p:cmAuthor id="355" name="未知用户164" initials="未知用户164" lastIdx="1" clrIdx="0"/>
  <p:cmAuthor id="356" name="未知的使用者184" initials="未" lastIdx="8" clrIdx="0"/>
  <p:cmAuthor id="358" name="未知的使用者186" initials="未" lastIdx="1" clrIdx="0"/>
  <p:cmAuthor id="359" name="未知的使用者175" initials="未" lastIdx="8" clrIdx="0"/>
  <p:cmAuthor id="360" name="未知的使用者176" initials="未" lastIdx="1" clrIdx="0"/>
  <p:cmAuthor id="361" name="未知的使用者187" initials="未" lastIdx="1" clrIdx="0"/>
  <p:cmAuthor id="362" name="未知的使用者178" initials="未" lastIdx="1" clrIdx="0"/>
  <p:cmAuthor id="364" name="未知的使用者180" initials="未" lastIdx="2" clrIdx="0"/>
  <p:cmAuthor id="366" name="未知的使用者170" initials="未" lastIdx="43" clrIdx="1"/>
  <p:cmAuthor id="368" name="未知的使用者191" initials="未" lastIdx="1" clrIdx="0"/>
  <p:cmAuthor id="369" name="未知的使用者141" initials="未" lastIdx="8" clrIdx="0"/>
  <p:cmAuthor id="370" name="未知的使用者142" initials="未" lastIdx="1" clrIdx="0"/>
  <p:cmAuthor id="371" name="未知的使用者143" initials="未" lastIdx="1" clrIdx="0"/>
  <p:cmAuthor id="372" name="未知的使用者144" initials="未" lastIdx="1" clrIdx="0"/>
  <p:cmAuthor id="373" name="未知的使用者145" initials="未" lastIdx="1" clrIdx="0"/>
  <p:cmAuthor id="374" name="未知用户165" initials="未知用户165" lastIdx="1" clrIdx="0"/>
  <p:cmAuthor id="375" name="未知的使用者147" initials="未" lastIdx="1" clrIdx="0"/>
  <p:cmAuthor id="376" name="未知用户166" initials="未知用户166" lastIdx="8" clrIdx="0"/>
  <p:cmAuthor id="377" name="未知的使用者149" initials="未" lastIdx="8" clrIdx="0"/>
  <p:cmAuthor id="378" name="未知用户167" initials="未知用户167" lastIdx="1" clrIdx="0"/>
  <p:cmAuthor id="379" name="未知用户168" initials="未知用户168" lastIdx="1" clrIdx="0"/>
  <p:cmAuthor id="380" name="未知用户169" initials="未知用户169" lastIdx="1" clrIdx="1"/>
  <p:cmAuthor id="381" name="未知用户202" initials="未" lastIdx="8" clrIdx="0"/>
  <p:cmAuthor id="382" name="未知的使用者220" initials="未" lastIdx="7" clrIdx="1"/>
  <p:cmAuthor id="383" name="未知用户133" initials="未" lastIdx="1" clrIdx="0"/>
  <p:cmAuthor id="384" name="未知用户134" initials="未" lastIdx="10" clrIdx="0"/>
  <p:cmAuthor id="385" name="未知用户135" initials="未" lastIdx="1" clrIdx="0"/>
  <p:cmAuthor id="386" name="未知用户205" initials="未" lastIdx="1" clrIdx="0"/>
  <p:cmAuthor id="387" name="未知的使用者157" initials="未" lastIdx="1" clrIdx="0"/>
  <p:cmAuthor id="388" name="未知的使用者204" initials="未" lastIdx="1" clrIdx="0"/>
  <p:cmAuthor id="389" name="Yoyo Wu" initials="Y" lastIdx="2" clrIdx="0"/>
  <p:cmAuthor id="390" name="zhangbin" initials="z" lastIdx="6" clrIdx="0"/>
  <p:cmAuthor id="391" name="Arno.Du(杜明星)" initials="A" lastIdx="0" clrIdx="0"/>
  <p:cmAuthor id="392" name="未知用户174" initials="未知用户174" lastIdx="1" clrIdx="0"/>
  <p:cmAuthor id="393" name="未知用户175" initials="未知用户175" lastIdx="1" clrIdx="1"/>
  <p:cmAuthor id="394" name="Unknown User27" initials="U" lastIdx="1" clrIdx="0"/>
  <p:cmAuthor id="395" name="Unknown User11" initials="U" lastIdx="0" clrIdx="1"/>
  <p:cmAuthor id="396" name="Unknown User112" initials="U" lastIdx="1" clrIdx="0"/>
  <p:cmAuthor id="397" name="Unknown User59" initials="U" lastIdx="1" clrIdx="0"/>
  <p:cmAuthor id="398" name="未知用户176" initials="未知用户176" lastIdx="1" clrIdx="0"/>
  <p:cmAuthor id="399" name="未知的使用者249" initials="未" lastIdx="43" clrIdx="1"/>
  <p:cmAuthor id="400" name="未知的使用者250" initials="未" lastIdx="1" clrIdx="0"/>
  <p:cmAuthor id="401" name="未知的使用者251" initials="未" lastIdx="1" clrIdx="0"/>
  <p:cmAuthor id="402" name="未知的使用者246" initials="未" lastIdx="1" clrIdx="1"/>
  <p:cmAuthor id="403" name="未知的使用者224" initials="未" lastIdx="1" clrIdx="0"/>
  <p:cmAuthor id="404" name="未知的使用者252" initials="未" lastIdx="1" clrIdx="0"/>
  <p:cmAuthor id="405" name="未知的使用者253" initials="未" lastIdx="1" clrIdx="0"/>
  <p:cmAuthor id="406" name="未知的使用者254" initials="未" lastIdx="1" clrIdx="0"/>
  <p:cmAuthor id="407" name="未知的使用者255" initials="未" lastIdx="1" clrIdx="0"/>
  <p:cmAuthor id="408" name="未知的使用者226" initials="未" lastIdx="8" clrIdx="0"/>
  <p:cmAuthor id="410" name="未知用户195" initials="未" lastIdx="1" clrIdx="0"/>
  <p:cmAuthor id="411" name="raymond luan" initials="r" lastIdx="0" clrIdx="0"/>
  <p:cmAuthor id="412" name="未知用户208" initials="未" lastIdx="1" clrIdx="0"/>
  <p:cmAuthor id="413" name="未知用户198" initials="未" lastIdx="1" clrIdx="0"/>
  <p:cmAuthor id="414" name="未知用户209" initials="未" lastIdx="1" clrIdx="0"/>
  <p:cmAuthor id="415" name="未知用户36" initials="未" lastIdx="1" clrIdx="0"/>
  <p:cmAuthor id="416" name="Evonlin" initials="E" lastIdx="2" clrIdx="2"/>
  <p:cmAuthor id="417" name="WANGZF" initials="W" lastIdx="4" clrIdx="2"/>
  <p:cmAuthor id="418" name="未知用户94" initials="未" lastIdx="0" clrIdx="1"/>
  <p:cmAuthor id="419" name="未知的使用者188" initials="未" lastIdx="1" clrIdx="0"/>
  <p:cmAuthor id="420" name="未知用户118" initials="未" lastIdx="1" clrIdx="0"/>
  <p:cmAuthor id="421" name="未知用户119" initials="未" lastIdx="5" clrIdx="1"/>
  <p:cmAuthor id="422" name="未知用户120" initials="未" lastIdx="8" clrIdx="0"/>
  <p:cmAuthor id="423" name="未知用户121" initials="未" lastIdx="1" clrIdx="0"/>
  <p:cmAuthor id="424" name="未知用户122" initials="未" lastIdx="1" clrIdx="0"/>
  <p:cmAuthor id="425" name="Kent" initials="K" lastIdx="2" clrIdx="0"/>
  <p:cmAuthor id="426" name="梅芬 吳" initials="梅" lastIdx="1" clrIdx="85"/>
  <p:cmAuthor id="427" name="王嘉偉" initials="王" lastIdx="2" clrIdx="0"/>
  <p:cmAuthor id="428" name="未知的使用者210" initials="" lastIdx="0" clrIdx="0"/>
  <p:cmAuthor id="429" name="未知的使用者211" initials="" lastIdx="1" clrIdx="0"/>
  <p:cmAuthor id="430" name="未知的使用者134" initials="未" lastIdx="1" clrIdx="0"/>
  <p:cmAuthor id="431" name="未知的使用者136" initials="未" lastIdx="1" clrIdx="0"/>
  <p:cmAuthor id="432" name="未知的使用者139" initials="未" lastIdx="1" clrIdx="0"/>
  <p:cmAuthor id="433" name="未知的使用者140" initials="未" lastIdx="1" clrIdx="1"/>
  <p:cmAuthor id="434" name="未知的使用者197" initials="未" lastIdx="8" clrIdx="0"/>
  <p:cmAuthor id="435" name="王丽君" initials="王" lastIdx="4" clrIdx="0"/>
  <p:cmAuthor id="436" name="Xia Ting" initials="X" lastIdx="1" clrIdx="0"/>
  <p:cmAuthor id="437" name="未知的使用者153" initials="未" lastIdx="1" clrIdx="0"/>
  <p:cmAuthor id="438" name="未知的使用者154" initials="未" lastIdx="1" clrIdx="0"/>
  <p:cmAuthor id="439" name="未知用户10" initials="未" lastIdx="1" clrIdx="0"/>
  <p:cmAuthor id="440" name="未知用户11" initials="未" lastIdx="1" clrIdx="0"/>
  <p:cmAuthor id="441" name="未知的使用者151" initials="未" lastIdx="1" clrIdx="0"/>
  <p:cmAuthor id="442" name="未知的使用者89" initials="未" lastIdx="1" clrIdx="2"/>
  <p:cmAuthor id="443" name="未知的使用者88" initials="未" lastIdx="1" clrIdx="1"/>
  <p:cmAuthor id="444" name="未知用户89" initials="未" lastIdx="11" clrIdx="0"/>
  <p:cmAuthor id="445" name="庆芳 许" initials="庆" lastIdx="1" clrIdx="0"/>
  <p:cmAuthor id="446" name="jerrychou" initials="j" lastIdx="1" clrIdx="4"/>
  <p:cmAuthor id="447" name="不明使用者12" initials="不" lastIdx="3" clrIdx="1"/>
  <p:cmAuthor id="448" name="不明使用者1" initials="不" lastIdx="0" clrIdx="0"/>
  <p:cmAuthor id="449" name="不明使用者2" initials="不" lastIdx="2" clrIdx="0"/>
  <p:cmAuthor id="450" name="不明使用者3" initials="不" lastIdx="1" clrIdx="0"/>
  <p:cmAuthor id="451" name="不明使用者4" initials="不" lastIdx="1" clrIdx="0"/>
  <p:cmAuthor id="452" name="不明使用者6" initials="不" lastIdx="1" clrIdx="0"/>
  <p:cmAuthor id="453" name="不明使用者5" initials="不" lastIdx="11" clrIdx="0"/>
  <p:cmAuthor id="454" name="不明使用者7" initials="不" lastIdx="7" clrIdx="1"/>
  <p:cmAuthor id="455" name="不明使用者8" initials="不" lastIdx="43" clrIdx="1"/>
  <p:cmAuthor id="456" name="不明使用者9" initials="不" lastIdx="1" clrIdx="0"/>
  <p:cmAuthor id="457" name="不明使用者10" initials="不" lastIdx="0" clrIdx="0"/>
  <p:cmAuthor id="458" name="不明使用者11" initials="不" lastIdx="1" clrIdx="0"/>
  <p:cmAuthor id="459" name="未知的使用者227" initials="未" lastIdx="2" clrIdx="0"/>
  <p:cmAuthor id="460" name="未知的使用者270" initials="未" lastIdx="1" clrIdx="0"/>
  <p:cmAuthor id="461" name="未知的使用者228" initials="未" lastIdx="8" clrIdx="0"/>
  <p:cmAuthor id="462" name="未知的使用者229" initials="未" lastIdx="8" clrIdx="0"/>
  <p:cmAuthor id="463" name="未知的使用者230" initials="未" lastIdx="1" clrIdx="0"/>
  <p:cmAuthor id="464" name="未知的使用者231" initials="未" lastIdx="1" clrIdx="0"/>
  <p:cmAuthor id="465" name="未知的使用者256" initials="未" lastIdx="1" clrIdx="0"/>
  <p:cmAuthor id="466" name="未知的使用者233" initials="未" lastIdx="1" clrIdx="0"/>
  <p:cmAuthor id="467" name="未知的使用者234" initials="未" lastIdx="10" clrIdx="0"/>
  <p:cmAuthor id="468" name="未知的使用者235" initials="未" lastIdx="1" clrIdx="0"/>
  <p:cmAuthor id="469" name="未知的使用者236" initials="未" lastIdx="1" clrIdx="0"/>
  <p:cmAuthor id="470" name="未知的使用者257" initials="未" lastIdx="1" clrIdx="0"/>
  <p:cmAuthor id="471" name="未知的使用者237" initials="未" lastIdx="1" clrIdx="0"/>
  <p:cmAuthor id="472" name="未知的使用者238" initials="未" lastIdx="2" clrIdx="0"/>
  <p:cmAuthor id="473" name="未知的使用者239" initials="未" lastIdx="1" clrIdx="1"/>
  <p:cmAuthor id="474" name="未知的使用者240" initials="未" lastIdx="1" clrIdx="0"/>
  <p:cmAuthor id="475" name="未知的使用者241" initials="未" lastIdx="1" clrIdx="0"/>
  <p:cmAuthor id="476" name="未知的使用者242" initials="未" lastIdx="2" clrIdx="0"/>
  <p:cmAuthor id="477" name="未知的使用者243" initials="未" lastIdx="1" clrIdx="0"/>
  <p:cmAuthor id="478" name="未知的使用者258" initials="未" lastIdx="8" clrIdx="0"/>
  <p:cmAuthor id="479" name="未知的使用者259" initials="未" lastIdx="1" clrIdx="0"/>
  <p:cmAuthor id="480" name="未知的使用者260" initials="未" lastIdx="1" clrIdx="0"/>
  <p:cmAuthor id="481" name="未知的使用者261" initials="未" lastIdx="11" clrIdx="0"/>
  <p:cmAuthor id="482" name="未知的使用者262" initials="未" lastIdx="7" clrIdx="1"/>
  <p:cmAuthor id="483" name="未知的使用者263" initials="未" lastIdx="1" clrIdx="2"/>
  <p:cmAuthor id="484" name="未知的使用者264" initials="未" lastIdx="1" clrIdx="0"/>
  <p:cmAuthor id="485" name="未知的使用者265" initials="未" lastIdx="1" clrIdx="0"/>
  <p:cmAuthor id="486" name="未知的使用者266" initials="未" lastIdx="1" clrIdx="1"/>
  <p:cmAuthor id="487" name="未知的使用者267" initials="未" lastIdx="1" clrIdx="0"/>
  <p:cmAuthor id="488" name="未知的使用者268" initials="未" lastIdx="2" clrIdx="0"/>
  <p:cmAuthor id="489" name="未知的使用者269" initials="未" lastIdx="7" clrIdx="1"/>
  <p:cmAuthor id="490" name="lillian" initials="l" lastIdx="1" clrIdx="0"/>
  <p:cmAuthor id="491" name="未知用户197" initials="未" lastIdx="1" clrIdx="0"/>
  <p:cmAuthor id="492" name="未知的使用者217" initials="未" lastIdx="1" clrIdx="1"/>
  <p:cmAuthor id="493" name="未知的使用者218" initials="未" lastIdx="1" clrIdx="0"/>
  <p:cmAuthor id="494" name="未知的使用者219" initials="未" lastIdx="2" clrIdx="0"/>
  <p:cmAuthor id="496" name="未知的使用者152" initials="未" lastIdx="8" clrIdx="0"/>
  <p:cmAuthor id="499" name="未知的使用者156" initials="未" lastIdx="1" clrIdx="0"/>
  <p:cmAuthor id="502" name="未知用户246" initials="未" lastIdx="1" clrIdx="0"/>
  <p:cmAuthor id="503" name="未知的使用者129" initials="未" lastIdx="1" clrIdx="0"/>
  <p:cmAuthor id="504" name="未知的使用者130" initials="未" lastIdx="8" clrIdx="0"/>
  <p:cmAuthor id="505" name="未知的使用者131" initials="未" lastIdx="2" clrIdx="0"/>
  <p:cmAuthor id="506" name="未知的使用者132" initials="未" lastIdx="8" clrIdx="0"/>
  <p:cmAuthor id="507" name="未知的使用者164" initials="未" lastIdx="8" clrIdx="0"/>
  <p:cmAuthor id="508" name="未知的使用者172" initials="未" lastIdx="1" clrIdx="0"/>
  <p:cmAuthor id="509" name="未知的使用者174" initials="未" lastIdx="1" clrIdx="0"/>
  <p:cmAuthor id="510" name="未知用户261" initials="未" lastIdx="1" clrIdx="0"/>
  <p:cmAuthor id="511" name="未知的使用者247" initials="未" lastIdx="6" clrIdx="0"/>
  <p:cmAuthor id="521" name="未知用户268" initials="未" lastIdx="1" clrIdx="0"/>
  <p:cmAuthor id="522" name="未知用户269" initials="未" lastIdx="2" clrIdx="0"/>
  <p:cmAuthor id="524" name="未知用户250" initials="未" lastIdx="0" clrIdx="0"/>
  <p:cmAuthor id="525" name="未知用户272" initials="未" lastIdx="10" clrIdx="0"/>
  <p:cmAuthor id="532" name="未知的使用者200" initials="未" lastIdx="1" clrIdx="0"/>
  <p:cmAuthor id="534" name="未知的使用者171" initials="未" lastIdx="3" clrIdx="1"/>
  <p:cmAuthor id="553" name="刘晖" initials="刘" lastIdx="1" clrIdx="0"/>
  <p:cmAuthor id="52" name="周君|zhoujun10" initials="周君" lastIdx="1" clrIdx="61"/>
  <p:cmAuthor id="55" name="QTX" initials="Q" lastIdx="1" clrIdx="64"/>
  <p:cmAuthor id="61" name="yangliru1" initials="y" lastIdx="1" clrIdx="60"/>
  <p:cmAuthor id="62" name="未知的使用者91" initials="" lastIdx="1" clrIdx="0"/>
  <p:cmAuthor id="64" name="CHRISYU" initials="" lastIdx="1" clrIdx="0"/>
  <p:cmAuthor id="691587974" name="十口亭_VZZjMJvM" initials="authorId_482745140" lastIdx="0" clrIdx="0"/>
  <p:cmAuthor id="691587975" name="gaoyang zhan" initials="gz" lastIdx="1" clrIdx="191251537"/>
  <p:cmAuthor id="568" name="FanJQ" initials="F" lastIdx="1" clrIdx="1"/>
  <p:cmAuthor id="573" name="未知用户161" initials="未" lastIdx="1" clrIdx="0"/>
  <p:cmAuthor id="582" name="未知的使用者205" initials="未" lastIdx="0" clrIdx="1"/>
  <p:cmAuthor id="598" name="未知用户257" initials="未" lastIdx="1" clrIdx="0"/>
  <p:cmAuthor id="599" name="未知用户258" initials="未" lastIdx="8" clrIdx="0"/>
  <p:cmAuthor id="604" name="未知用户263" initials="未" lastIdx="8" clrIdx="0"/>
  <p:cmAuthor id="606" name="未知用户249" initials="未" lastIdx="1" clrIdx="0"/>
  <p:cmAuthor id="691587976" name="周豪特_N7nyVj2I" initials="authorId_419394838" lastIdx="0" clrIdx="0"/>
  <p:cmAuthor id="691587977" name="丁华乐_qaMraEby" initials="authorId_616659736" lastIdx="0" clrIdx="0"/>
  <p:cmAuthor id="691587978" name="罗平_QfY3MnyU" initials="authorId_1512265542" lastIdx="0" clrIdx="0"/>
  <p:cmAuthor id="691587980" name="鲁琪_ayIzYrYZ" initials="authorId_602698507" lastIdx="0" clrIdx="0"/>
  <p:cmAuthor id="691587981" name="黄百成_m6Jjq6bQ" initials="authorId_901868002" lastIdx="0" clrIdx="0"/>
  <p:cmAuthor id="210492766" name="曹 朝辉" initials="曹" lastIdx="1" clrIdx="14"/>
  <p:cmAuthor id="2004" name="范 斌" initials="范" lastIdx="1" clrIdx="36"/>
  <p:cmAuthor id="2005" name="毕邺" initials="党委办公室" lastIdx="2" clrIdx="37"/>
  <p:cmAuthor id="345" name="wangnan19" initials="w" lastIdx="1" clrIdx="344"/>
  <p:cmAuthor id="1411830" name="唐 赛" initials="唐" lastIdx="1" clrIdx="45"/>
  <p:cmAuthor id="708433799" name="蘇建明 fatty_BFjaamIF" initials="authorId_241790624" lastIdx="0" clrIdx="0"/>
  <p:cmAuthor id="513" name="宁隽" initials="NJ" lastIdx="1" clrIdx="512"/>
  <p:cmAuthor id="648" name="yelinfei@zj.cmcc" initials="yelinfei@zj.cmcc" lastIdx="1" clrIdx="647"/>
  <p:cmAuthor id="191251540" name="韩剑侠" initials="P" lastIdx="1" clrIdx="41"/>
  <p:cmAuthor id="636" name="Unknown User58" initials="U" lastIdx="1" clrIdx="0"/>
  <p:cmAuthor id="652" name="未知用户296" initials="未" lastIdx="1" clrIdx="0"/>
  <p:cmAuthor id="657" name="Carol Wu" initials="C" lastIdx="1" clrIdx="0"/>
  <p:cmAuthor id="660" name="未知用户304" initials="未" lastIdx="1" clrIdx="0"/>
  <p:cmAuthor id="661" name="未知用户305" initials="未" lastIdx="1" clrIdx="0"/>
  <p:cmAuthor id="667" name="未知用户311" initials="未" lastIdx="2" clrIdx="0"/>
  <p:cmAuthor id="668" name="未知用户312" initials="未" lastIdx="1" clrIdx="0"/>
  <p:cmAuthor id="670" name="未知用户314" initials="未" lastIdx="1" clrIdx="1"/>
  <p:cmAuthor id="671" name="晓  曲" initials="晓" lastIdx="1" clrIdx="0"/>
  <p:cmAuthor id="674" name="孟连磊" initials="孟" lastIdx="1" clrIdx="0"/>
  <p:cmAuthor id="676" name="未知的使用者177" initials="未" lastIdx="8" clrIdx="0"/>
  <p:cmAuthor id="475196944" name="姚琳" initials="姚" lastIdx="1133934" clrIdx="0"/>
  <p:cmAuthor id="475196945" name="chen" initials="c" lastIdx="1" clrIdx="2"/>
  <p:cmAuthor id="211" name="未知的使用者76" initials="未" lastIdx="1" clrIdx="0"/>
  <p:cmAuthor id="215" name="云峰 贾" initials="云" lastIdx="2" clrIdx="0"/>
  <p:cmAuthor id="229" name="未知的使用者168" initials="未" lastIdx="1" clrIdx="0"/>
  <p:cmAuthor id="210492767" name="李 嘉" initials="李" lastIdx="1" clrIdx="26"/>
  <p:cmAuthor id="210492768" name="汪 丹丹" initials="汪" lastIdx="1" clrIdx="52"/>
  <p:cmAuthor id="2006" name="jiaru tiger" initials="jt" lastIdx="2" clrIdx="38"/>
  <p:cmAuthor id="146566726" name="高飞" initials="高" lastIdx="0" clrIdx="0"/>
  <p:cmAuthor id="146566727" name="xzb1" initials="x" lastIdx="1" clrIdx="1"/>
  <p:cmAuthor id="691587979" name="虞新颖_36fmV3QV" initials="authorId_321496044" lastIdx="0" clrIdx="0"/>
  <p:cmAuthor id="229044123" name="WPS_1468166496" initials="W" lastIdx="1" clrIdx="344"/>
  <p:cmAuthor id="708433800" name="徐梦琪|xumengq" initials="徐梦琪" lastIdx="1" clrIdx="708433799"/>
  <p:cmAuthor id="757" name="未知用户381" initials="未" lastIdx="1" clrIdx="0"/>
  <p:cmAuthor id="758" name="未知用户382" initials="未" lastIdx="1" clrIdx="0"/>
  <p:cmAuthor id="759" name="未知用户383" initials="未" lastIdx="1" clrIdx="0"/>
  <p:cmAuthor id="760" name="未知用户384" initials="未" lastIdx="1" clrIdx="0"/>
  <p:cmAuthor id="761" name="未知用户294" initials="未" lastIdx="8" clrIdx="0"/>
  <p:cmAuthor id="762" name="未知用户385" initials="未" lastIdx="2" clrIdx="0"/>
  <p:cmAuthor id="763" name="未知用户386" initials="未" lastIdx="1" clrIdx="1"/>
  <p:cmAuthor id="764" name="未知用户429" initials="未" lastIdx="1" clrIdx="0"/>
  <p:cmAuthor id="765" name="未知用户348" initials="未" lastIdx="1" clrIdx="0"/>
  <p:cmAuthor id="766" name="未知用户430" initials="未" lastIdx="2" clrIdx="0"/>
  <p:cmAuthor id="767" name="未知用户389" initials="未" lastIdx="1" clrIdx="0"/>
  <p:cmAuthor id="768" name="未知用户350" initials="未" lastIdx="1" clrIdx="0"/>
  <p:cmAuthor id="769" name="未知用户431" initials="未" lastIdx="1" clrIdx="0"/>
  <p:cmAuthor id="770" name="未知用户351" initials="未" lastIdx="8" clrIdx="0"/>
  <p:cmAuthor id="771" name="未知用户432" initials="未" lastIdx="1" clrIdx="0"/>
  <p:cmAuthor id="772" name="未知用户392" initials="未" lastIdx="1" clrIdx="0"/>
  <p:cmAuthor id="773" name="未知用户433" initials="未" lastIdx="1" clrIdx="0"/>
  <p:cmAuthor id="774" name="未知用户434" initials="未" lastIdx="1" clrIdx="0"/>
  <p:cmAuthor id="775" name="未知用户393" initials="未" lastIdx="11" clrIdx="0"/>
  <p:cmAuthor id="776" name="未知用户435" initials="未" lastIdx="7" clrIdx="1"/>
  <p:cmAuthor id="777" name="未知用户356" initials="未" lastIdx="1" clrIdx="2"/>
  <p:cmAuthor id="778" name="未知用户436" initials="未" lastIdx="1" clrIdx="0"/>
  <p:cmAuthor id="779" name="未知用户396" initials="未" lastIdx="1" clrIdx="0"/>
  <p:cmAuthor id="780" name="未知用户437" initials="未" lastIdx="1" clrIdx="1"/>
  <p:cmAuthor id="781" name="未知用户397" initials="未" lastIdx="1" clrIdx="0"/>
  <p:cmAuthor id="782" name="未知用户419" initials="未" lastIdx="1" clrIdx="0"/>
  <p:cmAuthor id="783" name="未知用户399" initials="未" lastIdx="2" clrIdx="0"/>
  <p:cmAuthor id="784" name="未知用户438" initials="未" lastIdx="7" clrIdx="1"/>
  <p:cmAuthor id="785" name="未知用户401" initials="未" lastIdx="43" clrIdx="1"/>
  <p:cmAuthor id="786" name="未知用户402" initials="未" lastIdx="1" clrIdx="0"/>
  <p:cmAuthor id="787" name="未知用户403" initials="未" lastIdx="1" clrIdx="0"/>
  <p:cmAuthor id="788" name="未知用户327" initials="未" lastIdx="1" clrIdx="0"/>
  <p:cmAuthor id="789" name="未知用户404" initials="未" lastIdx="1" clrIdx="0"/>
  <p:cmAuthor id="191251541" name="孙 笑庆" initials="孙" lastIdx="3" clrIdx="16"/>
  <p:cmAuthor id="790" name="未知用户405" initials="未" lastIdx="1" clrIdx="0"/>
  <p:cmAuthor id="191251542" name="yang.yuan" initials="y" lastIdx="0" clrIdx="17"/>
  <p:cmAuthor id="791" name="未知用户439" initials="未" lastIdx="2" clrIdx="0"/>
  <p:cmAuthor id="191251543" name="王娟" initials="1" lastIdx="1" clrIdx="31"/>
  <p:cmAuthor id="792" name="未知用户406" initials="未" lastIdx="0" clrIdx="0"/>
  <p:cmAuthor id="793" name="未知用户440" initials="未" lastIdx="1" clrIdx="0"/>
  <p:cmAuthor id="794" name="未知用户441" initials="未" lastIdx="1" clrIdx="0"/>
  <p:cmAuthor id="795" name="未知用户442" initials="未" lastIdx="1" clrIdx="0"/>
  <p:cmAuthor id="796" name="未知用户409" initials="未" lastIdx="2" clrIdx="2"/>
  <p:cmAuthor id="797" name="未知用户443" initials="未" lastIdx="1" clrIdx="0"/>
  <p:cmAuthor id="798" name="未知用户411" initials="未" lastIdx="3" clrIdx="1"/>
  <p:cmAuthor id="799" name="未知用户444" initials="未" lastIdx="6" clrIdx="0"/>
  <p:cmAuthor id="800" name="未知用户413" initials="未" lastIdx="1" clrIdx="1"/>
  <p:cmAuthor id="801" name="未知用户445" initials="未" lastIdx="1" clrIdx="0"/>
  <p:cmAuthor id="802" name="未知用户446" initials="未" lastIdx="1" clrIdx="0"/>
  <p:cmAuthor id="803" name="未知用户447" initials="未" lastIdx="1" clrIdx="0"/>
  <p:cmAuthor id="804" name="未知用户448" initials="未" lastIdx="1" clrIdx="0"/>
  <p:cmAuthor id="805" name="未知用户333" initials="未" lastIdx="1" clrIdx="0"/>
  <p:cmAuthor id="806" name="未知用户417" initials="未" lastIdx="1" clrIdx="0"/>
  <p:cmAuthor id="807" name="未知用户449" initials="未" lastIdx="1" clrIdx="0"/>
  <p:cmAuthor id="808" name="未知用户418" initials="未" lastIdx="1" clrIdx="0"/>
  <p:cmAuthor id="809" name="未知用户450" initials="未" lastIdx="6" clrIdx="0"/>
  <p:cmAuthor id="810" name="未知用户423" initials="未" lastIdx="0" clrIdx="0"/>
  <p:cmAuthor id="811" name="未知用户424" initials="未" lastIdx="5" clrIdx="0"/>
  <p:cmAuthor id="812" name="未知用户425" initials="未" lastIdx="3" clrIdx="1"/>
  <p:cmAuthor id="813" name="未知用户451" initials="未" lastIdx="1" clrIdx="0"/>
  <p:cmAuthor id="814" name="未知用户452" initials="未" lastIdx="1" clrIdx="0"/>
  <p:cmAuthor id="815" name="未知用户453" initials="未" lastIdx="1" clrIdx="0"/>
  <p:cmAuthor id="816" name="未知用户454" initials="未" lastIdx="1" clrIdx="2"/>
  <p:cmAuthor id="817" name="未知用户455" initials="未" lastIdx="1" clrIdx="0"/>
  <p:cmAuthor id="818" name="未知用户456" initials="未" lastIdx="1" clrIdx="0"/>
  <p:cmAuthor id="819" name="未知用户457" initials="未" lastIdx="10" clrIdx="0"/>
  <p:cmAuthor id="820" name="未知用户458" initials="未" lastIdx="1" clrIdx="0"/>
  <p:cmAuthor id="821" name="風輕 雲淡" initials="風輕" lastIdx="1" clrIdx="511"/>
  <p:cmAuthor id="822" name="张 青山" initials="张" lastIdx="6" clrIdx="545"/>
  <p:cmAuthor id="823" name="张青山" initials="张青山" lastIdx="1" clrIdx="546"/>
  <p:cmAuthor id="834" name="进 揭" initials="进" lastIdx="1" clrIdx="87"/>
  <p:cmAuthor id="843" name="10015046" initials="1" lastIdx="1" clrIdx="842"/>
  <p:cmAuthor id="846" name="未知用户271" initials="未" lastIdx="1" clrIdx="0"/>
  <p:cmAuthor id="847" name="未知用户388" initials="未" lastIdx="1" clrIdx="0"/>
  <p:cmAuthor id="849" name="未知用户224" initials="未" lastIdx="5" clrIdx="0"/>
  <p:cmAuthor id="850" name="jesschin" initials="j" lastIdx="1" clrIdx="510"/>
  <p:cmAuthor id="856" name="未知用户259" initials="未" lastIdx="1" clrIdx="0"/>
  <p:cmAuthor id="864" name="未知用户270" initials="未" lastIdx="1" clrIdx="0"/>
  <p:cmAuthor id="866" name="USER631805" initials="U" lastIdx="1" clrIdx="865"/>
  <p:cmAuthor id="868" name="俊呈 賴" initials="俊" lastIdx="1" clrIdx="87"/>
  <p:cmAuthor id="871" name="Nero" initials="N" lastIdx="2" clrIdx="0"/>
  <p:cmAuthor id="872" name="yifan song" initials="y" lastIdx="1" clrIdx="85"/>
  <p:cmAuthor id="876" name="莊安君" initials="莊" lastIdx="1" clrIdx="65"/>
  <p:cmAuthor id="879" name="陳建璋" initials="陳" lastIdx="2" clrIdx="85"/>
  <p:cmAuthor id="880" name="建璋" initials="建" lastIdx="1" clrIdx="86"/>
  <p:cmAuthor id="882" name="77482" initials="7" lastIdx="2" clrIdx="548"/>
  <p:cmAuthor id="883" name="未知用户265" initials="未" lastIdx="2" clrIdx="0"/>
  <p:cmAuthor id="884" name="未知用户267" initials="未" lastIdx="1" clrIdx="0"/>
  <p:cmAuthor id="885" name="liuxie" initials="l" lastIdx="1" clrIdx="588"/>
  <p:cmAuthor id="887" name="未知用户241" initials="未" lastIdx="0" clrIdx="1"/>
  <p:cmAuthor id="888" name="未知用户242" initials="未" lastIdx="3" clrIdx="0"/>
  <p:cmAuthor id="890" name="未知用户227" initials="未" lastIdx="1" clrIdx="0"/>
  <p:cmAuthor id="891" name="未知用户298" initials="未" lastIdx="1" clrIdx="0"/>
  <p:cmAuthor id="892" name="未知用户299" initials="未" lastIdx="1" clrIdx="0"/>
  <p:cmAuthor id="894" name="未知用户302" initials="未" lastIdx="1" clrIdx="0"/>
  <p:cmAuthor id="898" name="許詩婕" initials="許" lastIdx="1" clrIdx="1"/>
  <p:cmAuthor id="900" name="minil" initials="m" lastIdx="4" clrIdx="589"/>
  <p:cmAuthor id="901" name="15106" initials="1" lastIdx="4" clrIdx="0"/>
  <p:cmAuthor id="903" name="赵 璐" initials="赵" lastIdx="4" clrIdx="0"/>
  <p:cmAuthor id="904" name="Zhu, Hawk" initials="Z" lastIdx="1" clrIdx="0"/>
  <p:cmAuthor id="905" name="tanjp" initials="t" lastIdx="0" clrIdx="491"/>
  <p:cmAuthor id="906" name="YS" initials="Y" lastIdx="1" clrIdx="86"/>
  <p:cmAuthor id="910" name="Jdi" initials="J" lastIdx="0" clrIdx="0"/>
  <p:cmAuthor id="911" name="未知用户337" initials="未" lastIdx="1" clrIdx="0"/>
  <p:cmAuthor id="912" name="未知用户239" initials="未" lastIdx="3" clrIdx="0"/>
  <p:cmAuthor id="913" name="chenmh" initials="c" lastIdx="1" clrIdx="85"/>
  <p:cmAuthor id="914" name="CVTEr" initials="C" lastIdx="1" clrIdx="0"/>
  <p:cmAuthor id="915" name="June C" initials="J" lastIdx="1" clrIdx="4"/>
  <p:cmAuthor id="916" name="00270" initials="0" lastIdx="1" clrIdx="0"/>
  <p:cmAuthor id="917" name="IBM_USER" initials="I" lastIdx="4" clrIdx="1"/>
  <p:cmAuthor id="918" name="aa" initials="a" lastIdx="10" clrIdx="9"/>
  <p:cmAuthor id="919" name="shinevin liu" initials="s" lastIdx="1" clrIdx="3"/>
  <p:cmAuthor id="920" name="Davidpeng" initials="D" lastIdx="1" clrIdx="10"/>
  <p:cmAuthor id="921" name="dbc" initials="d" lastIdx="2" clrIdx="0"/>
  <p:cmAuthor id="922" name="吴军影" initials="吴" lastIdx="10" clrIdx="0"/>
  <p:cmAuthor id="923" name="冯学沛" initials="冯" lastIdx="1" clrIdx="1"/>
  <p:cmAuthor id="924" name="杨 超" initials="杨" lastIdx="1" clrIdx="3"/>
  <p:cmAuthor id="926" name="Rex" initials="R" lastIdx="0" clrIdx="0"/>
  <p:cmAuthor id="261616612" name="邢开" initials="邢" lastIdx="1" clrIdx="364"/>
  <p:cmAuthor id="514" name="未知的使用者212" initials="" lastIdx="1" clrIdx="0"/>
  <p:cmAuthor id="515" name="未知的使用者163" initials="未" lastIdx="1" clrIdx="0"/>
  <p:cmAuthor id="516" name="未知的使用者214" initials="" lastIdx="1" clrIdx="1"/>
  <p:cmAuthor id="517" name="alexw" initials="a" lastIdx="1" clrIdx="516"/>
  <p:cmAuthor id="518" name="未知的使用者158" initials="未" lastIdx="1" clrIdx="0"/>
  <p:cmAuthor id="523" name="未知的使用者167" initials="未" lastIdx="0" clrIdx="1"/>
  <p:cmAuthor id="526" name="lenovo" initials="l" lastIdx="1" clrIdx="525"/>
  <p:cmAuthor id="528" name="cs" initials="x" lastIdx="3" clrIdx="527"/>
  <p:cmAuthor id="530" name="11794" initials="1" lastIdx="1" clrIdx="529"/>
  <p:cmAuthor id="533" name="hmwang" initials="dsc" lastIdx="2" clrIdx="532"/>
  <p:cmAuthor id="536" name="zyiiif" initials="z" lastIdx="1" clrIdx="535"/>
  <p:cmAuthor id="537" name="未知用户143" initials="未" lastIdx="1" clrIdx="0"/>
  <p:cmAuthor id="538" name="未知的使用者216" initials="未" lastIdx="1" clrIdx="0"/>
  <p:cmAuthor id="539" name="未知用户148" initials="未" lastIdx="1" clrIdx="0"/>
  <p:cmAuthor id="541" name="未知用户207" initials="未" lastIdx="3" clrIdx="1"/>
  <p:cmAuthor id="542" name="未知的使用者137" initials="未" lastIdx="1" clrIdx="0"/>
  <p:cmAuthor id="543" name="heweia@digiwin.com" initials="h" lastIdx="1" clrIdx="86"/>
  <p:cmAuthor id="544" name="MM" initials="M" lastIdx="2" clrIdx="87"/>
  <p:cmAuthor id="545" name="dell" initials="d" lastIdx="1" clrIdx="544"/>
  <p:cmAuthor id="546" name="未知用户220" initials="未" lastIdx="1" clrIdx="0"/>
  <p:cmAuthor id="547" name="super" initials="s" lastIdx="1" clrIdx="546"/>
  <p:cmAuthor id="548" name="未知的使用者208" initials="未" lastIdx="1" clrIdx="0"/>
  <p:cmAuthor id="549" name="zhuzy" initials="z" lastIdx="1" clrIdx="548"/>
  <p:cmAuthor id="550" name="方婷婷" initials="方" lastIdx="1" clrIdx="549"/>
  <p:cmAuthor id="552" name="未知用户313" initials="未" lastIdx="2" clrIdx="0"/>
  <p:cmAuthor id="554" name="未知用户190" initials="未" lastIdx="1" clrIdx="1"/>
  <p:cmAuthor id="555" name="HAUWEI" initials="H" lastIdx="1" clrIdx="554"/>
  <p:cmAuthor id="556" name="未知用户146" initials="未" lastIdx="5" clrIdx="1"/>
  <p:cmAuthor id="563" name=" " initials="" lastIdx="6" clrIdx="85"/>
  <p:cmAuthor id="602" name="未知用户289" initials="未" lastIdx="1" clrIdx="0"/>
  <p:cmAuthor id="631" name="岳晓丽" initials="岳" lastIdx="1" clrIdx="630"/>
  <p:cmAuthor id="635" name="姚丽娟" initials="姚" lastIdx="2" clrIdx="634"/>
  <p:cmAuthor id="645" name="zhangxiaoyan" initials="z" lastIdx="1" clrIdx="644"/>
  <p:cmAuthor id="646" name="李阳" initials="liyang37@ha.cmcc" lastIdx="1" clrIdx="645"/>
  <p:cmAuthor id="655" name="程 诗雅" initials="程" lastIdx="1" clrIdx="51"/>
  <p:cmAuthor id="659" name="张翼飞" initials="zhangyifei@ha.cmcc" lastIdx="1" clrIdx="658"/>
  <p:cmAuthor id="669" name="shenbina" initials="s" lastIdx="1" clrIdx="0"/>
  <p:cmAuthor id="672" name="未知用户245" initials="未" lastIdx="10" clrIdx="0"/>
  <p:cmAuthor id="673" name="Kathy" initials="K" lastIdx="0" clrIdx="0"/>
  <p:cmAuthor id="675" name="未知用户387" initials="未" lastIdx="1" clrIdx="0"/>
  <p:cmAuthor id="678" name="未知的使用者221" initials="未" lastIdx="1" clrIdx="0"/>
  <p:cmAuthor id="679" name="未知的使用者222" initials="未" lastIdx="5" clrIdx="1"/>
  <p:cmAuthor id="681" name="winner1 chan" initials="wc" lastIdx="1" clrIdx="334"/>
  <p:cmAuthor id="682" name="未知用户332" initials="未" lastIdx="1" clrIdx="0"/>
  <p:cmAuthor id="683" name="未知用户217" initials="未" lastIdx="1" clrIdx="0"/>
  <p:cmAuthor id="684" name="cai yan" initials="cy" lastIdx="1" clrIdx="511"/>
  <p:cmAuthor id="685" name="俊晔 邱" initials="俊" lastIdx="1" clrIdx="87"/>
  <p:cmAuthor id="686" name="annie.gts@outlook.com" initials="a" lastIdx="2" clrIdx="0"/>
  <p:cmAuthor id="687" name="杨 升格" initials="杨" lastIdx="2" clrIdx="0"/>
  <p:cmAuthor id="688" name="Unknown User80" initials="U" lastIdx="1" clrIdx="0"/>
  <p:cmAuthor id="689" name="cy" initials="c" lastIdx="1" clrIdx="76"/>
  <p:cmAuthor id="693" name="lxm" initials="l" lastIdx="1" clrIdx="413"/>
  <p:cmAuthor id="696" name="yesg" initials="y" lastIdx="1" clrIdx="0"/>
  <p:cmAuthor id="47245824" name="goforever814" initials="g" lastIdx="1" clrIdx="34"/>
  <p:cmAuthor id="698" name="陳珮琪" initials="陳珮琪" lastIdx="1" clrIdx="188"/>
  <p:cmAuthor id="699" name="未知用户277" initials="未" lastIdx="1" clrIdx="1"/>
  <p:cmAuthor id="700" name="soling" initials="s" lastIdx="1" clrIdx="2"/>
  <p:cmAuthor id="701" name="李 骁" initials="李" lastIdx="1" clrIdx="0"/>
  <p:cmAuthor id="702" name="Tome" initials="T" lastIdx="1" clrIdx="85"/>
  <p:cmAuthor id="703" name="未知的使用者96" initials="未" lastIdx="2" clrIdx="0"/>
  <p:cmAuthor id="704" name="未知的使用者97" initials="未" lastIdx="8" clrIdx="0"/>
  <p:cmAuthor id="705" name="未知用户301" initials="未" lastIdx="1" clrIdx="0"/>
  <p:cmAuthor id="706" name="未知用户306" initials="未" lastIdx="8" clrIdx="0"/>
  <p:cmAuthor id="707" name="未知用户308" initials="未" lastIdx="1" clrIdx="0"/>
  <p:cmAuthor id="708" name="未知用户309" initials="未" lastIdx="8" clrIdx="0"/>
  <p:cmAuthor id="710" name="Stacy Chiang" initials="S" lastIdx="2" clrIdx="0"/>
  <p:cmAuthor id="711" name="未知用户315" initials="未" lastIdx="0" clrIdx="0"/>
  <p:cmAuthor id="712" name="未知用户316" initials="未" lastIdx="1" clrIdx="0"/>
  <p:cmAuthor id="713" name="未知用户317" initials="未" lastIdx="10" clrIdx="0"/>
  <p:cmAuthor id="714" name="未知用户318" initials="未" lastIdx="0" clrIdx="1"/>
  <p:cmAuthor id="716" name="chen hui" initials="c" lastIdx="1" clrIdx="87"/>
  <p:cmAuthor id="717" name="未知用户244" initials="未" lastIdx="1" clrIdx="0"/>
  <p:cmAuthor id="718" name="未知用户322" initials="未" lastIdx="10" clrIdx="0"/>
  <p:cmAuthor id="719" name="未知用户323" initials="未" lastIdx="1" clrIdx="0"/>
  <p:cmAuthor id="720" name="未知用户324" initials="未" lastIdx="3" clrIdx="1"/>
  <p:cmAuthor id="721" name="wangxinhui" initials="w" lastIdx="1" clrIdx="0"/>
  <p:cmAuthor id="722" name="未知用户276" initials="未" lastIdx="8" clrIdx="0"/>
  <p:cmAuthor id="723" name="未知用户363" initials="未" lastIdx="6" clrIdx="0"/>
  <p:cmAuthor id="724" name="未知用户459" initials="未" lastIdx="1" clrIdx="84"/>
  <p:cmAuthor id="725" name="未知用户470" initials="未" lastIdx="1" clrIdx="0"/>
  <p:cmAuthor id="726" name="未知用户325" initials="未" lastIdx="1" clrIdx="1"/>
  <p:cmAuthor id="727" name="未知用户326" initials="未" lastIdx="1" clrIdx="0"/>
  <p:cmAuthor id="728" name="未知用户365" initials="未" lastIdx="1" clrIdx="0"/>
  <p:cmAuthor id="729" name="未知用户460" initials="未" lastIdx="1" clrIdx="0"/>
  <p:cmAuthor id="730" name="未知用户366" initials="未" lastIdx="3" clrIdx="1"/>
  <p:cmAuthor id="731" name="未知用户461" initials="未" lastIdx="10" clrIdx="0"/>
  <p:cmAuthor id="732" name="未知用户367" initials="未" lastIdx="10" clrIdx="0"/>
  <p:cmAuthor id="733" name="未知用户462" initials="未" lastIdx="1" clrIdx="1"/>
  <p:cmAuthor id="734" name="未知用户463" initials="未" lastIdx="1" clrIdx="0"/>
  <p:cmAuthor id="735" name="未知用户368" initials="未" lastIdx="1" clrIdx="0"/>
  <p:cmAuthor id="736" name="未知用户464" initials="未" lastIdx="1" clrIdx="0"/>
  <p:cmAuthor id="737" name="未知用户369" initials="未" lastIdx="1" clrIdx="0"/>
  <p:cmAuthor id="738" name="未知用户465" initials="未" lastIdx="1" clrIdx="78"/>
  <p:cmAuthor id="739" name="未知用户466" initials="未" lastIdx="1" clrIdx="0"/>
  <p:cmAuthor id="740" name="未知用户467" initials="未" lastIdx="3" clrIdx="1"/>
  <p:cmAuthor id="741" name="未知用户468" initials="未" lastIdx="1" clrIdx="0"/>
  <p:cmAuthor id="742" name="未知用户426" initials="未" lastIdx="1" clrIdx="0"/>
  <p:cmAuthor id="743" name="未知用户371" initials="未" lastIdx="1" clrIdx="1"/>
  <p:cmAuthor id="744" name="未知用户372" initials="未" lastIdx="1" clrIdx="0"/>
  <p:cmAuthor id="745" name="未知用户373" initials="未" lastIdx="8" clrIdx="0"/>
  <p:cmAuthor id="746" name="未知用户374" initials="未" lastIdx="2" clrIdx="0"/>
  <p:cmAuthor id="747" name="未知用户469" initials="未" lastIdx="1" clrIdx="0"/>
  <p:cmAuthor id="748" name="未知用户427" initials="未" lastIdx="8" clrIdx="0"/>
  <p:cmAuthor id="749" name="未知用户375" initials="未" lastIdx="8" clrIdx="0"/>
  <p:cmAuthor id="750" name="未知用户376" initials="未" lastIdx="1" clrIdx="0"/>
  <p:cmAuthor id="751" name="未知用户377" initials="未" lastIdx="1" clrIdx="0"/>
  <p:cmAuthor id="752" name="未知用户428" initials="未" lastIdx="8" clrIdx="0"/>
  <p:cmAuthor id="753" name="未知用户378" initials="未" lastIdx="1" clrIdx="0"/>
  <p:cmAuthor id="754" name="未知用户379" initials="未" lastIdx="1" clrIdx="0"/>
  <p:cmAuthor id="755" name="未知用户339" initials="未" lastIdx="1" clrIdx="0"/>
  <p:cmAuthor id="756" name="未知用户380" initials="未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B0F0"/>
    <a:srgbClr val="FFFFFF"/>
    <a:srgbClr val="F2DCDB"/>
    <a:srgbClr val="F1F5FA"/>
    <a:srgbClr val="1184DD"/>
    <a:srgbClr val="DBE5F1"/>
    <a:srgbClr val="0070C0"/>
    <a:srgbClr val="BFBFBF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6FD25EB-DBB7-48F9-87FD-5D4EF424D941}" styleName="表样式 1 25">
    <a:wholeTbl>
      <a:tcTxStyle>
        <a:fontRef idx="none">
          <a:srgbClr val="000000"/>
        </a:fontRef>
      </a:tcTxStyle>
      <a:tcStyle>
        <a:tcBdr>
          <a:left>
            <a:ln w="9525" cmpd="sng">
              <a:solidFill>
                <a:schemeClr val="accent2"/>
              </a:solidFill>
            </a:ln>
          </a:left>
          <a:right>
            <a:ln w="9525" cmpd="sng">
              <a:solidFill>
                <a:schemeClr val="accent2"/>
              </a:solidFill>
            </a:ln>
          </a:right>
          <a:top>
            <a:ln w="9525" cmpd="sng">
              <a:solidFill>
                <a:schemeClr val="accent2"/>
              </a:solidFill>
            </a:ln>
          </a:top>
          <a:bottom>
            <a:ln w="9525" cmpd="sng">
              <a:solidFill>
                <a:schemeClr val="accent2"/>
              </a:solidFill>
            </a:ln>
          </a:bottom>
          <a:insideH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insideV>
        </a:tcBdr>
        <a:fill>
          <a:solidFill>
            <a:srgbClr val="FFFFFF"/>
          </a:solidFill>
        </a:fill>
      </a:tcStyle>
    </a:wholeTbl>
    <a:band2H>
      <a:tcStyle>
        <a:tcBdr/>
        <a:fill>
          <a:solidFill>
            <a:schemeClr val="accent2">
              <a:lumMod val="10000"/>
              <a:lumOff val="90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2"/>
              </a:solidFill>
            </a:ln>
          </a:left>
          <a:right>
            <a:ln w="9525" cmpd="sng">
              <a:solidFill>
                <a:schemeClr val="accent2"/>
              </a:solidFill>
            </a:ln>
          </a:right>
          <a:top>
            <a:ln w="9525" cmpd="sng">
              <a:solidFill>
                <a:schemeClr val="accent2"/>
              </a:solidFill>
            </a:ln>
          </a:top>
          <a:bottom>
            <a:ln w="9525" cmpd="sng">
              <a:solidFill>
                <a:schemeClr val="accent2"/>
              </a:solidFill>
            </a:ln>
          </a:bottom>
          <a:insideH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2">
              <a:lumMod val="10000"/>
              <a:lumOff val="90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2"/>
              </a:solidFill>
            </a:ln>
          </a:top>
          <a:bottom>
            <a:ln w="9525" cmpd="sng">
              <a:solidFill>
                <a:schemeClr val="accent2"/>
              </a:solidFill>
            </a:ln>
          </a:bottom>
          <a:insideH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</a:tcStyle>
    </a:band2V>
    <a:la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2"/>
              </a:solidFill>
            </a:ln>
          </a:right>
          <a:top>
            <a:ln w="9525" cmpd="sng">
              <a:solidFill>
                <a:schemeClr val="accent2"/>
              </a:solidFill>
            </a:ln>
          </a:top>
          <a:bottom>
            <a:ln w="9525" cmpd="sng">
              <a:solidFill>
                <a:schemeClr val="accent2"/>
              </a:solidFill>
            </a:ln>
          </a:bottom>
          <a:insideH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accent2">
              <a:lumMod val="20000"/>
              <a:lumOff val="80000"/>
            </a:schemeClr>
          </a:solidFill>
        </a:fill>
      </a:tcStyle>
    </a:lastCol>
    <a:fir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chemeClr val="accent2"/>
              </a:solidFill>
            </a:ln>
          </a:left>
          <a:right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2"/>
              </a:solidFill>
            </a:ln>
          </a:top>
          <a:bottom>
            <a:ln w="9525" cmpd="sng">
              <a:solidFill>
                <a:schemeClr val="accent2"/>
              </a:solidFill>
            </a:ln>
          </a:bottom>
          <a:insideH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accent2">
              <a:lumMod val="20000"/>
              <a:lumOff val="80000"/>
            </a:schemeClr>
          </a:solidFill>
        </a:fill>
      </a:tcStyle>
    </a:firstCol>
    <a:lastRow>
      <a:tcTxStyle b="on">
        <a:fontRef idx="none">
          <a:schemeClr val="accent2"/>
        </a:fontRef>
      </a:tcTxStyle>
      <a:tcStyle>
        <a:tcBdr>
          <a:left>
            <a:ln w="9525" cmpd="sng">
              <a:solidFill>
                <a:schemeClr val="accent2"/>
              </a:solidFill>
            </a:ln>
          </a:left>
          <a:right>
            <a:ln w="9525" cmpd="sng">
              <a:solidFill>
                <a:schemeClr val="accent2"/>
              </a:solidFill>
            </a:ln>
          </a:right>
          <a:top>
            <a:ln w="9525" cmpd="sng">
              <a:solidFill>
                <a:schemeClr val="accent2"/>
              </a:solidFill>
            </a:ln>
          </a:top>
          <a:bottom>
            <a:ln w="9525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none">
          <a:srgbClr val="FFFFFF"/>
        </a:fontRef>
      </a:tcTxStyle>
      <a:tcStyle>
        <a:tcBdr>
          <a:left>
            <a:ln w="9525" cmpd="sng">
              <a:solidFill>
                <a:schemeClr val="accent2"/>
              </a:solidFill>
            </a:ln>
          </a:left>
          <a:right>
            <a:ln w="9525" cmpd="sng">
              <a:solidFill>
                <a:schemeClr val="accent2"/>
              </a:solidFill>
            </a:ln>
          </a:right>
          <a:top>
            <a:ln w="9525" cmpd="sng">
              <a:solidFill>
                <a:schemeClr val="accent2"/>
              </a:solidFill>
            </a:ln>
          </a:top>
          <a:bottom>
            <a:ln w="9525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2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95" autoAdjust="0"/>
    <p:restoredTop sz="93826" autoAdjust="0"/>
  </p:normalViewPr>
  <p:slideViewPr>
    <p:cSldViewPr showGuides="1">
      <p:cViewPr>
        <p:scale>
          <a:sx n="90" d="100"/>
          <a:sy n="90" d="100"/>
        </p:scale>
        <p:origin x="450" y="-18"/>
      </p:cViewPr>
      <p:guideLst>
        <p:guide orient="horz" pos="890"/>
        <p:guide pos="4737"/>
        <p:guide orient="horz" pos="388"/>
        <p:guide pos="7774"/>
        <p:guide pos="124"/>
        <p:guide pos="2570"/>
        <p:guide orient="horz" pos="3944"/>
        <p:guide pos="40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5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9" Type="http://schemas.openxmlformats.org/officeDocument/2006/relationships/tags" Target="tags/tag372.xml"/><Relationship Id="rId48" Type="http://schemas.openxmlformats.org/officeDocument/2006/relationships/commentAuthors" Target="commentAuthors.xml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handoutMaster" Target="handoutMasters/handoutMaster1.xml"/><Relationship Id="rId43" Type="http://schemas.openxmlformats.org/officeDocument/2006/relationships/slide" Target="slides/slide37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0" Type="http://schemas.openxmlformats.org/officeDocument/2006/relationships/slide" Target="slides/slide34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10.xml.rels><?xml version="1.0" encoding="UTF-8" standalone="yes"?>
<Relationships xmlns="http://schemas.openxmlformats.org/package/2006/relationships"><Relationship Id="rId4" Type="http://schemas.microsoft.com/office/2011/relationships/chartColorStyle" Target="colors10.xml"/><Relationship Id="rId3" Type="http://schemas.microsoft.com/office/2011/relationships/chartStyle" Target="style10.xml"/><Relationship Id="rId2" Type="http://schemas.openxmlformats.org/officeDocument/2006/relationships/themeOverride" Target="../theme/themeOverride7.xml"/><Relationship Id="rId1" Type="http://schemas.openxmlformats.org/officeDocument/2006/relationships/package" Target="../embeddings/Workbook10.xlsx"/></Relationships>
</file>

<file path=ppt/charts/_rels/chart11.xml.rels><?xml version="1.0" encoding="UTF-8" standalone="yes"?>
<Relationships xmlns="http://schemas.openxmlformats.org/package/2006/relationships"><Relationship Id="rId4" Type="http://schemas.microsoft.com/office/2011/relationships/chartColorStyle" Target="colors11.xml"/><Relationship Id="rId3" Type="http://schemas.microsoft.com/office/2011/relationships/chartStyle" Target="style11.xml"/><Relationship Id="rId2" Type="http://schemas.openxmlformats.org/officeDocument/2006/relationships/themeOverride" Target="../theme/themeOverride8.xml"/><Relationship Id="rId1" Type="http://schemas.openxmlformats.org/officeDocument/2006/relationships/package" Target="../embeddings/Workbook11.xlsx"/></Relationships>
</file>

<file path=ppt/charts/_rels/chart12.xml.rels><?xml version="1.0" encoding="UTF-8" standalone="yes"?>
<Relationships xmlns="http://schemas.openxmlformats.org/package/2006/relationships"><Relationship Id="rId4" Type="http://schemas.microsoft.com/office/2011/relationships/chartColorStyle" Target="colors12.xml"/><Relationship Id="rId3" Type="http://schemas.microsoft.com/office/2011/relationships/chartStyle" Target="style12.xml"/><Relationship Id="rId2" Type="http://schemas.openxmlformats.org/officeDocument/2006/relationships/themeOverride" Target="../theme/themeOverride9.xml"/><Relationship Id="rId1" Type="http://schemas.openxmlformats.org/officeDocument/2006/relationships/package" Target="../embeddings/Workbook12.xlsx"/></Relationships>
</file>

<file path=ppt/charts/_rels/chart13.xml.rels><?xml version="1.0" encoding="UTF-8" standalone="yes"?>
<Relationships xmlns="http://schemas.openxmlformats.org/package/2006/relationships"><Relationship Id="rId3" Type="http://schemas.microsoft.com/office/2011/relationships/chartColorStyle" Target="colors13.xml"/><Relationship Id="rId2" Type="http://schemas.microsoft.com/office/2011/relationships/chartStyle" Target="style13.xml"/><Relationship Id="rId1" Type="http://schemas.openxmlformats.org/officeDocument/2006/relationships/package" Target="../embeddings/Workbook13.xlsx"/></Relationships>
</file>

<file path=ppt/charts/_rels/chart14.xml.rels><?xml version="1.0" encoding="UTF-8" standalone="yes"?>
<Relationships xmlns="http://schemas.openxmlformats.org/package/2006/relationships"><Relationship Id="rId4" Type="http://schemas.microsoft.com/office/2011/relationships/chartColorStyle" Target="colors14.xml"/><Relationship Id="rId3" Type="http://schemas.microsoft.com/office/2011/relationships/chartStyle" Target="style14.xml"/><Relationship Id="rId2" Type="http://schemas.openxmlformats.org/officeDocument/2006/relationships/themeOverride" Target="../theme/themeOverride10.xml"/><Relationship Id="rId1" Type="http://schemas.openxmlformats.org/officeDocument/2006/relationships/package" Target="../embeddings/Workbook14.xlsx"/></Relationships>
</file>

<file path=ppt/charts/_rels/chart15.xml.rels><?xml version="1.0" encoding="UTF-8" standalone="yes"?>
<Relationships xmlns="http://schemas.openxmlformats.org/package/2006/relationships"><Relationship Id="rId4" Type="http://schemas.microsoft.com/office/2011/relationships/chartColorStyle" Target="colors15.xml"/><Relationship Id="rId3" Type="http://schemas.microsoft.com/office/2011/relationships/chartStyle" Target="style15.xml"/><Relationship Id="rId2" Type="http://schemas.openxmlformats.org/officeDocument/2006/relationships/themeOverride" Target="../theme/themeOverride11.xml"/><Relationship Id="rId1" Type="http://schemas.openxmlformats.org/officeDocument/2006/relationships/package" Target="../embeddings/Workbook15.xlsx"/></Relationships>
</file>

<file path=ppt/charts/_rels/chart16.xml.rels><?xml version="1.0" encoding="UTF-8" standalone="yes"?>
<Relationships xmlns="http://schemas.openxmlformats.org/package/2006/relationships"><Relationship Id="rId4" Type="http://schemas.microsoft.com/office/2011/relationships/chartColorStyle" Target="colors16.xml"/><Relationship Id="rId3" Type="http://schemas.microsoft.com/office/2011/relationships/chartStyle" Target="style16.xml"/><Relationship Id="rId2" Type="http://schemas.openxmlformats.org/officeDocument/2006/relationships/themeOverride" Target="../theme/themeOverride12.xml"/><Relationship Id="rId1" Type="http://schemas.openxmlformats.org/officeDocument/2006/relationships/package" Target="../embeddings/Workbook16.xlsx"/></Relationships>
</file>

<file path=ppt/charts/_rels/chart17.xml.rels><?xml version="1.0" encoding="UTF-8" standalone="yes"?>
<Relationships xmlns="http://schemas.openxmlformats.org/package/2006/relationships"><Relationship Id="rId4" Type="http://schemas.microsoft.com/office/2011/relationships/chartColorStyle" Target="colors17.xml"/><Relationship Id="rId3" Type="http://schemas.microsoft.com/office/2011/relationships/chartStyle" Target="style17.xml"/><Relationship Id="rId2" Type="http://schemas.openxmlformats.org/officeDocument/2006/relationships/themeOverride" Target="../theme/themeOverride13.xml"/><Relationship Id="rId1" Type="http://schemas.openxmlformats.org/officeDocument/2006/relationships/package" Target="../embeddings/Workbook17.xlsx"/></Relationships>
</file>

<file path=ppt/charts/_rels/chart18.xml.rels><?xml version="1.0" encoding="UTF-8" standalone="yes"?>
<Relationships xmlns="http://schemas.openxmlformats.org/package/2006/relationships"><Relationship Id="rId4" Type="http://schemas.microsoft.com/office/2011/relationships/chartColorStyle" Target="colors18.xml"/><Relationship Id="rId3" Type="http://schemas.microsoft.com/office/2011/relationships/chartStyle" Target="style18.xml"/><Relationship Id="rId2" Type="http://schemas.openxmlformats.org/officeDocument/2006/relationships/themeOverride" Target="../theme/themeOverride14.xml"/><Relationship Id="rId1" Type="http://schemas.openxmlformats.org/officeDocument/2006/relationships/package" Target="../embeddings/Workbook18.xlsx"/></Relationships>
</file>

<file path=ppt/charts/_rels/chart19.xml.rels><?xml version="1.0" encoding="UTF-8" standalone="yes"?>
<Relationships xmlns="http://schemas.openxmlformats.org/package/2006/relationships"><Relationship Id="rId4" Type="http://schemas.microsoft.com/office/2011/relationships/chartColorStyle" Target="colors19.xml"/><Relationship Id="rId3" Type="http://schemas.microsoft.com/office/2011/relationships/chartStyle" Target="style19.xml"/><Relationship Id="rId2" Type="http://schemas.openxmlformats.org/officeDocument/2006/relationships/themeOverride" Target="../theme/themeOverride15.xml"/><Relationship Id="rId1" Type="http://schemas.openxmlformats.org/officeDocument/2006/relationships/package" Target="../embeddings/Workbook19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20.xml.rels><?xml version="1.0" encoding="UTF-8" standalone="yes"?>
<Relationships xmlns="http://schemas.openxmlformats.org/package/2006/relationships"><Relationship Id="rId3" Type="http://schemas.microsoft.com/office/2011/relationships/chartColorStyle" Target="colors20.xml"/><Relationship Id="rId2" Type="http://schemas.microsoft.com/office/2011/relationships/chartStyle" Target="style20.xml"/><Relationship Id="rId1" Type="http://schemas.openxmlformats.org/officeDocument/2006/relationships/package" Target="../embeddings/Workbook20.xlsx"/></Relationships>
</file>

<file path=ppt/charts/_rels/chart21.xml.rels><?xml version="1.0" encoding="UTF-8" standalone="yes"?>
<Relationships xmlns="http://schemas.openxmlformats.org/package/2006/relationships"><Relationship Id="rId3" Type="http://schemas.microsoft.com/office/2011/relationships/chartColorStyle" Target="colors21.xml"/><Relationship Id="rId2" Type="http://schemas.microsoft.com/office/2011/relationships/chartStyle" Target="style21.xml"/><Relationship Id="rId1" Type="http://schemas.openxmlformats.org/officeDocument/2006/relationships/package" Target="../embeddings/Workbook21.xlsx"/></Relationships>
</file>

<file path=ppt/charts/_rels/chart22.xml.rels><?xml version="1.0" encoding="UTF-8" standalone="yes"?>
<Relationships xmlns="http://schemas.openxmlformats.org/package/2006/relationships"><Relationship Id="rId3" Type="http://schemas.microsoft.com/office/2011/relationships/chartColorStyle" Target="colors22.xml"/><Relationship Id="rId2" Type="http://schemas.microsoft.com/office/2011/relationships/chartStyle" Target="style22.xml"/><Relationship Id="rId1" Type="http://schemas.openxmlformats.org/officeDocument/2006/relationships/package" Target="../embeddings/Workbook22.xlsx"/></Relationships>
</file>

<file path=ppt/charts/_rels/chart23.xml.rels><?xml version="1.0" encoding="UTF-8" standalone="yes"?>
<Relationships xmlns="http://schemas.openxmlformats.org/package/2006/relationships"><Relationship Id="rId3" Type="http://schemas.microsoft.com/office/2011/relationships/chartColorStyle" Target="colors23.xml"/><Relationship Id="rId2" Type="http://schemas.microsoft.com/office/2011/relationships/chartStyle" Target="style23.xml"/><Relationship Id="rId1" Type="http://schemas.openxmlformats.org/officeDocument/2006/relationships/package" Target="../embeddings/Workbook23.xlsx"/></Relationships>
</file>

<file path=ppt/charts/_rels/chart24.xml.rels><?xml version="1.0" encoding="UTF-8" standalone="yes"?>
<Relationships xmlns="http://schemas.openxmlformats.org/package/2006/relationships"><Relationship Id="rId3" Type="http://schemas.microsoft.com/office/2011/relationships/chartColorStyle" Target="colors24.xml"/><Relationship Id="rId2" Type="http://schemas.microsoft.com/office/2011/relationships/chartStyle" Target="style24.xml"/><Relationship Id="rId1" Type="http://schemas.openxmlformats.org/officeDocument/2006/relationships/package" Target="../embeddings/Workbook24.xlsx"/></Relationships>
</file>

<file path=ppt/charts/_rels/chart25.xml.rels><?xml version="1.0" encoding="UTF-8" standalone="yes"?>
<Relationships xmlns="http://schemas.openxmlformats.org/package/2006/relationships"><Relationship Id="rId4" Type="http://schemas.microsoft.com/office/2011/relationships/chartColorStyle" Target="colors25.xml"/><Relationship Id="rId3" Type="http://schemas.microsoft.com/office/2011/relationships/chartStyle" Target="style25.xml"/><Relationship Id="rId2" Type="http://schemas.openxmlformats.org/officeDocument/2006/relationships/themeOverride" Target="../theme/themeOverride16.xml"/><Relationship Id="rId1" Type="http://schemas.openxmlformats.org/officeDocument/2006/relationships/package" Target="../embeddings/Workbook25.xlsx"/></Relationships>
</file>

<file path=ppt/charts/_rels/chart26.xml.rels><?xml version="1.0" encoding="UTF-8" standalone="yes"?>
<Relationships xmlns="http://schemas.openxmlformats.org/package/2006/relationships"><Relationship Id="rId3" Type="http://schemas.microsoft.com/office/2011/relationships/chartColorStyle" Target="colors26.xml"/><Relationship Id="rId2" Type="http://schemas.microsoft.com/office/2011/relationships/chartStyle" Target="style26.xml"/><Relationship Id="rId1" Type="http://schemas.openxmlformats.org/officeDocument/2006/relationships/package" Target="../embeddings/Workbook26.xlsx"/></Relationships>
</file>

<file path=ppt/charts/_rels/chart27.xml.rels><?xml version="1.0" encoding="UTF-8" standalone="yes"?>
<Relationships xmlns="http://schemas.openxmlformats.org/package/2006/relationships"><Relationship Id="rId3" Type="http://schemas.microsoft.com/office/2011/relationships/chartColorStyle" Target="colors27.xml"/><Relationship Id="rId2" Type="http://schemas.microsoft.com/office/2011/relationships/chartStyle" Target="style27.xml"/><Relationship Id="rId1" Type="http://schemas.openxmlformats.org/officeDocument/2006/relationships/package" Target="../embeddings/Workbook27.xlsx"/></Relationships>
</file>

<file path=ppt/charts/_rels/chart28.xml.rels><?xml version="1.0" encoding="UTF-8" standalone="yes"?>
<Relationships xmlns="http://schemas.openxmlformats.org/package/2006/relationships"><Relationship Id="rId3" Type="http://schemas.microsoft.com/office/2011/relationships/chartColorStyle" Target="colors28.xml"/><Relationship Id="rId2" Type="http://schemas.microsoft.com/office/2011/relationships/chartStyle" Target="style28.xml"/><Relationship Id="rId1" Type="http://schemas.openxmlformats.org/officeDocument/2006/relationships/package" Target="../embeddings/Workbook28.xlsx"/></Relationships>
</file>

<file path=ppt/charts/_rels/chart29.xml.rels><?xml version="1.0" encoding="UTF-8" standalone="yes"?>
<Relationships xmlns="http://schemas.openxmlformats.org/package/2006/relationships"><Relationship Id="rId3" Type="http://schemas.microsoft.com/office/2011/relationships/chartColorStyle" Target="colors29.xml"/><Relationship Id="rId2" Type="http://schemas.microsoft.com/office/2011/relationships/chartStyle" Target="style29.xml"/><Relationship Id="rId1" Type="http://schemas.openxmlformats.org/officeDocument/2006/relationships/package" Target="../embeddings/Workbook29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30.xml.rels><?xml version="1.0" encoding="UTF-8" standalone="yes"?>
<Relationships xmlns="http://schemas.openxmlformats.org/package/2006/relationships"><Relationship Id="rId3" Type="http://schemas.microsoft.com/office/2011/relationships/chartColorStyle" Target="colors30.xml"/><Relationship Id="rId2" Type="http://schemas.microsoft.com/office/2011/relationships/chartStyle" Target="style30.xml"/><Relationship Id="rId1" Type="http://schemas.openxmlformats.org/officeDocument/2006/relationships/package" Target="../embeddings/Workbook30.xlsx"/></Relationships>
</file>

<file path=ppt/charts/_rels/chart31.xml.rels><?xml version="1.0" encoding="UTF-8" standalone="yes"?>
<Relationships xmlns="http://schemas.openxmlformats.org/package/2006/relationships"><Relationship Id="rId3" Type="http://schemas.microsoft.com/office/2011/relationships/chartColorStyle" Target="colors31.xml"/><Relationship Id="rId2" Type="http://schemas.microsoft.com/office/2011/relationships/chartStyle" Target="style31.xml"/><Relationship Id="rId1" Type="http://schemas.openxmlformats.org/officeDocument/2006/relationships/package" Target="../embeddings/Workbook31.xlsx"/></Relationships>
</file>

<file path=ppt/charts/_rels/chart32.xml.rels><?xml version="1.0" encoding="UTF-8" standalone="yes"?>
<Relationships xmlns="http://schemas.openxmlformats.org/package/2006/relationships"><Relationship Id="rId3" Type="http://schemas.microsoft.com/office/2011/relationships/chartColorStyle" Target="colors32.xml"/><Relationship Id="rId2" Type="http://schemas.microsoft.com/office/2011/relationships/chartStyle" Target="style32.xml"/><Relationship Id="rId1" Type="http://schemas.openxmlformats.org/officeDocument/2006/relationships/package" Target="../embeddings/Workbook32.xlsx"/></Relationships>
</file>

<file path=ppt/charts/_rels/chart33.xml.rels><?xml version="1.0" encoding="UTF-8" standalone="yes"?>
<Relationships xmlns="http://schemas.openxmlformats.org/package/2006/relationships"><Relationship Id="rId3" Type="http://schemas.microsoft.com/office/2011/relationships/chartColorStyle" Target="colors33.xml"/><Relationship Id="rId2" Type="http://schemas.microsoft.com/office/2011/relationships/chartStyle" Target="style33.xml"/><Relationship Id="rId1" Type="http://schemas.openxmlformats.org/officeDocument/2006/relationships/package" Target="../embeddings/Workbook33.xlsx"/></Relationships>
</file>

<file path=ppt/charts/_rels/chart34.xml.rels><?xml version="1.0" encoding="UTF-8" standalone="yes"?>
<Relationships xmlns="http://schemas.openxmlformats.org/package/2006/relationships"><Relationship Id="rId3" Type="http://schemas.microsoft.com/office/2011/relationships/chartColorStyle" Target="colors34.xml"/><Relationship Id="rId2" Type="http://schemas.microsoft.com/office/2011/relationships/chartStyle" Target="style34.xml"/><Relationship Id="rId1" Type="http://schemas.openxmlformats.org/officeDocument/2006/relationships/package" Target="../embeddings/Workbook34.xlsx"/></Relationships>
</file>

<file path=ppt/charts/_rels/chart35.xml.rels><?xml version="1.0" encoding="UTF-8" standalone="yes"?>
<Relationships xmlns="http://schemas.openxmlformats.org/package/2006/relationships"><Relationship Id="rId3" Type="http://schemas.microsoft.com/office/2011/relationships/chartColorStyle" Target="colors35.xml"/><Relationship Id="rId2" Type="http://schemas.microsoft.com/office/2011/relationships/chartStyle" Target="style35.xml"/><Relationship Id="rId1" Type="http://schemas.openxmlformats.org/officeDocument/2006/relationships/package" Target="../embeddings/Workbook35.xlsx"/></Relationships>
</file>

<file path=ppt/charts/_rels/chart36.xml.rels><?xml version="1.0" encoding="UTF-8" standalone="yes"?>
<Relationships xmlns="http://schemas.openxmlformats.org/package/2006/relationships"><Relationship Id="rId3" Type="http://schemas.microsoft.com/office/2011/relationships/chartColorStyle" Target="colors36.xml"/><Relationship Id="rId2" Type="http://schemas.microsoft.com/office/2011/relationships/chartStyle" Target="style36.xml"/><Relationship Id="rId1" Type="http://schemas.openxmlformats.org/officeDocument/2006/relationships/package" Target="../embeddings/Workbook36.xlsx"/></Relationships>
</file>

<file path=ppt/charts/_rels/chart37.xml.rels><?xml version="1.0" encoding="UTF-8" standalone="yes"?>
<Relationships xmlns="http://schemas.openxmlformats.org/package/2006/relationships"><Relationship Id="rId4" Type="http://schemas.microsoft.com/office/2011/relationships/chartColorStyle" Target="colors37.xml"/><Relationship Id="rId3" Type="http://schemas.microsoft.com/office/2011/relationships/chartStyle" Target="style37.xml"/><Relationship Id="rId2" Type="http://schemas.openxmlformats.org/officeDocument/2006/relationships/themeOverride" Target="../theme/themeOverride17.xml"/><Relationship Id="rId1" Type="http://schemas.openxmlformats.org/officeDocument/2006/relationships/package" Target="../embeddings/Workbook37.xlsx"/></Relationships>
</file>

<file path=ppt/charts/_rels/chart38.xml.rels><?xml version="1.0" encoding="UTF-8" standalone="yes"?>
<Relationships xmlns="http://schemas.openxmlformats.org/package/2006/relationships"><Relationship Id="rId4" Type="http://schemas.microsoft.com/office/2011/relationships/chartColorStyle" Target="colors38.xml"/><Relationship Id="rId3" Type="http://schemas.microsoft.com/office/2011/relationships/chartStyle" Target="style38.xml"/><Relationship Id="rId2" Type="http://schemas.openxmlformats.org/officeDocument/2006/relationships/themeOverride" Target="../theme/themeOverride18.xml"/><Relationship Id="rId1" Type="http://schemas.openxmlformats.org/officeDocument/2006/relationships/package" Target="../embeddings/Workbook38.xlsx"/></Relationships>
</file>

<file path=ppt/charts/_rels/chart39.xml.rels><?xml version="1.0" encoding="UTF-8" standalone="yes"?>
<Relationships xmlns="http://schemas.openxmlformats.org/package/2006/relationships"><Relationship Id="rId3" Type="http://schemas.microsoft.com/office/2011/relationships/chartColorStyle" Target="colors39.xml"/><Relationship Id="rId2" Type="http://schemas.microsoft.com/office/2011/relationships/chartStyle" Target="style39.xml"/><Relationship Id="rId1" Type="http://schemas.openxmlformats.org/officeDocument/2006/relationships/oleObject" Target="file:///E:\&#26472;&#19968;&#24070;\&#12304;2023.8-&#12305;&#12304;&#25919;&#20225;&#21830;&#23458;&#20013;&#24515;&#12305;\&#12304;&#25919;&#20225;&#30452;&#38144;&#12305;\==&#21508;&#31181;&#26448;&#26009;PPT==\20250100&#24037;&#20316;&#20250;&#35758;\&#33609;&#31295;&#65306;&#36890;&#36335;&#27604;.xlsx" TargetMode="External"/></Relationships>
</file>

<file path=ppt/charts/_rels/chart4.xml.rels><?xml version="1.0" encoding="UTF-8" standalone="yes"?>
<Relationships xmlns="http://schemas.openxmlformats.org/package/2006/relationships"><Relationship Id="rId4" Type="http://schemas.microsoft.com/office/2011/relationships/chartColorStyle" Target="colors4.xml"/><Relationship Id="rId3" Type="http://schemas.microsoft.com/office/2011/relationships/chartStyle" Target="style4.xml"/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4.xlsx"/></Relationships>
</file>

<file path=ppt/charts/_rels/chart40.xml.rels><?xml version="1.0" encoding="UTF-8" standalone="yes"?>
<Relationships xmlns="http://schemas.openxmlformats.org/package/2006/relationships"><Relationship Id="rId3" Type="http://schemas.microsoft.com/office/2011/relationships/chartColorStyle" Target="colors40.xml"/><Relationship Id="rId2" Type="http://schemas.microsoft.com/office/2011/relationships/chartStyle" Target="style40.xml"/><Relationship Id="rId1" Type="http://schemas.openxmlformats.org/officeDocument/2006/relationships/oleObject" Target="file:///E:\&#26472;&#19968;&#24070;\&#12304;2023.8-&#12305;&#12304;&#25919;&#20225;&#21830;&#23458;&#20013;&#24515;&#12305;\&#12304;&#25919;&#20225;&#30452;&#38144;&#12305;\==&#21508;&#31181;&#26448;&#26009;PPT==\20250100&#24037;&#20316;&#20250;&#35758;\&#33609;&#31295;&#65306;&#36890;&#36335;&#27604;.xlsx" TargetMode="External"/></Relationships>
</file>

<file path=ppt/charts/_rels/chart41.xml.rels><?xml version="1.0" encoding="UTF-8" standalone="yes"?>
<Relationships xmlns="http://schemas.openxmlformats.org/package/2006/relationships"><Relationship Id="rId3" Type="http://schemas.microsoft.com/office/2011/relationships/chartColorStyle" Target="colors41.xml"/><Relationship Id="rId2" Type="http://schemas.microsoft.com/office/2011/relationships/chartStyle" Target="style41.xml"/><Relationship Id="rId1" Type="http://schemas.openxmlformats.org/officeDocument/2006/relationships/oleObject" Target="file:///E:\&#26472;&#19968;&#24070;\&#12304;2023.8-&#12305;&#12304;&#25919;&#20225;&#21830;&#23458;&#20013;&#24515;&#12305;\&#12304;&#25919;&#20225;&#30452;&#38144;&#12305;\==&#21508;&#31181;&#26448;&#26009;PPT==\20250100&#24037;&#20316;&#20250;&#35758;\&#33609;&#31295;&#65306;&#36890;&#36335;&#27604;&#31561;.xlsx" TargetMode="External"/></Relationships>
</file>

<file path=ppt/charts/_rels/chart42.xml.rels><?xml version="1.0" encoding="UTF-8" standalone="yes"?>
<Relationships xmlns="http://schemas.openxmlformats.org/package/2006/relationships"><Relationship Id="rId3" Type="http://schemas.microsoft.com/office/2011/relationships/chartColorStyle" Target="colors42.xml"/><Relationship Id="rId2" Type="http://schemas.microsoft.com/office/2011/relationships/chartStyle" Target="style42.xml"/><Relationship Id="rId1" Type="http://schemas.openxmlformats.org/officeDocument/2006/relationships/oleObject" Target="file:///E:\&#26472;&#19968;&#24070;\&#12304;2023.8-&#12305;&#12304;&#25919;&#20225;&#21830;&#23458;&#20013;&#24515;&#12305;\&#12304;&#25919;&#20225;&#30452;&#38144;&#12305;\==&#21508;&#31181;&#26448;&#26009;PPT==\20250100&#24037;&#20316;&#20250;&#35758;\&#33609;&#31295;&#65306;&#36890;&#36335;&#27604;&#31561;.xlsx" TargetMode="External"/></Relationships>
</file>

<file path=ppt/charts/_rels/chart43.xml.rels><?xml version="1.0" encoding="UTF-8" standalone="yes"?>
<Relationships xmlns="http://schemas.openxmlformats.org/package/2006/relationships"><Relationship Id="rId3" Type="http://schemas.microsoft.com/office/2011/relationships/chartColorStyle" Target="colors43.xml"/><Relationship Id="rId2" Type="http://schemas.microsoft.com/office/2011/relationships/chartStyle" Target="style43.xml"/><Relationship Id="rId1" Type="http://schemas.openxmlformats.org/officeDocument/2006/relationships/package" Target="../embeddings/Workbook39.xlsx"/></Relationships>
</file>

<file path=ppt/charts/_rels/chart44.xml.rels><?xml version="1.0" encoding="UTF-8" standalone="yes"?>
<Relationships xmlns="http://schemas.openxmlformats.org/package/2006/relationships"><Relationship Id="rId3" Type="http://schemas.microsoft.com/office/2011/relationships/chartColorStyle" Target="colors44.xml"/><Relationship Id="rId2" Type="http://schemas.microsoft.com/office/2011/relationships/chartStyle" Target="style44.xml"/><Relationship Id="rId1" Type="http://schemas.openxmlformats.org/officeDocument/2006/relationships/package" Target="../embeddings/Workbook40.xlsx"/></Relationships>
</file>

<file path=ppt/charts/_rels/chart45.xml.rels><?xml version="1.0" encoding="UTF-8" standalone="yes"?>
<Relationships xmlns="http://schemas.openxmlformats.org/package/2006/relationships"><Relationship Id="rId3" Type="http://schemas.microsoft.com/office/2011/relationships/chartColorStyle" Target="colors45.xml"/><Relationship Id="rId2" Type="http://schemas.microsoft.com/office/2011/relationships/chartStyle" Target="style45.xml"/><Relationship Id="rId1" Type="http://schemas.openxmlformats.org/officeDocument/2006/relationships/package" Target="../embeddings/Workbook41.xlsx"/></Relationships>
</file>

<file path=ppt/charts/_rels/chart46.xml.rels><?xml version="1.0" encoding="UTF-8" standalone="yes"?>
<Relationships xmlns="http://schemas.openxmlformats.org/package/2006/relationships"><Relationship Id="rId3" Type="http://schemas.microsoft.com/office/2011/relationships/chartColorStyle" Target="colors46.xml"/><Relationship Id="rId2" Type="http://schemas.microsoft.com/office/2011/relationships/chartStyle" Target="style46.xml"/><Relationship Id="rId1" Type="http://schemas.openxmlformats.org/officeDocument/2006/relationships/package" Target="../embeddings/Workbook42.xlsx"/></Relationships>
</file>

<file path=ppt/charts/_rels/chart47.xml.rels><?xml version="1.0" encoding="UTF-8" standalone="yes"?>
<Relationships xmlns="http://schemas.openxmlformats.org/package/2006/relationships"><Relationship Id="rId3" Type="http://schemas.microsoft.com/office/2011/relationships/chartColorStyle" Target="colors47.xml"/><Relationship Id="rId2" Type="http://schemas.microsoft.com/office/2011/relationships/chartStyle" Target="style47.xml"/><Relationship Id="rId1" Type="http://schemas.openxmlformats.org/officeDocument/2006/relationships/oleObject" Target="file:///E:\&#12304;2025&#24180;1&#26376;13&#26085;&#12305;&#24180;&#24230;&#24037;&#20316;&#20250;&#35758;\&#25240;&#25187;.xlsx" TargetMode="External"/></Relationships>
</file>

<file path=ppt/charts/_rels/chart48.xml.rels><?xml version="1.0" encoding="UTF-8" standalone="yes"?>
<Relationships xmlns="http://schemas.openxmlformats.org/package/2006/relationships"><Relationship Id="rId3" Type="http://schemas.microsoft.com/office/2011/relationships/chartColorStyle" Target="colors48.xml"/><Relationship Id="rId2" Type="http://schemas.microsoft.com/office/2011/relationships/chartStyle" Target="style48.xml"/><Relationship Id="rId1" Type="http://schemas.openxmlformats.org/officeDocument/2006/relationships/oleObject" Target="file:///E:\&#12304;2025&#24180;1&#26376;13&#26085;&#12305;&#24180;&#24230;&#24037;&#20316;&#20250;&#35758;\24&#24180;&#22320;&#24066;&#22330;&#26223;&#20132;&#21449;&#25968;&#25454;.xlsx" TargetMode="External"/></Relationships>
</file>

<file path=ppt/charts/_rels/chart49.xml.rels><?xml version="1.0" encoding="UTF-8" standalone="yes"?>
<Relationships xmlns="http://schemas.openxmlformats.org/package/2006/relationships"><Relationship Id="rId3" Type="http://schemas.microsoft.com/office/2011/relationships/chartColorStyle" Target="colors49.xml"/><Relationship Id="rId2" Type="http://schemas.microsoft.com/office/2011/relationships/chartStyle" Target="style49.xml"/><Relationship Id="rId1" Type="http://schemas.openxmlformats.org/officeDocument/2006/relationships/oleObject" Target="file:///E:\&#12304;2025&#24180;1&#26376;13&#26085;&#12305;&#24180;&#24230;&#24037;&#20316;&#20250;&#35758;\24&#24180;&#22320;&#24066;&#22330;&#26223;&#20132;&#21449;&#25968;&#25454;.xlsx" TargetMode="External"/></Relationships>
</file>

<file path=ppt/charts/_rels/chart5.xml.rels><?xml version="1.0" encoding="UTF-8" standalone="yes"?>
<Relationships xmlns="http://schemas.openxmlformats.org/package/2006/relationships"><Relationship Id="rId4" Type="http://schemas.microsoft.com/office/2011/relationships/chartColorStyle" Target="colors5.xml"/><Relationship Id="rId3" Type="http://schemas.microsoft.com/office/2011/relationships/chartStyle" Target="style5.xml"/><Relationship Id="rId2" Type="http://schemas.openxmlformats.org/officeDocument/2006/relationships/themeOverride" Target="../theme/themeOverride2.xml"/><Relationship Id="rId1" Type="http://schemas.openxmlformats.org/officeDocument/2006/relationships/package" Target="../embeddings/Workbook5.xlsx"/></Relationships>
</file>

<file path=ppt/charts/_rels/chart5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3.xlsx"/></Relationships>
</file>

<file path=ppt/charts/_rels/chart5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4.xlsx"/></Relationships>
</file>

<file path=ppt/charts/_rels/chart5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5.xlsx"/></Relationships>
</file>

<file path=ppt/charts/_rels/chart6.xml.rels><?xml version="1.0" encoding="UTF-8" standalone="yes"?>
<Relationships xmlns="http://schemas.openxmlformats.org/package/2006/relationships"><Relationship Id="rId4" Type="http://schemas.microsoft.com/office/2011/relationships/chartColorStyle" Target="colors6.xml"/><Relationship Id="rId3" Type="http://schemas.microsoft.com/office/2011/relationships/chartStyle" Target="style6.xml"/><Relationship Id="rId2" Type="http://schemas.openxmlformats.org/officeDocument/2006/relationships/themeOverride" Target="../theme/themeOverride3.xml"/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4" Type="http://schemas.microsoft.com/office/2011/relationships/chartColorStyle" Target="colors7.xml"/><Relationship Id="rId3" Type="http://schemas.microsoft.com/office/2011/relationships/chartStyle" Target="style7.xml"/><Relationship Id="rId2" Type="http://schemas.openxmlformats.org/officeDocument/2006/relationships/themeOverride" Target="../theme/themeOverride4.xml"/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4" Type="http://schemas.microsoft.com/office/2011/relationships/chartColorStyle" Target="colors8.xml"/><Relationship Id="rId3" Type="http://schemas.microsoft.com/office/2011/relationships/chartStyle" Target="style8.xml"/><Relationship Id="rId2" Type="http://schemas.openxmlformats.org/officeDocument/2006/relationships/themeOverride" Target="../theme/themeOverride5.xml"/><Relationship Id="rId1" Type="http://schemas.openxmlformats.org/officeDocument/2006/relationships/package" Target="../embeddings/Workbook8.xlsx"/></Relationships>
</file>

<file path=ppt/charts/_rels/chart9.xml.rels><?xml version="1.0" encoding="UTF-8" standalone="yes"?>
<Relationships xmlns="http://schemas.openxmlformats.org/package/2006/relationships"><Relationship Id="rId4" Type="http://schemas.microsoft.com/office/2011/relationships/chartColorStyle" Target="colors9.xml"/><Relationship Id="rId3" Type="http://schemas.microsoft.com/office/2011/relationships/chartStyle" Target="style9.xml"/><Relationship Id="rId2" Type="http://schemas.openxmlformats.org/officeDocument/2006/relationships/themeOverride" Target="../theme/themeOverride6.xml"/><Relationship Id="rId1" Type="http://schemas.openxmlformats.org/officeDocument/2006/relationships/package" Target="../embeddings/Workbook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B收入/亿</c:v>
                </c:pt>
              </c:strCache>
            </c:strRef>
          </c:tx>
          <c:spPr>
            <a:solidFill>
              <a:srgbClr val="B1D1E8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B1D1E8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rgbClr val="CEE8BE"/>
              </a:solidFill>
              <a:ln>
                <a:noFill/>
              </a:ln>
              <a:effectLst/>
            </c:spPr>
          </c:dPt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 sz="900"/>
                      <a:t>8.1</a:t>
                    </a:r>
                    <a:r>
                      <a:rPr altLang="en-US" sz="900"/>
                      <a:t>亿</a:t>
                    </a:r>
                    <a:endParaRPr altLang="en-US" sz="900"/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 sz="900"/>
                      <a:t>10.5</a:t>
                    </a:r>
                    <a:r>
                      <a:rPr sz="900"/>
                      <a:t>亿</a:t>
                    </a:r>
                    <a:endParaRPr sz="900"/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b="1"/>
                      <a:t>11.6亿</a:t>
                    </a:r>
                    <a:endParaRPr b="1"/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2022年</c:v>
                </c:pt>
                <c:pt idx="1">
                  <c:v>2023年</c:v>
                </c:pt>
                <c:pt idx="2">
                  <c:v>2024年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8.1</c:v>
                </c:pt>
                <c:pt idx="1">
                  <c:v>10.5</c:v>
                </c:pt>
                <c:pt idx="2">
                  <c:v>11.6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720650604"/>
        <c:axId val="965812182"/>
      </c:barChart>
      <c:catAx>
        <c:axId val="72065060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965812182"/>
        <c:crosses val="autoZero"/>
        <c:auto val="1"/>
        <c:lblAlgn val="ctr"/>
        <c:lblOffset val="100"/>
        <c:noMultiLvlLbl val="0"/>
      </c:catAx>
      <c:valAx>
        <c:axId val="965812182"/>
        <c:scaling>
          <c:orientation val="minMax"/>
          <c:max val="15"/>
          <c:min val="4"/>
        </c:scaling>
        <c:delete val="1"/>
        <c:axPos val="l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206506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dd9634b4-3a89-47a0-861d-3466ef3f9077}"/>
      </c:ext>
    </c:extLst>
  </c:chart>
  <c:spPr>
    <a:noFill/>
    <a:ln>
      <a:noFill/>
    </a:ln>
    <a:effectLst/>
  </c:spPr>
  <c:txPr>
    <a:bodyPr/>
    <a:lstStyle/>
    <a:p>
      <a:pPr>
        <a:defRPr lang="zh-CN" sz="900" b="1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593679458239"/>
          <c:y val="0.298765432098765"/>
          <c:w val="0.947516930022573"/>
          <c:h val="0.4223868312757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桐乡</c:v>
                </c:pt>
                <c:pt idx="1">
                  <c:v>海宁</c:v>
                </c:pt>
                <c:pt idx="2">
                  <c:v>嘉善</c:v>
                </c:pt>
                <c:pt idx="3">
                  <c:v>嘉禾</c:v>
                </c:pt>
                <c:pt idx="4">
                  <c:v>平湖</c:v>
                </c:pt>
                <c:pt idx="5">
                  <c:v>海盐</c:v>
                </c:pt>
                <c:pt idx="6">
                  <c:v>重客</c:v>
                </c:pt>
              </c:strCache>
            </c:strRef>
          </c:cat>
          <c:val>
            <c:numRef>
              <c:f>Sheet1!$B$2:$B$8</c:f>
              <c:numCache>
                <c:formatCode>0_ </c:formatCode>
                <c:ptCount val="7"/>
                <c:pt idx="0">
                  <c:v>4446</c:v>
                </c:pt>
                <c:pt idx="1">
                  <c:v>3587.91886792453</c:v>
                </c:pt>
                <c:pt idx="2">
                  <c:v>3785.65094339623</c:v>
                </c:pt>
                <c:pt idx="3">
                  <c:v>5709.99622641509</c:v>
                </c:pt>
                <c:pt idx="4">
                  <c:v>2878.5</c:v>
                </c:pt>
                <c:pt idx="5">
                  <c:v>2184.2</c:v>
                </c:pt>
                <c:pt idx="6">
                  <c:v>1579.8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同比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59707197294354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桐乡</c:v>
                </c:pt>
                <c:pt idx="1">
                  <c:v>海宁</c:v>
                </c:pt>
                <c:pt idx="2">
                  <c:v>嘉善</c:v>
                </c:pt>
                <c:pt idx="3">
                  <c:v>嘉禾</c:v>
                </c:pt>
                <c:pt idx="4">
                  <c:v>平湖</c:v>
                </c:pt>
                <c:pt idx="5">
                  <c:v>海盐</c:v>
                </c:pt>
                <c:pt idx="6">
                  <c:v>重客</c:v>
                </c:pt>
              </c:strCache>
            </c:strRef>
          </c:cat>
          <c:val>
            <c:numRef>
              <c:f>Sheet1!$C$2:$C$8</c:f>
              <c:numCache>
                <c:formatCode>0.0%</c:formatCode>
                <c:ptCount val="7"/>
                <c:pt idx="0">
                  <c:v>0.224835406797052</c:v>
                </c:pt>
                <c:pt idx="1">
                  <c:v>0.128425678726923</c:v>
                </c:pt>
                <c:pt idx="2">
                  <c:v>0.078845605827023</c:v>
                </c:pt>
                <c:pt idx="3">
                  <c:v>0.0397880772858226</c:v>
                </c:pt>
                <c:pt idx="4">
                  <c:v>0.0305746502164363</c:v>
                </c:pt>
                <c:pt idx="5">
                  <c:v>0.0247243725076238</c:v>
                </c:pt>
                <c:pt idx="6">
                  <c:v>-0.0195494321355427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13500"/>
          <c:min val="0"/>
        </c:scaling>
        <c:delete val="0"/>
        <c:axPos val="l"/>
        <c:numFmt formatCode="0_ 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0.5"/>
          <c:min val="-2.3"/>
        </c:scaling>
        <c:delete val="0"/>
        <c:axPos val="r"/>
        <c:numFmt formatCode="0.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60399334442596"/>
          <c:y val="0.0246913580246914"/>
          <c:w val="0.512201885745979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02bc246b-40b0-4db1-9b80-44c493fdd364}"/>
      </c:ext>
    </c:extLst>
  </c:chart>
  <c:spPr>
    <a:noFill/>
    <a:ln>
      <a:noFill/>
    </a:ln>
    <a:effectLst/>
  </c:spPr>
  <c:txPr>
    <a:bodyPr/>
    <a:lstStyle/>
    <a:p>
      <a:pPr>
        <a:defRPr lang="zh-CN" sz="7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49382716049383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嘉禾</c:v>
                </c:pt>
                <c:pt idx="1">
                  <c:v>海宁</c:v>
                </c:pt>
                <c:pt idx="2">
                  <c:v>平湖</c:v>
                </c:pt>
                <c:pt idx="3">
                  <c:v>重客</c:v>
                </c:pt>
                <c:pt idx="4">
                  <c:v>桐乡</c:v>
                </c:pt>
                <c:pt idx="5">
                  <c:v>嘉善</c:v>
                </c:pt>
                <c:pt idx="6">
                  <c:v>海盐</c:v>
                </c:pt>
              </c:strCache>
            </c:strRef>
          </c:cat>
          <c:val>
            <c:numRef>
              <c:f>Sheet1!$B$2:$B$8</c:f>
              <c:numCache>
                <c:formatCode>0_ </c:formatCode>
                <c:ptCount val="7"/>
                <c:pt idx="0">
                  <c:v>2475.9358490566</c:v>
                </c:pt>
                <c:pt idx="1">
                  <c:v>1682.6179245283</c:v>
                </c:pt>
                <c:pt idx="2">
                  <c:v>687.9</c:v>
                </c:pt>
                <c:pt idx="3">
                  <c:v>764.2</c:v>
                </c:pt>
                <c:pt idx="4">
                  <c:v>1179.7</c:v>
                </c:pt>
                <c:pt idx="5">
                  <c:v>770</c:v>
                </c:pt>
                <c:pt idx="6">
                  <c:v>486.8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同比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59707197294354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嘉禾</c:v>
                </c:pt>
                <c:pt idx="1">
                  <c:v>海宁</c:v>
                </c:pt>
                <c:pt idx="2">
                  <c:v>平湖</c:v>
                </c:pt>
                <c:pt idx="3">
                  <c:v>重客</c:v>
                </c:pt>
                <c:pt idx="4">
                  <c:v>桐乡</c:v>
                </c:pt>
                <c:pt idx="5">
                  <c:v>嘉善</c:v>
                </c:pt>
                <c:pt idx="6">
                  <c:v>海盐</c:v>
                </c:pt>
              </c:strCache>
            </c:strRef>
          </c:cat>
          <c:val>
            <c:numRef>
              <c:f>Sheet1!$C$2:$C$8</c:f>
              <c:numCache>
                <c:formatCode>0.0%</c:formatCode>
                <c:ptCount val="7"/>
                <c:pt idx="0">
                  <c:v>0.566750521455802</c:v>
                </c:pt>
                <c:pt idx="1">
                  <c:v>0.229534471705007</c:v>
                </c:pt>
                <c:pt idx="2">
                  <c:v>0.160033726812816</c:v>
                </c:pt>
                <c:pt idx="3">
                  <c:v>0.0734653743503302</c:v>
                </c:pt>
                <c:pt idx="4">
                  <c:v>0.0548104434907011</c:v>
                </c:pt>
                <c:pt idx="5">
                  <c:v>-0.19380169615747</c:v>
                </c:pt>
                <c:pt idx="6">
                  <c:v>-0.297242673596073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3500"/>
          <c:min val="0"/>
        </c:scaling>
        <c:delete val="0"/>
        <c:axPos val="l"/>
        <c:numFmt formatCode="0_ 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5"/>
          <c:min val="-10"/>
        </c:scaling>
        <c:delete val="0"/>
        <c:axPos val="r"/>
        <c:numFmt formatCode="0.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33499722684415"/>
          <c:y val="0.0246913580246914"/>
          <c:w val="0.566833056017748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9bb846b0-f8e6-424f-8a85-d20fa79956af}"/>
      </c:ext>
    </c:extLst>
  </c:chart>
  <c:spPr>
    <a:noFill/>
    <a:ln>
      <a:noFill/>
    </a:ln>
    <a:effectLst/>
  </c:spPr>
  <c:txPr>
    <a:bodyPr/>
    <a:lstStyle/>
    <a:p>
      <a:pPr>
        <a:defRPr lang="zh-CN" sz="7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96296296296296"/>
          <c:w val="0.947654129507561"/>
          <c:h val="0.42485596707818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海盐</c:v>
                </c:pt>
                <c:pt idx="1">
                  <c:v>桐乡</c:v>
                </c:pt>
                <c:pt idx="2">
                  <c:v>平湖</c:v>
                </c:pt>
                <c:pt idx="3">
                  <c:v>海宁</c:v>
                </c:pt>
                <c:pt idx="4">
                  <c:v>嘉禾</c:v>
                </c:pt>
                <c:pt idx="5">
                  <c:v>嘉善</c:v>
                </c:pt>
                <c:pt idx="6">
                  <c:v>重客</c:v>
                </c:pt>
              </c:strCache>
            </c:strRef>
          </c:cat>
          <c:val>
            <c:numRef>
              <c:f>Sheet1!$B$2:$B$8</c:f>
              <c:numCache>
                <c:formatCode>0_ </c:formatCode>
                <c:ptCount val="7"/>
                <c:pt idx="0">
                  <c:v>856.511675216277</c:v>
                </c:pt>
                <c:pt idx="1">
                  <c:v>2046.32449415408</c:v>
                </c:pt>
                <c:pt idx="2">
                  <c:v>1181.06846783706</c:v>
                </c:pt>
                <c:pt idx="3">
                  <c:v>1710.82660512197</c:v>
                </c:pt>
                <c:pt idx="4">
                  <c:v>2455.08702053847</c:v>
                </c:pt>
                <c:pt idx="5">
                  <c:v>1087.77299296755</c:v>
                </c:pt>
                <c:pt idx="6">
                  <c:v>367.773712335495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同比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59707197294354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海盐</c:v>
                </c:pt>
                <c:pt idx="1">
                  <c:v>桐乡</c:v>
                </c:pt>
                <c:pt idx="2">
                  <c:v>平湖</c:v>
                </c:pt>
                <c:pt idx="3">
                  <c:v>海宁</c:v>
                </c:pt>
                <c:pt idx="4">
                  <c:v>嘉禾</c:v>
                </c:pt>
                <c:pt idx="5">
                  <c:v>嘉善</c:v>
                </c:pt>
                <c:pt idx="6">
                  <c:v>重客</c:v>
                </c:pt>
              </c:strCache>
            </c:strRef>
          </c:cat>
          <c:val>
            <c:numRef>
              <c:f>Sheet1!$C$2:$C$8</c:f>
              <c:numCache>
                <c:formatCode>0.0%</c:formatCode>
                <c:ptCount val="7"/>
                <c:pt idx="0">
                  <c:v>0.0195412557232314</c:v>
                </c:pt>
                <c:pt idx="1">
                  <c:v>0.0167552561932434</c:v>
                </c:pt>
                <c:pt idx="2">
                  <c:v>0.0067166895960051</c:v>
                </c:pt>
                <c:pt idx="3">
                  <c:v>0.0061769068563772</c:v>
                </c:pt>
                <c:pt idx="4">
                  <c:v>0.00353857284629851</c:v>
                </c:pt>
                <c:pt idx="5">
                  <c:v>0.00332853998379124</c:v>
                </c:pt>
                <c:pt idx="6">
                  <c:v>0.00218369307703131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4000"/>
          <c:min val="0"/>
        </c:scaling>
        <c:delete val="0"/>
        <c:axPos val="l"/>
        <c:numFmt formatCode="0_ 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0.5"/>
          <c:min val="-2.3"/>
        </c:scaling>
        <c:delete val="0"/>
        <c:axPos val="r"/>
        <c:numFmt formatCode="0.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80728964715006"/>
          <c:y val="0.0460905349794239"/>
          <c:w val="0.464133385032959"/>
          <c:h val="0.102880658436214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f006d0bb-d2f2-42f4-8189-b802957f2b1f}"/>
      </c:ext>
    </c:extLst>
  </c:chart>
  <c:spPr>
    <a:noFill/>
    <a:ln>
      <a:noFill/>
    </a:ln>
    <a:effectLst/>
  </c:spPr>
  <c:txPr>
    <a:bodyPr/>
    <a:lstStyle/>
    <a:p>
      <a:pPr>
        <a:defRPr lang="zh-CN" sz="7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65691489361702"/>
          <c:y val="0.0314876787344083"/>
          <c:w val="0.92686170212766"/>
          <c:h val="0.93306966839063"/>
        </c:manualLayout>
      </c:layout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产品效益率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F98A71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dPt>
          <c:dPt>
            <c:idx val="4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c:spPr>
          </c:dPt>
          <c:dPt>
            <c:idx val="5"/>
            <c:bubble3D val="0"/>
            <c:spPr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  <a:effectLst/>
            </c:spPr>
          </c:dPt>
          <c:dPt>
            <c:idx val="6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</c:dPt>
          <c:dLbls>
            <c:dLbl>
              <c:idx val="0"/>
              <c:layout>
                <c:manualLayout>
                  <c:x val="-0.434740728848932"/>
                  <c:y val="-0.00918466000644538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b="1">
                        <a:solidFill>
                          <a:srgbClr val="FF0000"/>
                        </a:solidFill>
                      </a:rPr>
                      <a:t>嘉禾</a:t>
                    </a:r>
                    <a:r>
                      <a:t>（0.1%, 67.0%）</a:t>
                    </a:r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41467330229571"/>
                      <c:h val="0.0816951337415404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27050890993739"/>
                  <c:y val="-0.0573638414437641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b="1">
                        <a:solidFill>
                          <a:srgbClr val="FF0000"/>
                        </a:solidFill>
                      </a:rPr>
                      <a:t>嘉善</a:t>
                    </a:r>
                    <a:r>
                      <a:t>（-3.9%, 62.2%）</a:t>
                    </a:r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62176914432493"/>
                      <c:h val="0.0816951337415404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-0.146733022957136"/>
                  <c:y val="0.0858846277795682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b="1">
                        <a:solidFill>
                          <a:srgbClr val="FF0000"/>
                        </a:solidFill>
                      </a:rPr>
                      <a:t>平湖</a:t>
                    </a:r>
                    <a:r>
                      <a:t>（-24.1%, 62.7%）</a:t>
                    </a:r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658372130358"/>
                      <c:h val="0.0816951337415404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-0.00160539412425751"/>
                  <c:y val="-0.0154689010634869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b="1">
                        <a:solidFill>
                          <a:srgbClr val="FF0000"/>
                        </a:solidFill>
                      </a:rPr>
                      <a:t>海盐</a:t>
                    </a:r>
                    <a:r>
                      <a:t>（16.3%, 70.0%）</a:t>
                    </a:r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048643441965"/>
                      <c:h val="0.0816951337415404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-0.0154117835928721"/>
                  <c:y val="0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b="1">
                        <a:solidFill>
                          <a:srgbClr val="FF0000"/>
                        </a:solidFill>
                      </a:rPr>
                      <a:t>海宁</a:t>
                    </a:r>
                    <a:r>
                      <a:t>（7.3%, 68.0%）</a:t>
                    </a:r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46122973189918"/>
                      <c:h val="0.0816951337415404"/>
                    </c:manualLayout>
                  </c15:layout>
                </c:ext>
              </c:extLst>
            </c:dLbl>
            <c:dLbl>
              <c:idx val="5"/>
              <c:layout>
                <c:manualLayout>
                  <c:x val="-0.117193771070798"/>
                  <c:y val="0.02964872703835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b="1">
                        <a:solidFill>
                          <a:srgbClr val="FF0000"/>
                        </a:solidFill>
                      </a:rPr>
                      <a:t>桐乡</a:t>
                    </a:r>
                    <a:r>
                      <a:t>（2.7%, 62.1%）</a:t>
                    </a:r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8189115427838"/>
                      <c:h val="0.0816951337415404"/>
                    </c:manualLayout>
                  </c15:layout>
                </c:ext>
              </c:extLst>
            </c:dLbl>
            <c:dLbl>
              <c:idx val="6"/>
              <c:layout>
                <c:manualLayout>
                  <c:x val="0"/>
                  <c:y val="-0.00322268772155978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b="1">
                        <a:solidFill>
                          <a:srgbClr val="FF0000"/>
                        </a:solidFill>
                      </a:rPr>
                      <a:t>重客</a:t>
                    </a:r>
                    <a:r>
                      <a:t>（15.5%, 63.2%）</a:t>
                    </a:r>
                  </a:p>
                </c:rich>
              </c:tx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31192807834323"/>
                      <c:h val="0.0816951337415404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r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Sheet1!$A$2:$A$8</c:f>
              <c:numCache>
                <c:formatCode>0.0%</c:formatCode>
                <c:ptCount val="7"/>
                <c:pt idx="0">
                  <c:v>0.00119252697764982</c:v>
                </c:pt>
                <c:pt idx="1">
                  <c:v>-0.0392244891193788</c:v>
                </c:pt>
                <c:pt idx="2">
                  <c:v>-0.241349711354779</c:v>
                </c:pt>
                <c:pt idx="3">
                  <c:v>0.16332458765586</c:v>
                </c:pt>
                <c:pt idx="4">
                  <c:v>0.0733849331009737</c:v>
                </c:pt>
                <c:pt idx="5">
                  <c:v>0.0272097503405391</c:v>
                </c:pt>
                <c:pt idx="6">
                  <c:v>0.15543872074968</c:v>
                </c:pt>
              </c:numCache>
            </c:numRef>
          </c:xVal>
          <c:yVal>
            <c:numRef>
              <c:f>Sheet1!$B$2:$B$8</c:f>
              <c:numCache>
                <c:formatCode>0.0%</c:formatCode>
                <c:ptCount val="7"/>
                <c:pt idx="0">
                  <c:v>0.669839393641275</c:v>
                </c:pt>
                <c:pt idx="1">
                  <c:v>0.622093350657032</c:v>
                </c:pt>
                <c:pt idx="2">
                  <c:v>0.626540556122541</c:v>
                </c:pt>
                <c:pt idx="3">
                  <c:v>0.700186190947548</c:v>
                </c:pt>
                <c:pt idx="4">
                  <c:v>0.679724454734746</c:v>
                </c:pt>
                <c:pt idx="5">
                  <c:v>0.621382539489616</c:v>
                </c:pt>
                <c:pt idx="6">
                  <c:v>0.631883414554613</c:v>
                </c:pt>
              </c:numCache>
            </c:numRef>
          </c:yVal>
          <c:bubbleSize>
            <c:numRef>
              <c:f>Sheet1!$C$2:$C$8</c:f>
              <c:numCache>
                <c:formatCode>0_ </c:formatCode>
                <c:ptCount val="7"/>
                <c:pt idx="0">
                  <c:v>16333.273034434</c:v>
                </c:pt>
                <c:pt idx="1">
                  <c:v>16286.6478292453</c:v>
                </c:pt>
                <c:pt idx="2">
                  <c:v>8162.02657169811</c:v>
                </c:pt>
                <c:pt idx="3">
                  <c:v>9349.81926226415</c:v>
                </c:pt>
                <c:pt idx="4">
                  <c:v>11389.7360542113</c:v>
                </c:pt>
                <c:pt idx="5">
                  <c:v>11838.8677811321</c:v>
                </c:pt>
                <c:pt idx="6">
                  <c:v>8483</c:v>
                </c:pt>
              </c:numCache>
            </c:numRef>
          </c:bubbleSize>
          <c:bubble3D val="1"/>
        </c:ser>
        <c:dLbls>
          <c:showLegendKey val="0"/>
          <c:showVal val="1"/>
          <c:showCatName val="1"/>
          <c:showSerName val="0"/>
          <c:showPercent val="0"/>
          <c:showBubbleSize val="0"/>
        </c:dLbls>
        <c:bubbleScale val="80"/>
        <c:showNegBubbles val="0"/>
        <c:sizeRepresents val="area"/>
        <c:axId val="157266712"/>
        <c:axId val="221161172"/>
      </c:bubbleChart>
      <c:valAx>
        <c:axId val="157266712"/>
        <c:scaling>
          <c:orientation val="minMax"/>
          <c:max val="0.26"/>
          <c:min val="-0.28"/>
        </c:scaling>
        <c:delete val="0"/>
        <c:axPos val="b"/>
        <c:numFmt formatCode="0.0%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221161172"/>
        <c:crossesAt val="0.65"/>
        <c:crossBetween val="midCat"/>
      </c:valAx>
      <c:valAx>
        <c:axId val="221161172"/>
        <c:scaling>
          <c:orientation val="minMax"/>
          <c:max val="0.71"/>
          <c:min val="0.6"/>
        </c:scaling>
        <c:delete val="0"/>
        <c:axPos val="l"/>
        <c:numFmt formatCode="0.0%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57266712"/>
        <c:crossesAt val="0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8b3d82a3-4921-46a6-a7ed-ccbe614f4eff}"/>
      </c:ext>
    </c:extLst>
  </c:chart>
  <c:spPr>
    <a:noFill/>
    <a:ln>
      <a:noFill/>
    </a:ln>
    <a:effectLst/>
  </c:spPr>
  <c:txPr>
    <a:bodyPr/>
    <a:lstStyle/>
    <a:p>
      <a:pPr>
        <a:defRPr lang="zh-CN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49382716049383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嘉善罗星</c:v>
                </c:pt>
                <c:pt idx="1">
                  <c:v>嘉禾经开</c:v>
                </c:pt>
                <c:pt idx="2">
                  <c:v>桐乡梧桐</c:v>
                </c:pt>
                <c:pt idx="3">
                  <c:v>海宁硖石</c:v>
                </c:pt>
                <c:pt idx="4">
                  <c:v>嘉禾秀洲</c:v>
                </c:pt>
                <c:pt idx="5">
                  <c:v>海盐武原</c:v>
                </c:pt>
                <c:pt idx="6">
                  <c:v>嘉禾南湖</c:v>
                </c:pt>
                <c:pt idx="7">
                  <c:v>平湖当湖</c:v>
                </c:pt>
              </c:strCache>
            </c:strRef>
          </c:cat>
          <c:val>
            <c:numRef>
              <c:f>Sheet1!$B$2:$B$9</c:f>
              <c:numCache>
                <c:formatCode>0_);[Red]\(0\)</c:formatCode>
                <c:ptCount val="8"/>
                <c:pt idx="0">
                  <c:v>9947.6</c:v>
                </c:pt>
                <c:pt idx="1">
                  <c:v>6023.4</c:v>
                </c:pt>
                <c:pt idx="2">
                  <c:v>5704</c:v>
                </c:pt>
                <c:pt idx="3">
                  <c:v>6413.7</c:v>
                </c:pt>
                <c:pt idx="4">
                  <c:v>4099.7</c:v>
                </c:pt>
                <c:pt idx="5">
                  <c:v>3573.3</c:v>
                </c:pt>
                <c:pt idx="6">
                  <c:v>2869.8</c:v>
                </c:pt>
                <c:pt idx="7">
                  <c:v>2958.7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同比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59707197294354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嘉善罗星</c:v>
                </c:pt>
                <c:pt idx="1">
                  <c:v>嘉禾经开</c:v>
                </c:pt>
                <c:pt idx="2">
                  <c:v>桐乡梧桐</c:v>
                </c:pt>
                <c:pt idx="3">
                  <c:v>海宁硖石</c:v>
                </c:pt>
                <c:pt idx="4">
                  <c:v>嘉禾秀洲</c:v>
                </c:pt>
                <c:pt idx="5">
                  <c:v>海盐武原</c:v>
                </c:pt>
                <c:pt idx="6">
                  <c:v>嘉禾南湖</c:v>
                </c:pt>
                <c:pt idx="7">
                  <c:v>平湖当湖</c:v>
                </c:pt>
              </c:strCache>
            </c:strRef>
          </c:cat>
          <c:val>
            <c:numRef>
              <c:f>Sheet1!$C$2:$C$9</c:f>
              <c:numCache>
                <c:formatCode>0%</c:formatCode>
                <c:ptCount val="8"/>
                <c:pt idx="0">
                  <c:v>1.39967192550779</c:v>
                </c:pt>
                <c:pt idx="1">
                  <c:v>1.09276631227851</c:v>
                </c:pt>
                <c:pt idx="2">
                  <c:v>0.2803016699587</c:v>
                </c:pt>
                <c:pt idx="3">
                  <c:v>0.260628574798042</c:v>
                </c:pt>
                <c:pt idx="4">
                  <c:v>0.0134727578364482</c:v>
                </c:pt>
                <c:pt idx="5">
                  <c:v>-0.123267168829894</c:v>
                </c:pt>
                <c:pt idx="6">
                  <c:v>-0.264549857768894</c:v>
                </c:pt>
                <c:pt idx="7">
                  <c:v>-0.391000967416586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135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1.5"/>
          <c:min val="-2.3"/>
        </c:scaling>
        <c:delete val="0"/>
        <c:axPos val="r"/>
        <c:numFmt formatCode="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310769815486729"/>
          <c:y val="0.0674897119341564"/>
          <c:w val="0.370492438929818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49ded9f2-2226-45bc-a4b0-9d655367e904}"/>
      </c:ext>
    </c:extLst>
  </c:chart>
  <c:spPr>
    <a:noFill/>
    <a:ln>
      <a:noFill/>
    </a:ln>
    <a:effectLst/>
  </c:spPr>
  <c:txPr>
    <a:bodyPr/>
    <a:lstStyle/>
    <a:p>
      <a:pPr>
        <a:defRPr lang="zh-CN" sz="9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49382716049383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海宁海昌</c:v>
                </c:pt>
                <c:pt idx="1">
                  <c:v>海宁许村</c:v>
                </c:pt>
                <c:pt idx="2">
                  <c:v>嘉善西塘</c:v>
                </c:pt>
                <c:pt idx="3">
                  <c:v>嘉禾王江泾</c:v>
                </c:pt>
                <c:pt idx="4">
                  <c:v>嘉禾余新</c:v>
                </c:pt>
                <c:pt idx="5">
                  <c:v>桐乡乌镇</c:v>
                </c:pt>
                <c:pt idx="6">
                  <c:v>桐乡崇福</c:v>
                </c:pt>
                <c:pt idx="7">
                  <c:v>海宁盐官</c:v>
                </c:pt>
                <c:pt idx="8">
                  <c:v>平湖乍浦</c:v>
                </c:pt>
                <c:pt idx="9">
                  <c:v>平湖经开</c:v>
                </c:pt>
                <c:pt idx="10">
                  <c:v>嘉善魏塘</c:v>
                </c:pt>
                <c:pt idx="11">
                  <c:v>海宁长安</c:v>
                </c:pt>
                <c:pt idx="12">
                  <c:v>桐乡濮院</c:v>
                </c:pt>
                <c:pt idx="13">
                  <c:v>嘉禾大桥</c:v>
                </c:pt>
                <c:pt idx="14">
                  <c:v>嘉禾城北</c:v>
                </c:pt>
                <c:pt idx="15">
                  <c:v>桐乡洲泉</c:v>
                </c:pt>
                <c:pt idx="16">
                  <c:v>嘉禾城东</c:v>
                </c:pt>
                <c:pt idx="17">
                  <c:v>桐乡开发区</c:v>
                </c:pt>
                <c:pt idx="18">
                  <c:v>嘉善经开</c:v>
                </c:pt>
              </c:strCache>
            </c:strRef>
          </c:cat>
          <c:val>
            <c:numRef>
              <c:f>Sheet1!$B$2:$B$20</c:f>
              <c:numCache>
                <c:formatCode>0_);[Red]\(0\)</c:formatCode>
                <c:ptCount val="19"/>
                <c:pt idx="0">
                  <c:v>690.2</c:v>
                </c:pt>
                <c:pt idx="1">
                  <c:v>717.1</c:v>
                </c:pt>
                <c:pt idx="2">
                  <c:v>752.3</c:v>
                </c:pt>
                <c:pt idx="3">
                  <c:v>355.7</c:v>
                </c:pt>
                <c:pt idx="4">
                  <c:v>468.8</c:v>
                </c:pt>
                <c:pt idx="5">
                  <c:v>738.9</c:v>
                </c:pt>
                <c:pt idx="6">
                  <c:v>643.7</c:v>
                </c:pt>
                <c:pt idx="7">
                  <c:v>479</c:v>
                </c:pt>
                <c:pt idx="8">
                  <c:v>863</c:v>
                </c:pt>
                <c:pt idx="9">
                  <c:v>860.3</c:v>
                </c:pt>
                <c:pt idx="10">
                  <c:v>1338.7</c:v>
                </c:pt>
                <c:pt idx="11">
                  <c:v>667.5</c:v>
                </c:pt>
                <c:pt idx="12">
                  <c:v>955.9</c:v>
                </c:pt>
                <c:pt idx="13">
                  <c:v>596.3</c:v>
                </c:pt>
                <c:pt idx="14">
                  <c:v>675.2</c:v>
                </c:pt>
                <c:pt idx="15">
                  <c:v>412.6</c:v>
                </c:pt>
                <c:pt idx="16">
                  <c:v>544</c:v>
                </c:pt>
                <c:pt idx="17">
                  <c:v>861.3</c:v>
                </c:pt>
                <c:pt idx="18">
                  <c:v>1340.1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同比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8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8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海宁海昌</c:v>
                </c:pt>
                <c:pt idx="1">
                  <c:v>海宁许村</c:v>
                </c:pt>
                <c:pt idx="2">
                  <c:v>嘉善西塘</c:v>
                </c:pt>
                <c:pt idx="3">
                  <c:v>嘉禾王江泾</c:v>
                </c:pt>
                <c:pt idx="4">
                  <c:v>嘉禾余新</c:v>
                </c:pt>
                <c:pt idx="5">
                  <c:v>桐乡乌镇</c:v>
                </c:pt>
                <c:pt idx="6">
                  <c:v>桐乡崇福</c:v>
                </c:pt>
                <c:pt idx="7">
                  <c:v>海宁盐官</c:v>
                </c:pt>
                <c:pt idx="8">
                  <c:v>平湖乍浦</c:v>
                </c:pt>
                <c:pt idx="9">
                  <c:v>平湖经开</c:v>
                </c:pt>
                <c:pt idx="10">
                  <c:v>嘉善魏塘</c:v>
                </c:pt>
                <c:pt idx="11">
                  <c:v>海宁长安</c:v>
                </c:pt>
                <c:pt idx="12">
                  <c:v>桐乡濮院</c:v>
                </c:pt>
                <c:pt idx="13">
                  <c:v>嘉禾大桥</c:v>
                </c:pt>
                <c:pt idx="14">
                  <c:v>嘉禾城北</c:v>
                </c:pt>
                <c:pt idx="15">
                  <c:v>桐乡洲泉</c:v>
                </c:pt>
                <c:pt idx="16">
                  <c:v>嘉禾城东</c:v>
                </c:pt>
                <c:pt idx="17">
                  <c:v>桐乡开发区</c:v>
                </c:pt>
                <c:pt idx="18">
                  <c:v>嘉善经开</c:v>
                </c:pt>
              </c:strCache>
            </c:strRef>
          </c:cat>
          <c:val>
            <c:numRef>
              <c:f>Sheet1!$C$2:$C$20</c:f>
              <c:numCache>
                <c:formatCode>0%</c:formatCode>
                <c:ptCount val="19"/>
                <c:pt idx="0">
                  <c:v>0.743369537762061</c:v>
                </c:pt>
                <c:pt idx="1">
                  <c:v>0.739689471130519</c:v>
                </c:pt>
                <c:pt idx="2">
                  <c:v>0.622735116479724</c:v>
                </c:pt>
                <c:pt idx="3">
                  <c:v>0.230795847750865</c:v>
                </c:pt>
                <c:pt idx="4">
                  <c:v>0.175526579739218</c:v>
                </c:pt>
                <c:pt idx="5">
                  <c:v>0.131027093219042</c:v>
                </c:pt>
                <c:pt idx="6">
                  <c:v>0.128110760602874</c:v>
                </c:pt>
                <c:pt idx="7">
                  <c:v>0.0625554569653948</c:v>
                </c:pt>
                <c:pt idx="8">
                  <c:v>0.0529526598340653</c:v>
                </c:pt>
                <c:pt idx="9" c:formatCode="0.00%">
                  <c:v>0.00256380375247622</c:v>
                </c:pt>
                <c:pt idx="10" c:formatCode="0.00%">
                  <c:v>-0.000597237775289305</c:v>
                </c:pt>
                <c:pt idx="11">
                  <c:v>-0.160799597686698</c:v>
                </c:pt>
                <c:pt idx="12">
                  <c:v>-0.206721991701245</c:v>
                </c:pt>
                <c:pt idx="13">
                  <c:v>-0.234138196763422</c:v>
                </c:pt>
                <c:pt idx="14">
                  <c:v>-0.272256951929295</c:v>
                </c:pt>
                <c:pt idx="15">
                  <c:v>-0.288988454247803</c:v>
                </c:pt>
                <c:pt idx="16">
                  <c:v>-0.299961394929868</c:v>
                </c:pt>
                <c:pt idx="17">
                  <c:v>-0.34828995157385</c:v>
                </c:pt>
                <c:pt idx="18">
                  <c:v>-0.557445262705987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40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0.8"/>
          <c:min val="-2.3"/>
        </c:scaling>
        <c:delete val="0"/>
        <c:axPos val="r"/>
        <c:numFmt formatCode="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280728964715006"/>
          <c:y val="0.0460905349794239"/>
          <c:w val="0.464133385032959"/>
          <c:h val="0.102880658436214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8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7943a6ea-cf30-4a7e-9e86-f7a51086bce0}"/>
      </c:ext>
    </c:extLst>
  </c:chart>
  <c:spPr>
    <a:noFill/>
    <a:ln>
      <a:noFill/>
    </a:ln>
    <a:effectLst/>
  </c:spPr>
  <c:txPr>
    <a:bodyPr/>
    <a:lstStyle/>
    <a:p>
      <a:pPr>
        <a:defRPr lang="zh-CN" sz="8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49382716049383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嘉禾王店</c:v>
                </c:pt>
                <c:pt idx="1">
                  <c:v>海宁袁花</c:v>
                </c:pt>
                <c:pt idx="2">
                  <c:v>嘉善干窑</c:v>
                </c:pt>
                <c:pt idx="3">
                  <c:v>平湖新仓</c:v>
                </c:pt>
                <c:pt idx="4">
                  <c:v>海宁斜桥</c:v>
                </c:pt>
                <c:pt idx="5">
                  <c:v>桐乡屠甸</c:v>
                </c:pt>
                <c:pt idx="6">
                  <c:v>海盐秦山</c:v>
                </c:pt>
                <c:pt idx="7">
                  <c:v>嘉善姚庄</c:v>
                </c:pt>
                <c:pt idx="8">
                  <c:v>嘉禾洪合</c:v>
                </c:pt>
                <c:pt idx="9">
                  <c:v>海盐通元</c:v>
                </c:pt>
                <c:pt idx="10">
                  <c:v>桐乡石门</c:v>
                </c:pt>
                <c:pt idx="11">
                  <c:v>嘉禾新丰</c:v>
                </c:pt>
                <c:pt idx="12">
                  <c:v>嘉禾油车港</c:v>
                </c:pt>
                <c:pt idx="13">
                  <c:v>平湖独山港</c:v>
                </c:pt>
                <c:pt idx="14">
                  <c:v>海宁马桥</c:v>
                </c:pt>
                <c:pt idx="15">
                  <c:v>海盐百步</c:v>
                </c:pt>
                <c:pt idx="16">
                  <c:v>平湖新埭</c:v>
                </c:pt>
                <c:pt idx="17">
                  <c:v>桐乡大麻</c:v>
                </c:pt>
                <c:pt idx="18">
                  <c:v>海盐经开</c:v>
                </c:pt>
              </c:strCache>
            </c:strRef>
          </c:cat>
          <c:val>
            <c:numRef>
              <c:f>Sheet1!$B$2:$B$20</c:f>
              <c:numCache>
                <c:formatCode>0_);[Red]\(0\)</c:formatCode>
                <c:ptCount val="19"/>
                <c:pt idx="0">
                  <c:v>1063.5</c:v>
                </c:pt>
                <c:pt idx="1">
                  <c:v>1111.2</c:v>
                </c:pt>
                <c:pt idx="2">
                  <c:v>1068.8</c:v>
                </c:pt>
                <c:pt idx="3">
                  <c:v>393.6</c:v>
                </c:pt>
                <c:pt idx="4">
                  <c:v>564.4</c:v>
                </c:pt>
                <c:pt idx="5">
                  <c:v>207.3</c:v>
                </c:pt>
                <c:pt idx="6">
                  <c:v>682.4</c:v>
                </c:pt>
                <c:pt idx="7">
                  <c:v>772.3</c:v>
                </c:pt>
                <c:pt idx="8">
                  <c:v>289.8</c:v>
                </c:pt>
                <c:pt idx="9">
                  <c:v>741.4</c:v>
                </c:pt>
                <c:pt idx="10">
                  <c:v>201.8</c:v>
                </c:pt>
                <c:pt idx="11">
                  <c:v>221.2</c:v>
                </c:pt>
                <c:pt idx="12">
                  <c:v>265.8</c:v>
                </c:pt>
                <c:pt idx="13">
                  <c:v>526.4</c:v>
                </c:pt>
                <c:pt idx="14">
                  <c:v>578.7</c:v>
                </c:pt>
                <c:pt idx="15">
                  <c:v>609.2</c:v>
                </c:pt>
                <c:pt idx="16">
                  <c:v>647.4</c:v>
                </c:pt>
                <c:pt idx="17">
                  <c:v>143.4</c:v>
                </c:pt>
                <c:pt idx="18">
                  <c:v>578.9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同比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8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8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layout>
                <c:manualLayout>
                  <c:x val="0.00234158152354346"/>
                  <c:y val="0.0137038562145965"/>
                </c:manualLayout>
              </c:layout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嘉禾王店</c:v>
                </c:pt>
                <c:pt idx="1">
                  <c:v>海宁袁花</c:v>
                </c:pt>
                <c:pt idx="2">
                  <c:v>嘉善干窑</c:v>
                </c:pt>
                <c:pt idx="3">
                  <c:v>平湖新仓</c:v>
                </c:pt>
                <c:pt idx="4">
                  <c:v>海宁斜桥</c:v>
                </c:pt>
                <c:pt idx="5">
                  <c:v>桐乡屠甸</c:v>
                </c:pt>
                <c:pt idx="6">
                  <c:v>海盐秦山</c:v>
                </c:pt>
                <c:pt idx="7">
                  <c:v>嘉善姚庄</c:v>
                </c:pt>
                <c:pt idx="8">
                  <c:v>嘉禾洪合</c:v>
                </c:pt>
                <c:pt idx="9">
                  <c:v>海盐通元</c:v>
                </c:pt>
                <c:pt idx="10">
                  <c:v>桐乡石门</c:v>
                </c:pt>
                <c:pt idx="11">
                  <c:v>嘉禾新丰</c:v>
                </c:pt>
                <c:pt idx="12">
                  <c:v>嘉禾油车港</c:v>
                </c:pt>
                <c:pt idx="13">
                  <c:v>平湖独山港</c:v>
                </c:pt>
                <c:pt idx="14">
                  <c:v>海宁马桥</c:v>
                </c:pt>
                <c:pt idx="15">
                  <c:v>海盐百步</c:v>
                </c:pt>
                <c:pt idx="16">
                  <c:v>平湖新埭</c:v>
                </c:pt>
                <c:pt idx="17">
                  <c:v>桐乡大麻</c:v>
                </c:pt>
                <c:pt idx="18">
                  <c:v>海盐经开</c:v>
                </c:pt>
              </c:strCache>
            </c:strRef>
          </c:cat>
          <c:val>
            <c:numRef>
              <c:f>Sheet1!$C$2:$C$20</c:f>
              <c:numCache>
                <c:formatCode>0%</c:formatCode>
                <c:ptCount val="19"/>
                <c:pt idx="0">
                  <c:v>1.76881020567561</c:v>
                </c:pt>
                <c:pt idx="1">
                  <c:v>1.68535524407927</c:v>
                </c:pt>
                <c:pt idx="2">
                  <c:v>1.45419058553387</c:v>
                </c:pt>
                <c:pt idx="3">
                  <c:v>1.01226993865031</c:v>
                </c:pt>
                <c:pt idx="4">
                  <c:v>0.663915094339623</c:v>
                </c:pt>
                <c:pt idx="5">
                  <c:v>0.495670995670996</c:v>
                </c:pt>
                <c:pt idx="6">
                  <c:v>0.481867535287731</c:v>
                </c:pt>
                <c:pt idx="7">
                  <c:v>0.20408481446835</c:v>
                </c:pt>
                <c:pt idx="8">
                  <c:v>0.140047206923682</c:v>
                </c:pt>
                <c:pt idx="9">
                  <c:v>0.0939943927991735</c:v>
                </c:pt>
                <c:pt idx="10">
                  <c:v>0.0797217763509899</c:v>
                </c:pt>
                <c:pt idx="11">
                  <c:v>-0.0390964378801043</c:v>
                </c:pt>
                <c:pt idx="12">
                  <c:v>-0.0761209593326381</c:v>
                </c:pt>
                <c:pt idx="13">
                  <c:v>-0.0779471010684883</c:v>
                </c:pt>
                <c:pt idx="14">
                  <c:v>-0.0893784421715185</c:v>
                </c:pt>
                <c:pt idx="15">
                  <c:v>-0.126344471533056</c:v>
                </c:pt>
                <c:pt idx="16">
                  <c:v>-0.141265419816952</c:v>
                </c:pt>
                <c:pt idx="17">
                  <c:v>-0.377874186550976</c:v>
                </c:pt>
                <c:pt idx="18">
                  <c:v>-0.434447049628761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40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7.7"/>
          <c:min val="-2.3"/>
        </c:scaling>
        <c:delete val="0"/>
        <c:axPos val="r"/>
        <c:numFmt formatCode="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279794821791139"/>
          <c:y val="0.145438444453916"/>
          <c:w val="0.464133385032959"/>
          <c:h val="0.102880658436214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8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c9fe9772-f878-4130-800b-f9d4039758aa}"/>
      </c:ext>
    </c:extLst>
  </c:chart>
  <c:spPr>
    <a:noFill/>
    <a:ln>
      <a:noFill/>
    </a:ln>
    <a:effectLst/>
  </c:spPr>
  <c:txPr>
    <a:bodyPr/>
    <a:lstStyle/>
    <a:p>
      <a:pPr>
        <a:defRPr lang="zh-CN" sz="8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42447302091862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成本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嘉禾经开</c:v>
                </c:pt>
                <c:pt idx="1">
                  <c:v>嘉禾秀洲</c:v>
                </c:pt>
                <c:pt idx="2">
                  <c:v>嘉禾南湖</c:v>
                </c:pt>
                <c:pt idx="3">
                  <c:v>嘉善罗星</c:v>
                </c:pt>
                <c:pt idx="4">
                  <c:v>桐乡梧桐</c:v>
                </c:pt>
                <c:pt idx="5">
                  <c:v>平湖当湖</c:v>
                </c:pt>
                <c:pt idx="6">
                  <c:v>海盐武原</c:v>
                </c:pt>
                <c:pt idx="7">
                  <c:v>海宁硖石</c:v>
                </c:pt>
              </c:strCache>
            </c:strRef>
          </c:cat>
          <c:val>
            <c:numRef>
              <c:f>Sheet1!$B$2:$B$9</c:f>
              <c:numCache>
                <c:formatCode>0_);[Red]\(0\)</c:formatCode>
                <c:ptCount val="8"/>
                <c:pt idx="0">
                  <c:v>370.227535524197</c:v>
                </c:pt>
                <c:pt idx="1">
                  <c:v>605.015643858477</c:v>
                </c:pt>
                <c:pt idx="2">
                  <c:v>473.568880273174</c:v>
                </c:pt>
                <c:pt idx="3">
                  <c:v>715.710084437425</c:v>
                </c:pt>
                <c:pt idx="4">
                  <c:v>1124.33792962219</c:v>
                </c:pt>
                <c:pt idx="5">
                  <c:v>683.886031551409</c:v>
                </c:pt>
                <c:pt idx="6">
                  <c:v>771.136769534454</c:v>
                </c:pt>
                <c:pt idx="7">
                  <c:v>1372.82677427968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效益率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嘉禾经开</c:v>
                </c:pt>
                <c:pt idx="1">
                  <c:v>嘉禾秀洲</c:v>
                </c:pt>
                <c:pt idx="2">
                  <c:v>嘉禾南湖</c:v>
                </c:pt>
                <c:pt idx="3">
                  <c:v>嘉善罗星</c:v>
                </c:pt>
                <c:pt idx="4">
                  <c:v>桐乡梧桐</c:v>
                </c:pt>
                <c:pt idx="5">
                  <c:v>平湖当湖</c:v>
                </c:pt>
                <c:pt idx="6">
                  <c:v>海盐武原</c:v>
                </c:pt>
                <c:pt idx="7">
                  <c:v>海宁硖石</c:v>
                </c:pt>
              </c:strCache>
            </c:strRef>
          </c:cat>
          <c:val>
            <c:numRef>
              <c:f>Sheet1!$C$2:$C$9</c:f>
              <c:numCache>
                <c:formatCode>0%</c:formatCode>
                <c:ptCount val="8"/>
                <c:pt idx="0">
                  <c:v>0.781499329836994</c:v>
                </c:pt>
                <c:pt idx="1">
                  <c:v>0.665755679874881</c:v>
                </c:pt>
                <c:pt idx="2">
                  <c:v>0.651685142488104</c:v>
                </c:pt>
                <c:pt idx="3">
                  <c:v>0.626709391103414</c:v>
                </c:pt>
                <c:pt idx="4">
                  <c:v>0.62274337159944</c:v>
                </c:pt>
                <c:pt idx="5">
                  <c:v>0.596717754716707</c:v>
                </c:pt>
                <c:pt idx="6">
                  <c:v>0.450913721493553</c:v>
                </c:pt>
                <c:pt idx="7">
                  <c:v>0.355480387662122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25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0.8"/>
          <c:min val="-0.5"/>
        </c:scaling>
        <c:delete val="0"/>
        <c:axPos val="r"/>
        <c:numFmt formatCode="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332473639883686"/>
          <c:y val="0.0130039011703511"/>
          <c:w val="0.370492438929818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f12aa97f-fce3-4b16-8e75-3e41a9eb8895}"/>
      </c:ext>
    </c:extLst>
  </c:chart>
  <c:spPr>
    <a:noFill/>
    <a:ln>
      <a:noFill/>
    </a:ln>
    <a:effectLst/>
  </c:spPr>
  <c:txPr>
    <a:bodyPr/>
    <a:lstStyle/>
    <a:p>
      <a:pPr>
        <a:defRPr lang="zh-CN" sz="9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54502169974298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成本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嘉善经开</c:v>
                </c:pt>
                <c:pt idx="1">
                  <c:v>海宁许村</c:v>
                </c:pt>
                <c:pt idx="2">
                  <c:v>嘉禾城东</c:v>
                </c:pt>
                <c:pt idx="3">
                  <c:v>嘉禾王江泾</c:v>
                </c:pt>
                <c:pt idx="4">
                  <c:v>嘉善西塘</c:v>
                </c:pt>
                <c:pt idx="5">
                  <c:v>嘉禾大桥</c:v>
                </c:pt>
                <c:pt idx="6">
                  <c:v>海宁海昌</c:v>
                </c:pt>
                <c:pt idx="7">
                  <c:v>嘉善魏塘</c:v>
                </c:pt>
                <c:pt idx="8">
                  <c:v>海宁长安</c:v>
                </c:pt>
                <c:pt idx="9">
                  <c:v>桐乡洲泉</c:v>
                </c:pt>
                <c:pt idx="10">
                  <c:v>嘉禾城北</c:v>
                </c:pt>
                <c:pt idx="11">
                  <c:v>平湖经开</c:v>
                </c:pt>
                <c:pt idx="12">
                  <c:v>嘉禾余新</c:v>
                </c:pt>
                <c:pt idx="13">
                  <c:v>桐乡崇福</c:v>
                </c:pt>
                <c:pt idx="14">
                  <c:v>桐乡濮院</c:v>
                </c:pt>
                <c:pt idx="15">
                  <c:v>海宁盐官</c:v>
                </c:pt>
                <c:pt idx="16">
                  <c:v>桐乡乌镇</c:v>
                </c:pt>
                <c:pt idx="17">
                  <c:v>桐乡开发区</c:v>
                </c:pt>
                <c:pt idx="18">
                  <c:v>平湖乍浦</c:v>
                </c:pt>
              </c:strCache>
            </c:strRef>
          </c:cat>
          <c:val>
            <c:numRef>
              <c:f>Sheet1!$B$2:$B$20</c:f>
              <c:numCache>
                <c:formatCode>0_);[Red]\(0\)</c:formatCode>
                <c:ptCount val="19"/>
                <c:pt idx="0">
                  <c:v>237.693352669011</c:v>
                </c:pt>
                <c:pt idx="1">
                  <c:v>94.0883920630905</c:v>
                </c:pt>
                <c:pt idx="2">
                  <c:v>142.520142116148</c:v>
                </c:pt>
                <c:pt idx="3">
                  <c:v>92.5165429945061</c:v>
                </c:pt>
                <c:pt idx="4">
                  <c:v>174.807564141985</c:v>
                </c:pt>
                <c:pt idx="5">
                  <c:v>147.632264202402</c:v>
                </c:pt>
                <c:pt idx="6">
                  <c:v>203.284254887811</c:v>
                </c:pt>
                <c:pt idx="7">
                  <c:v>250.896634591606</c:v>
                </c:pt>
                <c:pt idx="8">
                  <c:v>159.67477541546</c:v>
                </c:pt>
                <c:pt idx="9">
                  <c:v>167.36186793293</c:v>
                </c:pt>
                <c:pt idx="10">
                  <c:v>197.728809449487</c:v>
                </c:pt>
                <c:pt idx="11">
                  <c:v>247.693468162238</c:v>
                </c:pt>
                <c:pt idx="12">
                  <c:v>150.18095545632</c:v>
                </c:pt>
                <c:pt idx="13">
                  <c:v>199.633258120962</c:v>
                </c:pt>
                <c:pt idx="14">
                  <c:v>265.765266501398</c:v>
                </c:pt>
                <c:pt idx="15">
                  <c:v>200.776182036925</c:v>
                </c:pt>
                <c:pt idx="16">
                  <c:v>289.182603480408</c:v>
                </c:pt>
                <c:pt idx="17">
                  <c:v>394.066525851767</c:v>
                </c:pt>
                <c:pt idx="18">
                  <c:v>379.954266421787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效益率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8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8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嘉善经开</c:v>
                </c:pt>
                <c:pt idx="1">
                  <c:v>海宁许村</c:v>
                </c:pt>
                <c:pt idx="2">
                  <c:v>嘉禾城东</c:v>
                </c:pt>
                <c:pt idx="3">
                  <c:v>嘉禾王江泾</c:v>
                </c:pt>
                <c:pt idx="4">
                  <c:v>嘉善西塘</c:v>
                </c:pt>
                <c:pt idx="5">
                  <c:v>嘉禾大桥</c:v>
                </c:pt>
                <c:pt idx="6">
                  <c:v>海宁海昌</c:v>
                </c:pt>
                <c:pt idx="7">
                  <c:v>嘉善魏塘</c:v>
                </c:pt>
                <c:pt idx="8">
                  <c:v>海宁长安</c:v>
                </c:pt>
                <c:pt idx="9">
                  <c:v>桐乡洲泉</c:v>
                </c:pt>
                <c:pt idx="10">
                  <c:v>嘉禾城北</c:v>
                </c:pt>
                <c:pt idx="11">
                  <c:v>平湖经开</c:v>
                </c:pt>
                <c:pt idx="12">
                  <c:v>嘉禾余新</c:v>
                </c:pt>
                <c:pt idx="13">
                  <c:v>桐乡崇福</c:v>
                </c:pt>
                <c:pt idx="14">
                  <c:v>桐乡濮院</c:v>
                </c:pt>
                <c:pt idx="15">
                  <c:v>海宁盐官</c:v>
                </c:pt>
                <c:pt idx="16">
                  <c:v>桐乡乌镇</c:v>
                </c:pt>
                <c:pt idx="17">
                  <c:v>桐乡开发区</c:v>
                </c:pt>
                <c:pt idx="18">
                  <c:v>平湖乍浦</c:v>
                </c:pt>
              </c:strCache>
            </c:strRef>
          </c:cat>
          <c:val>
            <c:numRef>
              <c:f>Sheet1!$C$2:$C$20</c:f>
              <c:numCache>
                <c:formatCode>0%</c:formatCode>
                <c:ptCount val="19"/>
                <c:pt idx="0">
                  <c:v>0.729955291219029</c:v>
                </c:pt>
                <c:pt idx="1">
                  <c:v>0.721384684444506</c:v>
                </c:pt>
                <c:pt idx="2">
                  <c:v>0.720493935838109</c:v>
                </c:pt>
                <c:pt idx="3">
                  <c:v>0.692329421368453</c:v>
                </c:pt>
                <c:pt idx="4">
                  <c:v>0.689009848528758</c:v>
                </c:pt>
                <c:pt idx="5">
                  <c:v>0.685353230600166</c:v>
                </c:pt>
                <c:pt idx="6">
                  <c:v>0.681771673625844</c:v>
                </c:pt>
                <c:pt idx="7">
                  <c:v>0.672116264255612</c:v>
                </c:pt>
                <c:pt idx="8">
                  <c:v>0.670365864129934</c:v>
                </c:pt>
                <c:pt idx="9">
                  <c:v>0.640931414003583</c:v>
                </c:pt>
                <c:pt idx="10">
                  <c:v>0.619239727615084</c:v>
                </c:pt>
                <c:pt idx="11">
                  <c:v>0.60745884601864</c:v>
                </c:pt>
                <c:pt idx="12">
                  <c:v>0.599837582050839</c:v>
                </c:pt>
                <c:pt idx="13">
                  <c:v>0.573615424773682</c:v>
                </c:pt>
                <c:pt idx="14">
                  <c:v>0.53094728820791</c:v>
                </c:pt>
                <c:pt idx="15">
                  <c:v>0.516318520749398</c:v>
                </c:pt>
                <c:pt idx="16">
                  <c:v>0.502181780891017</c:v>
                </c:pt>
                <c:pt idx="17">
                  <c:v>0.492770593574762</c:v>
                </c:pt>
                <c:pt idx="18">
                  <c:v>0.474548103413377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8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0.8"/>
          <c:min val="-1"/>
        </c:scaling>
        <c:delete val="0"/>
        <c:axPos val="r"/>
        <c:numFmt formatCode="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280709948622139"/>
          <c:y val="0.137327229406565"/>
          <c:w val="0.46415226529659"/>
          <c:h val="0.14470989761092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8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453f1338-ed8f-42c2-a0ba-00a16115618a}"/>
      </c:ext>
    </c:extLst>
  </c:chart>
  <c:spPr>
    <a:noFill/>
    <a:ln>
      <a:noFill/>
    </a:ln>
    <a:effectLst/>
  </c:spPr>
  <c:txPr>
    <a:bodyPr/>
    <a:lstStyle/>
    <a:p>
      <a:pPr>
        <a:defRPr lang="zh-CN" sz="8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69132045756704"/>
          <c:y val="0.244367042068192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成本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嘉禾洪合</c:v>
                </c:pt>
                <c:pt idx="1">
                  <c:v>嘉善干窑</c:v>
                </c:pt>
                <c:pt idx="2">
                  <c:v>海盐经开</c:v>
                </c:pt>
                <c:pt idx="3">
                  <c:v>平湖新埭</c:v>
                </c:pt>
                <c:pt idx="4">
                  <c:v>海宁袁花</c:v>
                </c:pt>
                <c:pt idx="5">
                  <c:v>平湖独山港</c:v>
                </c:pt>
                <c:pt idx="6">
                  <c:v>海盐通元</c:v>
                </c:pt>
                <c:pt idx="7">
                  <c:v>嘉禾新丰</c:v>
                </c:pt>
                <c:pt idx="8">
                  <c:v>海宁斜桥</c:v>
                </c:pt>
                <c:pt idx="9">
                  <c:v>海盐百步</c:v>
                </c:pt>
                <c:pt idx="10">
                  <c:v>嘉禾王店</c:v>
                </c:pt>
                <c:pt idx="11">
                  <c:v>嘉善姚庄</c:v>
                </c:pt>
                <c:pt idx="12">
                  <c:v>海宁马桥</c:v>
                </c:pt>
                <c:pt idx="13">
                  <c:v>桐乡石门</c:v>
                </c:pt>
                <c:pt idx="14">
                  <c:v>平湖新仓</c:v>
                </c:pt>
                <c:pt idx="15">
                  <c:v>桐乡屠甸</c:v>
                </c:pt>
                <c:pt idx="16">
                  <c:v>海盐秦山</c:v>
                </c:pt>
                <c:pt idx="17">
                  <c:v>桐乡大麻</c:v>
                </c:pt>
                <c:pt idx="18">
                  <c:v>嘉禾油车港</c:v>
                </c:pt>
              </c:strCache>
            </c:strRef>
          </c:cat>
          <c:val>
            <c:numRef>
              <c:f>Sheet1!$B$2:$B$20</c:f>
              <c:numCache>
                <c:formatCode>0_);[Red]\(0\)</c:formatCode>
                <c:ptCount val="19"/>
                <c:pt idx="0">
                  <c:v>62.5093549858255</c:v>
                </c:pt>
                <c:pt idx="1">
                  <c:v>85.0944452339158</c:v>
                </c:pt>
                <c:pt idx="2">
                  <c:v>116.428304196547</c:v>
                </c:pt>
                <c:pt idx="3">
                  <c:v>130.504060608098</c:v>
                </c:pt>
                <c:pt idx="4">
                  <c:v>133.373778567561</c:v>
                </c:pt>
                <c:pt idx="5">
                  <c:v>133.966120611295</c:v>
                </c:pt>
                <c:pt idx="6">
                  <c:v>158.069290253302</c:v>
                </c:pt>
                <c:pt idx="7">
                  <c:v>74.3451990404332</c:v>
                </c:pt>
                <c:pt idx="8">
                  <c:v>112.711372462592</c:v>
                </c:pt>
                <c:pt idx="9">
                  <c:v>160.678939696715</c:v>
                </c:pt>
                <c:pt idx="10">
                  <c:v>122.856188228149</c:v>
                </c:pt>
                <c:pt idx="11">
                  <c:v>207.389736735291</c:v>
                </c:pt>
                <c:pt idx="12">
                  <c:v>230.743720204403</c:v>
                </c:pt>
                <c:pt idx="13">
                  <c:v>86.2254673204589</c:v>
                </c:pt>
                <c:pt idx="14">
                  <c:v>95.3315369736596</c:v>
                </c:pt>
                <c:pt idx="15">
                  <c:v>78.7527307240363</c:v>
                </c:pt>
                <c:pt idx="16">
                  <c:v>203.210002393655</c:v>
                </c:pt>
                <c:pt idx="17">
                  <c:v>72.3858049362187</c:v>
                </c:pt>
                <c:pt idx="18">
                  <c:v>138.954870615365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效益率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8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8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Sheet1!$A$2:$A$20</c:f>
              <c:strCache>
                <c:ptCount val="19"/>
                <c:pt idx="0">
                  <c:v>嘉禾洪合</c:v>
                </c:pt>
                <c:pt idx="1">
                  <c:v>嘉善干窑</c:v>
                </c:pt>
                <c:pt idx="2">
                  <c:v>海盐经开</c:v>
                </c:pt>
                <c:pt idx="3">
                  <c:v>平湖新埭</c:v>
                </c:pt>
                <c:pt idx="4">
                  <c:v>海宁袁花</c:v>
                </c:pt>
                <c:pt idx="5">
                  <c:v>平湖独山港</c:v>
                </c:pt>
                <c:pt idx="6">
                  <c:v>海盐通元</c:v>
                </c:pt>
                <c:pt idx="7">
                  <c:v>嘉禾新丰</c:v>
                </c:pt>
                <c:pt idx="8">
                  <c:v>海宁斜桥</c:v>
                </c:pt>
                <c:pt idx="9">
                  <c:v>海盐百步</c:v>
                </c:pt>
                <c:pt idx="10">
                  <c:v>嘉禾王店</c:v>
                </c:pt>
                <c:pt idx="11">
                  <c:v>嘉善姚庄</c:v>
                </c:pt>
                <c:pt idx="12">
                  <c:v>海宁马桥</c:v>
                </c:pt>
                <c:pt idx="13">
                  <c:v>桐乡石门</c:v>
                </c:pt>
                <c:pt idx="14">
                  <c:v>平湖新仓</c:v>
                </c:pt>
                <c:pt idx="15">
                  <c:v>桐乡屠甸</c:v>
                </c:pt>
                <c:pt idx="16">
                  <c:v>海盐秦山</c:v>
                </c:pt>
                <c:pt idx="17">
                  <c:v>桐乡大麻</c:v>
                </c:pt>
                <c:pt idx="18">
                  <c:v>嘉禾油车港</c:v>
                </c:pt>
              </c:strCache>
            </c:strRef>
          </c:cat>
          <c:val>
            <c:numRef>
              <c:f>Sheet1!$C$2:$C$20</c:f>
              <c:numCache>
                <c:formatCode>0%</c:formatCode>
                <c:ptCount val="19"/>
                <c:pt idx="0">
                  <c:v>0.776512853107524</c:v>
                </c:pt>
                <c:pt idx="1">
                  <c:v>0.753563726516317</c:v>
                </c:pt>
                <c:pt idx="2">
                  <c:v>0.740231360561029</c:v>
                </c:pt>
                <c:pt idx="3">
                  <c:v>0.686664920508768</c:v>
                </c:pt>
                <c:pt idx="4">
                  <c:v>0.682971764755025</c:v>
                </c:pt>
                <c:pt idx="5">
                  <c:v>0.680652871010024</c:v>
                </c:pt>
                <c:pt idx="6">
                  <c:v>0.668270114893385</c:v>
                </c:pt>
                <c:pt idx="7">
                  <c:v>0.627155471211468</c:v>
                </c:pt>
                <c:pt idx="8">
                  <c:v>0.608776909189198</c:v>
                </c:pt>
                <c:pt idx="9">
                  <c:v>0.605017355711123</c:v>
                </c:pt>
                <c:pt idx="10">
                  <c:v>0.597192825481479</c:v>
                </c:pt>
                <c:pt idx="11">
                  <c:v>0.588349073570284</c:v>
                </c:pt>
                <c:pt idx="12">
                  <c:v>0.558131520098807</c:v>
                </c:pt>
                <c:pt idx="13">
                  <c:v>0.526753746869051</c:v>
                </c:pt>
                <c:pt idx="14">
                  <c:v>0.519498301544054</c:v>
                </c:pt>
                <c:pt idx="15">
                  <c:v>0.480522884406093</c:v>
                </c:pt>
                <c:pt idx="16">
                  <c:v>0.473003105825583</c:v>
                </c:pt>
                <c:pt idx="17">
                  <c:v>0.452866175841129</c:v>
                </c:pt>
                <c:pt idx="18">
                  <c:v>0.451638237508425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8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0.8"/>
          <c:min val="-0.1"/>
        </c:scaling>
        <c:delete val="0"/>
        <c:axPos val="r"/>
        <c:numFmt formatCode="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279794821791139"/>
          <c:y val="0.168408866102752"/>
          <c:w val="0.464133385032959"/>
          <c:h val="0.102880658436214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8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6cb29025-51f3-43a1-9943-14fcc16a6082}"/>
      </c:ext>
    </c:extLst>
  </c:chart>
  <c:spPr>
    <a:noFill/>
    <a:ln>
      <a:noFill/>
    </a:ln>
    <a:effectLst/>
  </c:spPr>
  <c:txPr>
    <a:bodyPr/>
    <a:lstStyle/>
    <a:p>
      <a:pPr>
        <a:defRPr lang="zh-CN" sz="8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B收入/亿</c:v>
                </c:pt>
              </c:strCache>
            </c:strRef>
          </c:tx>
          <c:spPr>
            <a:solidFill>
              <a:srgbClr val="B1D1E8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B1D1E8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rgbClr val="CEE8BE"/>
              </a:soli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2022年</c:v>
                </c:pt>
                <c:pt idx="1">
                  <c:v>2023年</c:v>
                </c:pt>
                <c:pt idx="2">
                  <c:v>2024年</c:v>
                </c:pt>
              </c:strCache>
            </c:strRef>
          </c:cat>
          <c:val>
            <c:numRef>
              <c:f>Sheet1!$B$2:$B$4</c:f>
              <c:numCache>
                <c:formatCode>0.0%</c:formatCode>
                <c:ptCount val="3"/>
                <c:pt idx="0">
                  <c:v>0.343</c:v>
                </c:pt>
                <c:pt idx="1">
                  <c:v>0.381</c:v>
                </c:pt>
                <c:pt idx="2">
                  <c:v>0.542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720650604"/>
        <c:axId val="965812182"/>
      </c:barChart>
      <c:catAx>
        <c:axId val="72065060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965812182"/>
        <c:crosses val="autoZero"/>
        <c:auto val="1"/>
        <c:lblAlgn val="ctr"/>
        <c:lblOffset val="100"/>
        <c:noMultiLvlLbl val="0"/>
      </c:catAx>
      <c:valAx>
        <c:axId val="965812182"/>
        <c:scaling>
          <c:orientation val="minMax"/>
          <c:max val="0.6"/>
        </c:scaling>
        <c:delete val="1"/>
        <c:axPos val="l"/>
        <c:numFmt formatCode="0.0%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206506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044b242b-1b8b-4fa8-971d-443e9e02e1a3}"/>
      </c:ext>
    </c:extLst>
  </c:chart>
  <c:spPr>
    <a:noFill/>
    <a:ln>
      <a:noFill/>
    </a:ln>
    <a:effectLst/>
  </c:spPr>
  <c:txPr>
    <a:bodyPr/>
    <a:lstStyle/>
    <a:p>
      <a:pPr>
        <a:defRPr lang="zh-CN" sz="900" b="1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5463838487094"/>
          <c:y val="0.235097493036212"/>
          <c:w val="0.262346026066956"/>
          <c:h val="0.57189972144846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集团数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015284796857414"/>
                  <c:y val="0.156716417910448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7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 sz="700"/>
                      <a:t>1.8</a:t>
                    </a:r>
                    <a:r>
                      <a:rPr altLang="en-US" sz="700"/>
                      <a:t>万</a:t>
                    </a:r>
                    <a:r>
                      <a:rPr sz="700"/>
                      <a:t>家, </a:t>
                    </a:r>
                    <a:r>
                      <a:rPr lang="en-US" altLang="zh-CN" sz="700"/>
                      <a:t>32</a:t>
                    </a:r>
                    <a:r>
                      <a:rPr sz="700"/>
                      <a:t>%</a:t>
                    </a:r>
                    <a:endParaRPr sz="700"/>
                  </a:p>
                </c:rich>
              </c:tx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89823008849557"/>
                      <c:h val="0.222444889779559"/>
                    </c:manualLayout>
                  </c15:layout>
                </c:ext>
              </c:extLst>
            </c:dLbl>
            <c:dLbl>
              <c:idx val="1"/>
              <c:delete val="1"/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已接入ABC集团</c:v>
                </c:pt>
                <c:pt idx="1">
                  <c:v>未接入ABC集团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8794</c:v>
                </c:pt>
                <c:pt idx="1">
                  <c:v>18569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1"/>
          <c:showBubbleSize val="0"/>
          <c:showLeaderLines val="1"/>
        </c:dLbls>
        <c:firstSliceAng val="152"/>
        <c:holeSize val="60"/>
      </c:doughnut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540761564017378"/>
          <c:y val="0.324233983286908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731a6731-c445-4fe8-b3ae-d64d5408df2d}"/>
      </c:ext>
    </c:extLst>
  </c:chart>
  <c:spPr>
    <a:noFill/>
    <a:ln>
      <a:noFill/>
    </a:ln>
    <a:effectLst/>
  </c:spPr>
  <c:txPr>
    <a:bodyPr/>
    <a:lstStyle/>
    <a:p>
      <a:pPr>
        <a:defRPr lang="zh-CN" sz="7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新拓ABC集团数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22年</c:v>
                </c:pt>
                <c:pt idx="1">
                  <c:v>23年</c:v>
                </c:pt>
                <c:pt idx="2">
                  <c:v>24年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479</c:v>
                </c:pt>
                <c:pt idx="1">
                  <c:v>581</c:v>
                </c:pt>
                <c:pt idx="2">
                  <c:v>394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0"/>
        <c:axId val="128933007"/>
        <c:axId val="369946854"/>
      </c:barChart>
      <c:catAx>
        <c:axId val="128933007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369946854"/>
        <c:crosses val="autoZero"/>
        <c:auto val="1"/>
        <c:lblAlgn val="ctr"/>
        <c:lblOffset val="100"/>
        <c:noMultiLvlLbl val="0"/>
      </c:catAx>
      <c:valAx>
        <c:axId val="36994685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289330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9fb15158-3058-4107-87fa-d70d94952bcb}"/>
      </c:ext>
    </c:extLst>
  </c:chart>
  <c:spPr>
    <a:noFill/>
    <a:ln>
      <a:noFill/>
    </a:ln>
    <a:effectLst/>
  </c:spPr>
  <c:txPr>
    <a:bodyPr/>
    <a:lstStyle/>
    <a:p>
      <a:pPr>
        <a:defRPr lang="zh-CN" sz="10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7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720"/>
              <a:t>上网专线的折扣占比</a:t>
            </a:r>
            <a:endParaRPr sz="720"/>
          </a:p>
        </c:rich>
      </c:tx>
      <c:layout>
        <c:manualLayout>
          <c:xMode val="edge"/>
          <c:yMode val="edge"/>
          <c:x val="0.24922941435491"/>
          <c:y val="0.860151642796967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85537309132815"/>
          <c:y val="0.234625105307498"/>
          <c:w val="0.382598674733506"/>
          <c:h val="0.55939342881213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专线推广折扣占比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37632020070858"/>
                  <c:y val="0.016826145346885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6342477140482"/>
                      <c:h val="0.284825870646766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.0155509867922076"/>
                  <c:y val="-0.208273814974208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0548628428928"/>
                      <c:h val="0.284825870646766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"/>
                  <c:y val="0.19589552238806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4704904405653"/>
                      <c:h val="0.297885572139304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高于普推资费</c:v>
                </c:pt>
                <c:pt idx="1">
                  <c:v>普推资费</c:v>
                </c:pt>
                <c:pt idx="2">
                  <c:v>低于普推资费</c:v>
                </c:pt>
              </c:strCache>
            </c:strRef>
          </c:cat>
          <c:val>
            <c:numRef>
              <c:f>Sheet1!$B$2:$B$4</c:f>
              <c:numCache>
                <c:formatCode>0_ </c:formatCode>
                <c:ptCount val="3"/>
                <c:pt idx="0">
                  <c:v>32</c:v>
                </c:pt>
                <c:pt idx="1">
                  <c:v>60</c:v>
                </c:pt>
                <c:pt idx="2">
                  <c:v>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1"/>
          <c:showBubbleSize val="0"/>
          <c:showLeaderLines val="1"/>
        </c:dLbls>
        <c:firstSliceAng val="126"/>
        <c:holeSize val="55"/>
      </c:doughnut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656979304271246"/>
          <c:y val="0.0922493681550126"/>
          <c:w val="0.256935270805812"/>
          <c:h val="0.859309182813816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0883b614-4eea-4b77-a9e6-6e65c0c471fd}"/>
      </c:ext>
    </c:extLst>
  </c:chart>
  <c:spPr>
    <a:noFill/>
    <a:ln>
      <a:noFill/>
    </a:ln>
    <a:effectLst/>
  </c:spPr>
  <c:txPr>
    <a:bodyPr/>
    <a:lstStyle/>
    <a:p>
      <a:pPr>
        <a:defRPr lang="zh-CN" sz="6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7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sz="720"/>
              <a:t>行业短彩的折扣占比</a:t>
            </a:r>
            <a:endParaRPr sz="720"/>
          </a:p>
        </c:rich>
      </c:tx>
      <c:layout>
        <c:manualLayout>
          <c:xMode val="edge"/>
          <c:yMode val="edge"/>
          <c:x val="0.210552431359577"/>
          <c:y val="0.831771894093686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0931005818786"/>
          <c:y val="0.162363184079602"/>
          <c:w val="0.427198669991687"/>
          <c:h val="0.63920398009950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专线产品新增结构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0381941731678256"/>
                  <c:y val="0.147172377526111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6394310287794"/>
                      <c:h val="0.232179226069246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.0155509867922076"/>
                  <c:y val="-0.208273814974208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0548628428928"/>
                      <c:h val="0.284825870646766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标准资费</c:v>
                </c:pt>
                <c:pt idx="1">
                  <c:v>低折扣资费</c:v>
                </c:pt>
              </c:strCache>
            </c:strRef>
          </c:cat>
          <c:val>
            <c:numRef>
              <c:f>Sheet1!$B$2:$B$3</c:f>
              <c:numCache>
                <c:formatCode>0_ </c:formatCode>
                <c:ptCount val="2"/>
                <c:pt idx="0">
                  <c:v>68</c:v>
                </c:pt>
                <c:pt idx="1">
                  <c:v>32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1"/>
          <c:showBubbleSize val="0"/>
          <c:showLeaderLines val="1"/>
        </c:dLbls>
        <c:firstSliceAng val="126"/>
        <c:holeSize val="55"/>
      </c:doughnut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558758245173937"/>
          <c:y val="0.0813427407622927"/>
          <c:w val="0.426397618260007"/>
          <c:h val="0.85947046843177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a270023-83ae-4426-8f2f-c753075af9e6}"/>
      </c:ext>
    </c:extLst>
  </c:chart>
  <c:spPr>
    <a:noFill/>
    <a:ln>
      <a:noFill/>
    </a:ln>
    <a:effectLst/>
  </c:spPr>
  <c:txPr>
    <a:bodyPr/>
    <a:lstStyle/>
    <a:p>
      <a:pPr>
        <a:defRPr lang="zh-CN" sz="6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8714340298397"/>
          <c:y val="0.0217076700434153"/>
          <c:w val="0.852750809061489"/>
          <c:h val="0.7052204176334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商机数/单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dPt>
          <c:dLbls>
            <c:dLbl>
              <c:idx val="0"/>
              <c:layout>
                <c:manualLayout>
                  <c:x val="-0.00386735048586875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3372365339578"/>
                      <c:h val="0.239008419083255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.0148754183711416"/>
                  <c:y val="0.0545395935770037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5129449838188"/>
                      <c:h val="0.239002267573696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商机总数</c:v>
                </c:pt>
                <c:pt idx="1">
                  <c:v>商机转化数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2098</c:v>
                </c:pt>
                <c:pt idx="1">
                  <c:v>1008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87047600"/>
        <c:axId val="587048776"/>
      </c:barChart>
      <c:catAx>
        <c:axId val="58704760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587048776"/>
        <c:crosses val="autoZero"/>
        <c:auto val="1"/>
        <c:lblAlgn val="ctr"/>
        <c:lblOffset val="100"/>
        <c:noMultiLvlLbl val="0"/>
      </c:catAx>
      <c:valAx>
        <c:axId val="587048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587047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99e3a97e-787c-4677-b197-c44957659e1a}"/>
      </c:ext>
    </c:extLst>
  </c:chart>
  <c:spPr>
    <a:noFill/>
    <a:ln>
      <a:noFill/>
    </a:ln>
    <a:effectLst/>
  </c:spPr>
  <c:txPr>
    <a:bodyPr/>
    <a:lstStyle/>
    <a:p>
      <a:pPr>
        <a:defRPr lang="zh-CN" sz="900" b="1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Sheet1!$I$11:$I$14</c:f>
              <c:strCache>
                <c:ptCount val="4"/>
                <c:pt idx="0">
                  <c:v>云主机</c:v>
                </c:pt>
                <c:pt idx="1">
                  <c:v>云电脑</c:v>
                </c:pt>
                <c:pt idx="2">
                  <c:v>云安全</c:v>
                </c:pt>
                <c:pt idx="3">
                  <c:v>其他产品</c:v>
                </c:pt>
              </c:strCache>
            </c:strRef>
          </c:cat>
          <c:val>
            <c:numRef>
              <c:f>Sheet1!$J$11:$J$14</c:f>
              <c:numCache>
                <c:formatCode>General</c:formatCode>
                <c:ptCount val="4"/>
                <c:pt idx="0">
                  <c:v>529</c:v>
                </c:pt>
                <c:pt idx="1">
                  <c:v>1063</c:v>
                </c:pt>
                <c:pt idx="2">
                  <c:v>318</c:v>
                </c:pt>
                <c:pt idx="3">
                  <c:v>188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</c:legendEntry>
      <c:layout>
        <c:manualLayout>
          <c:xMode val="edge"/>
          <c:yMode val="edge"/>
          <c:x val="0.687933728855471"/>
          <c:y val="0.210588323142148"/>
          <c:w val="0.236495866116958"/>
          <c:h val="0.5961871927407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dcc13560-0e28-4fc6-900c-95dc58f18c69}"/>
      </c:ext>
    </c:extLst>
  </c:chart>
  <c:spPr>
    <a:noFill/>
    <a:ln>
      <a:noFill/>
    </a:ln>
    <a:effectLst/>
  </c:spPr>
  <c:txPr>
    <a:bodyPr/>
    <a:lstStyle/>
    <a:p>
      <a:pPr>
        <a:defRPr lang="zh-CN" sz="800">
          <a:latin typeface="微软雅黑" panose="020B0503020204020204" pitchFamily="34" charset="-122"/>
          <a:ea typeface="微软雅黑" panose="020B0503020204020204" pitchFamily="34" charset="-122"/>
        </a:defRPr>
      </a:pPr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772653721682848"/>
          <c:y val="0.0435034802784223"/>
          <c:w val="0.852750809061489"/>
          <c:h val="0.7052204176334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收入/万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/>
            </c:spPr>
          </c:dPt>
          <c:dLbls>
            <c:dLbl>
              <c:idx val="0"/>
              <c:layout>
                <c:manualLayout>
                  <c:x val="-0.0143908969210174"/>
                  <c:y val="0.0511482254697286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3372365339578"/>
                      <c:h val="0.239008419083255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"/>
                  <c:y val="0.120041753653445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5129449838188"/>
                      <c:h val="0.239002267573696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一次性大颗粒收入</c:v>
                </c:pt>
                <c:pt idx="1">
                  <c:v>公有云重点产品收入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5557</c:v>
                </c:pt>
                <c:pt idx="1">
                  <c:v>13285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46408672"/>
        <c:axId val="346410240"/>
      </c:barChart>
      <c:catAx>
        <c:axId val="34640867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346410240"/>
        <c:crosses val="autoZero"/>
        <c:auto val="1"/>
        <c:lblAlgn val="ctr"/>
        <c:lblOffset val="100"/>
        <c:noMultiLvlLbl val="0"/>
      </c:catAx>
      <c:valAx>
        <c:axId val="346410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346408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016cd1e1-e3d4-48d1-943f-aa4395503c3c}"/>
      </c:ext>
    </c:extLst>
  </c:chart>
  <c:spPr>
    <a:noFill/>
    <a:ln>
      <a:noFill/>
    </a:ln>
    <a:effectLst/>
  </c:spPr>
  <c:txPr>
    <a:bodyPr/>
    <a:lstStyle/>
    <a:p>
      <a:pPr>
        <a:defRPr lang="zh-CN" b="1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5463838487094"/>
          <c:y val="0.235097493036212"/>
          <c:w val="0.262346026066956"/>
          <c:h val="0.57189972144846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集团数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0"/>
                  <c:y val="0.234710846879807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7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 sz="700"/>
                      <a:t>6.23</a:t>
                    </a:r>
                    <a:r>
                      <a:rPr altLang="en-US" sz="700"/>
                      <a:t>亿</a:t>
                    </a:r>
                    <a:r>
                      <a:rPr sz="700"/>
                      <a:t>, </a:t>
                    </a:r>
                    <a:r>
                      <a:rPr lang="en-US" altLang="zh-CN" sz="700"/>
                      <a:t>53.6</a:t>
                    </a:r>
                    <a:r>
                      <a:rPr sz="700"/>
                      <a:t>%</a:t>
                    </a:r>
                    <a:endParaRPr sz="700"/>
                  </a:p>
                </c:rich>
              </c:tx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89823008849557"/>
                      <c:h val="0.222444889779559"/>
                    </c:manualLayout>
                  </c15:layout>
                </c:ext>
              </c:extLst>
            </c:dLbl>
            <c:dLbl>
              <c:idx val="1"/>
              <c:delete val="1"/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高成本产品及项目收入</c:v>
                </c:pt>
                <c:pt idx="1">
                  <c:v>B收入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6.23</c:v>
                </c:pt>
                <c:pt idx="1">
                  <c:v>5.37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1"/>
          <c:showBubbleSize val="0"/>
          <c:showLeaderLines val="1"/>
        </c:dLbls>
        <c:firstSliceAng val="152"/>
        <c:holeSize val="60"/>
      </c:doughnut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540761564017378"/>
          <c:y val="0.324233983286908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654f4001-7ce6-4d5f-871c-4f76f300c6fe}"/>
      </c:ext>
    </c:extLst>
  </c:chart>
  <c:spPr>
    <a:noFill/>
    <a:ln>
      <a:noFill/>
    </a:ln>
    <a:effectLst/>
  </c:spPr>
  <c:txPr>
    <a:bodyPr/>
    <a:lstStyle/>
    <a:p>
      <a:pPr>
        <a:defRPr lang="zh-CN" sz="7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集团数</c:v>
                </c:pt>
              </c:strCache>
            </c:strRef>
          </c:tx>
          <c:spPr>
            <a:solidFill>
              <a:srgbClr val="B1D1E8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B1D1E8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rgbClr val="CEE8BE"/>
              </a:solidFill>
              <a:ln>
                <a:noFill/>
              </a:ln>
              <a:effectLst/>
            </c:spPr>
          </c:dPt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 sz="900"/>
                      <a:t>1.7</a:t>
                    </a:r>
                    <a:r>
                      <a:rPr altLang="en-US" sz="900"/>
                      <a:t>万</a:t>
                    </a:r>
                    <a:endParaRPr altLang="en-US" sz="900"/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 sz="900"/>
                      <a:t>2866</a:t>
                    </a:r>
                    <a:r>
                      <a:rPr altLang="en-US" sz="900"/>
                      <a:t>家</a:t>
                    </a:r>
                    <a:endParaRPr altLang="en-US" sz="900"/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2383623107123"/>
                      <c:h val="0.332355099046222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重要看管集团</c:v>
                </c:pt>
                <c:pt idx="1">
                  <c:v>盲区集团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1.7</c:v>
                </c:pt>
                <c:pt idx="1">
                  <c:v>0.28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720650604"/>
        <c:axId val="965812182"/>
      </c:barChart>
      <c:catAx>
        <c:axId val="72065060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965812182"/>
        <c:crosses val="autoZero"/>
        <c:auto val="1"/>
        <c:lblAlgn val="ctr"/>
        <c:lblOffset val="100"/>
        <c:noMultiLvlLbl val="0"/>
      </c:catAx>
      <c:valAx>
        <c:axId val="96581218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206506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cdcda341-d0df-4a7b-a4d5-9c5f186d0f2d}"/>
      </c:ext>
    </c:extLst>
  </c:chart>
  <c:spPr>
    <a:noFill/>
    <a:ln>
      <a:noFill/>
    </a:ln>
    <a:effectLst/>
  </c:spPr>
  <c:txPr>
    <a:bodyPr/>
    <a:lstStyle/>
    <a:p>
      <a:pPr>
        <a:defRPr lang="zh-CN" sz="900" b="1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/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3650793650794"/>
                      <c:h val="0.282560706401766"/>
                    </c:manualLayout>
                  </c15:layout>
                </c:ext>
              </c:extLst>
            </c:dLbl>
            <c:dLbl>
              <c:idx val="1"/>
              <c:layout/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9835390946502"/>
                      <c:h val="0.286975717439294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5笔以下进驻</c:v>
                </c:pt>
                <c:pt idx="1">
                  <c:v>有效进驻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0.42</c:v>
                </c:pt>
                <c:pt idx="1">
                  <c:v>0.58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23212026-8d72-4816-bc1e-b1ebebb46da5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95470070106058"/>
          <c:y val="0.142212189616253"/>
          <c:w val="0.920905985978788"/>
          <c:h val="0.58458561754272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YD</c:v>
                </c:pt>
              </c:strCache>
            </c:strRef>
          </c:tx>
          <c:spPr>
            <a:solidFill>
              <a:srgbClr val="558ED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1" i="0" u="none" strike="noStrike" kern="1200" baseline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 c:formatCode="@">
                  <c:v>2022年</c:v>
                </c:pt>
                <c:pt idx="1" c:formatCode="@">
                  <c:v>2023年</c:v>
                </c:pt>
                <c:pt idx="2" c:formatCode="@">
                  <c:v>2024年1-11月</c:v>
                </c:pt>
              </c:strCache>
            </c:strRef>
          </c:cat>
          <c:val>
            <c:numRef>
              <c:f>Sheet1!$B$2:$B$4</c:f>
              <c:numCache>
                <c:formatCode>0.0%</c:formatCode>
                <c:ptCount val="3"/>
                <c:pt idx="0">
                  <c:v>0.378523946234041</c:v>
                </c:pt>
                <c:pt idx="1">
                  <c:v>0.394737577634479</c:v>
                </c:pt>
                <c:pt idx="2">
                  <c:v>0.453563627690571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DX</c:v>
                </c:pt>
              </c:strCache>
            </c:strRef>
          </c:tx>
          <c:spPr>
            <a:solidFill>
              <a:srgbClr val="FCD5B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 c:formatCode="@">
                  <c:v>2022年</c:v>
                </c:pt>
                <c:pt idx="1" c:formatCode="@">
                  <c:v>2023年</c:v>
                </c:pt>
                <c:pt idx="2" c:formatCode="@">
                  <c:v>2024年1-11月</c:v>
                </c:pt>
              </c:strCache>
            </c:strRef>
          </c:cat>
          <c:val>
            <c:numRef>
              <c:f>Sheet1!$C$2:$C$4</c:f>
              <c:numCache>
                <c:formatCode>0.0%</c:formatCode>
                <c:ptCount val="3"/>
                <c:pt idx="0">
                  <c:v>0.440602434756313</c:v>
                </c:pt>
                <c:pt idx="1">
                  <c:v>0.414005068774274</c:v>
                </c:pt>
                <c:pt idx="2">
                  <c:v>0.342082864687415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LT</c:v>
                </c:pt>
              </c:strCache>
            </c:strRef>
          </c:tx>
          <c:spPr>
            <a:solidFill>
              <a:srgbClr val="C3D69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 c:formatCode="@">
                  <c:v>2022年</c:v>
                </c:pt>
                <c:pt idx="1" c:formatCode="@">
                  <c:v>2023年</c:v>
                </c:pt>
                <c:pt idx="2" c:formatCode="@">
                  <c:v>2024年1-11月</c:v>
                </c:pt>
              </c:strCache>
            </c:strRef>
          </c:cat>
          <c:val>
            <c:numRef>
              <c:f>Sheet1!$D$2:$D$4</c:f>
              <c:numCache>
                <c:formatCode>0.0%</c:formatCode>
                <c:ptCount val="3"/>
                <c:pt idx="0">
                  <c:v>0.180873619009646</c:v>
                </c:pt>
                <c:pt idx="1">
                  <c:v>0.191257353591247</c:v>
                </c:pt>
                <c:pt idx="2">
                  <c:v>0.204353507622013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79"/>
        <c:overlap val="100"/>
        <c:axId val="120114478"/>
        <c:axId val="596879129"/>
      </c:barChart>
      <c:catAx>
        <c:axId val="12011447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596879129"/>
        <c:crosses val="autoZero"/>
        <c:auto val="1"/>
        <c:lblAlgn val="ctr"/>
        <c:lblOffset val="100"/>
        <c:noMultiLvlLbl val="0"/>
      </c:catAx>
      <c:valAx>
        <c:axId val="596879129"/>
        <c:scaling>
          <c:orientation val="minMax"/>
          <c:max val="1"/>
        </c:scaling>
        <c:delete val="0"/>
        <c:axPos val="l"/>
        <c:numFmt formatCode="0.0%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2011447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c8d1aed0-17fd-4adf-94c0-c620d74a619c}"/>
      </c:ext>
    </c:extLst>
  </c:chart>
  <c:spPr>
    <a:noFill/>
    <a:ln>
      <a:noFill/>
    </a:ln>
    <a:effectLst/>
  </c:spPr>
  <c:txPr>
    <a:bodyPr/>
    <a:lstStyle/>
    <a:p>
      <a:pPr>
        <a:defRPr lang="zh-CN" sz="9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/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3650793650794"/>
                      <c:h val="0.282560706401766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"/>
                  <c:y val="-0.103200883002208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9835390946502"/>
                      <c:h val="0.286975717439294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964家已建档</c:v>
                </c:pt>
                <c:pt idx="1">
                  <c:v>2081家未建档</c:v>
                </c:pt>
              </c:strCache>
            </c:strRef>
          </c:cat>
          <c:val>
            <c:numRef>
              <c:f>Sheet1!$B$2:$B$3</c:f>
              <c:numCache>
                <c:formatCode>0.0%</c:formatCode>
                <c:ptCount val="2"/>
                <c:pt idx="0">
                  <c:v>0.317</c:v>
                </c:pt>
                <c:pt idx="1">
                  <c:v>0.683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7a06078b-509c-49b2-9a7f-d5493c682432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集团数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89823008849557"/>
                      <c:h val="0.222444889779559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传统短彩收入</c:v>
                </c:pt>
                <c:pt idx="1">
                  <c:v>5G消息收入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1282</c:v>
                </c:pt>
                <c:pt idx="1">
                  <c:v>721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152"/>
        <c:holeSize val="60"/>
      </c:doughnut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f97a4b55-c3fc-4b28-a466-ebc89c94ae76}"/>
      </c:ext>
    </c:extLst>
  </c:chart>
  <c:spPr>
    <a:noFill/>
    <a:ln>
      <a:noFill/>
    </a:ln>
    <a:effectLst/>
  </c:spPr>
  <c:txPr>
    <a:bodyPr/>
    <a:lstStyle/>
    <a:p>
      <a:pPr>
        <a:defRPr lang="zh-CN" sz="7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24年续签率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专线</c:v>
                </c:pt>
                <c:pt idx="1">
                  <c:v>企宽</c:v>
                </c:pt>
                <c:pt idx="2">
                  <c:v>短彩</c:v>
                </c:pt>
              </c:strCache>
            </c:strRef>
          </c:cat>
          <c:val>
            <c:numRef>
              <c:f>Sheet1!$B$2:$B$4</c:f>
              <c:numCache>
                <c:formatCode>0.0%</c:formatCode>
                <c:ptCount val="3"/>
                <c:pt idx="0">
                  <c:v>0.808</c:v>
                </c:pt>
                <c:pt idx="1">
                  <c:v>0.648</c:v>
                </c:pt>
                <c:pt idx="2">
                  <c:v>0.695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0"/>
        <c:axId val="128933007"/>
        <c:axId val="369946854"/>
      </c:barChart>
      <c:catAx>
        <c:axId val="128933007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369946854"/>
        <c:crosses val="autoZero"/>
        <c:auto val="1"/>
        <c:lblAlgn val="ctr"/>
        <c:lblOffset val="100"/>
        <c:noMultiLvlLbl val="0"/>
      </c:catAx>
      <c:valAx>
        <c:axId val="369946854"/>
        <c:scaling>
          <c:orientation val="minMax"/>
        </c:scaling>
        <c:delete val="1"/>
        <c:axPos val="l"/>
        <c:numFmt formatCode="0.0%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289330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a957c6f5-91ff-4481-b5f0-d7e3f35a8c3e}"/>
      </c:ext>
    </c:extLst>
  </c:chart>
  <c:spPr>
    <a:noFill/>
    <a:ln>
      <a:noFill/>
    </a:ln>
    <a:effectLst/>
  </c:spPr>
  <c:txPr>
    <a:bodyPr/>
    <a:lstStyle/>
    <a:p>
      <a:pPr>
        <a:defRPr lang="zh-CN" sz="7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占比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214135567285771"/>
                  <c:y val="0.118422970177552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6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sz="6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rPr>
                      <a:t>50人，占比76.2%</a:t>
                    </a:r>
                    <a:endParaRPr sz="600"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5361216730038"/>
                      <c:h val="0.141215106732348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.0879282485871603"/>
                  <c:y val="-0.0908036442914787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6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sz="6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rPr>
                      <a:t>114人，占比23.8%</a:t>
                    </a:r>
                    <a:endParaRPr sz="600"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58555133079848"/>
                      <c:h val="0.17241379310344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前30%人员收入贡献</c:v>
                </c:pt>
                <c:pt idx="1">
                  <c:v>后70%人员收入贡献</c:v>
                </c:pt>
              </c:strCache>
            </c:strRef>
          </c:cat>
          <c:val>
            <c:numRef>
              <c:f>Sheet1!$B$2:$B$3</c:f>
              <c:numCache>
                <c:formatCode>0.0%</c:formatCode>
                <c:ptCount val="2"/>
                <c:pt idx="0">
                  <c:v>0.76227857987338</c:v>
                </c:pt>
                <c:pt idx="1">
                  <c:v>0.23772142012662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485037866489659"/>
          <c:y val="0.246340077613195"/>
          <c:w val="0.406083650190114"/>
          <c:h val="0.489326765188834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f60b0a0-857f-484c-b6a4-78d0f1f0f417}"/>
      </c:ext>
    </c:extLst>
  </c:chart>
  <c:spPr>
    <a:noFill/>
    <a:ln>
      <a:noFill/>
    </a:ln>
    <a:effectLst/>
  </c:spPr>
  <c:txPr>
    <a:bodyPr/>
    <a:lstStyle/>
    <a:p>
      <a:pPr>
        <a:defRPr lang="zh-CN" sz="5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62592110966623"/>
          <c:y val="0.0795708538220831"/>
          <c:w val="0.809276116168184"/>
          <c:h val="0.6083147071971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收入（万）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嘉兴</c:v>
                </c:pt>
                <c:pt idx="1">
                  <c:v>全省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671</c:v>
                </c:pt>
                <c:pt idx="1">
                  <c:v>21350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52361712"/>
        <c:axId val="1252353480"/>
      </c:barChart>
      <c:catAx>
        <c:axId val="125236171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252353480"/>
        <c:crosses val="autoZero"/>
        <c:auto val="1"/>
        <c:lblAlgn val="ctr"/>
        <c:lblOffset val="100"/>
        <c:noMultiLvlLbl val="0"/>
      </c:catAx>
      <c:valAx>
        <c:axId val="1252353480"/>
        <c:scaling>
          <c:orientation val="minMax"/>
          <c:max val="40000"/>
          <c:min val="0"/>
        </c:scaling>
        <c:delete val="0"/>
        <c:axPos val="l"/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1252361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2f5918db-17ce-41d3-8230-bfdbe3198d42}"/>
      </c:ext>
    </c:extLst>
  </c:chart>
  <c:spPr>
    <a:noFill/>
    <a:ln>
      <a:noFill/>
    </a:ln>
    <a:effectLst/>
  </c:spPr>
  <c:txPr>
    <a:bodyPr/>
    <a:lstStyle/>
    <a:p>
      <a:pPr>
        <a:defRPr lang="zh-CN" sz="8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1731843575419"/>
          <c:y val="0.149010477299185"/>
          <c:w val="0.855405849490634"/>
          <c:h val="0.5230209545983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客户数（家）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rPr>
                      <a:t>568</a:t>
                    </a:r>
                    <a:endParaRPr lang="en-US" altLang="zh-CN"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云主机产品订购</c:v>
                </c:pt>
                <c:pt idx="1">
                  <c:v>移动云订购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2448</c:v>
                </c:pt>
                <c:pt idx="1">
                  <c:v>6697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37542600"/>
        <c:axId val="937564552"/>
      </c:barChart>
      <c:catAx>
        <c:axId val="93754260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937564552"/>
        <c:crosses val="autoZero"/>
        <c:auto val="1"/>
        <c:lblAlgn val="ctr"/>
        <c:lblOffset val="100"/>
        <c:noMultiLvlLbl val="0"/>
      </c:catAx>
      <c:valAx>
        <c:axId val="937564552"/>
        <c:scaling>
          <c:orientation val="minMax"/>
          <c:max val="7000"/>
        </c:scaling>
        <c:delete val="0"/>
        <c:axPos val="l"/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937542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d3c57bc3-c25e-421d-921c-e1a00d77957d}"/>
      </c:ext>
    </c:extLst>
  </c:chart>
  <c:spPr>
    <a:noFill/>
    <a:ln>
      <a:noFill/>
    </a:ln>
    <a:effectLst/>
  </c:spPr>
  <c:txPr>
    <a:bodyPr/>
    <a:lstStyle/>
    <a:p>
      <a:pPr>
        <a:defRPr lang="zh-CN" sz="8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占比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66433174986306"/>
                  <c:y val="-0.0451415540796341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6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 sz="6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rPr>
                      <a:t>18%</a:t>
                    </a:r>
                    <a:endParaRPr lang="en-US" altLang="zh-CN" sz="600"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2675319992789"/>
                      <c:h val="0.140839386602098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.121044225404347"/>
                  <c:y val="0.0155215194927499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6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 sz="6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rPr>
                      <a:t>82%</a:t>
                    </a:r>
                    <a:endParaRPr lang="en-US" altLang="zh-CN" sz="600"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2981791959618"/>
                      <c:h val="0.172240802675585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发展融合宽带人员</c:v>
                </c:pt>
                <c:pt idx="1">
                  <c:v>未发展融合宽带人员</c:v>
                </c:pt>
              </c:strCache>
            </c:strRef>
          </c:cat>
          <c:val>
            <c:numRef>
              <c:f>Sheet1!$B$2:$B$3</c:f>
              <c:numCache>
                <c:formatCode>0.0%</c:formatCode>
                <c:ptCount val="2"/>
                <c:pt idx="0">
                  <c:v>0.18</c:v>
                </c:pt>
                <c:pt idx="1">
                  <c:v>0.82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483757682177349"/>
          <c:y val="0.345334313005143"/>
          <c:w val="0.396546678372842"/>
          <c:h val="0.50330639235856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77bf20cd-5d36-45e9-8e1c-3a03fb779fc3}"/>
      </c:ext>
    </c:extLst>
  </c:chart>
  <c:spPr>
    <a:noFill/>
    <a:ln>
      <a:noFill/>
    </a:ln>
    <a:effectLst/>
  </c:spPr>
  <c:txPr>
    <a:bodyPr/>
    <a:lstStyle/>
    <a:p>
      <a:pPr>
        <a:defRPr lang="zh-CN" sz="5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435174069627851"/>
          <c:y val="0.170380508157168"/>
          <c:w val="0.947478991596639"/>
          <c:h val="0.3574520717377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一般公共预算支出</c:v>
                </c:pt>
              </c:strCache>
            </c:strRef>
          </c:tx>
          <c:spPr>
            <a:solidFill>
              <a:srgbClr val="B1D1E8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0690276110444178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3001200480192"/>
                      <c:h val="0.316901408450704"/>
                    </c:manualLayout>
                  </c15:layout>
                </c:ext>
              </c:extLst>
            </c:dLbl>
            <c:dLbl>
              <c:idx val="1"/>
              <c:layout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0600240096038"/>
                      <c:h val="0.316901408450704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黑体" panose="02010609060101010101" pitchFamily="49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 c:formatCode="0.0%">
                  <c:v>2023_1-11月</c:v>
                </c:pt>
                <c:pt idx="1" c:formatCode="0.0%">
                  <c:v>2024_1-11月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721.99</c:v>
                </c:pt>
                <c:pt idx="1">
                  <c:v>739.72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00385536"/>
        <c:axId val="700387328"/>
      </c:bar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pPr>
          </a:p>
        </c:txPr>
        <c:crossAx val="700385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6e7c502e-a0cb-4a1a-8425-ca471155bf08}"/>
      </c:ext>
    </c:extLst>
  </c:chart>
  <c:spPr>
    <a:noFill/>
    <a:ln>
      <a:noFill/>
    </a:ln>
    <a:effectLst/>
  </c:spPr>
  <c:txPr>
    <a:bodyPr/>
    <a:lstStyle/>
    <a:p>
      <a:pPr>
        <a:defRPr lang="zh-CN" sz="10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panose="02010609060101010101" pitchFamily="49" charset="-122"/>
          <a:sym typeface="黑体" panose="02010609060101010101" pitchFamily="49" charset="-122"/>
        </a:defRPr>
      </a:pPr>
    </a:p>
  </c:tx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435174069627851"/>
          <c:y val="0.170380508157168"/>
          <c:w val="0.947478991596639"/>
          <c:h val="0.3574520717377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一般公共预算支出</c:v>
                </c:pt>
              </c:strCache>
            </c:strRef>
          </c:tx>
          <c:spPr>
            <a:solidFill>
              <a:srgbClr val="B1D1E8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0690276110444178"/>
                  <c:y val="0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1000" b="0" i="0" u="none" strike="noStrike" kern="1200" baseline="0">
                        <a:solidFill>
                          <a:schemeClr val="tx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  <a:sym typeface="黑体" panose="02010609060101010101" pitchFamily="49" charset="-122"/>
                      </a:defRPr>
                    </a:pPr>
                    <a:r>
                      <a:rPr lang="en-US" altLang="zh-CN"/>
                      <a:t>-2%</a:t>
                    </a:r>
                    <a:endParaRPr lang="en-US" altLang="zh-C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3001200480192"/>
                      <c:h val="0.316901408450704"/>
                    </c:manualLayout>
                  </c15:layout>
                </c:ext>
              </c:extLst>
            </c:dLbl>
            <c:dLbl>
              <c:idx val="1"/>
              <c:layout/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1000" b="0" i="0" u="none" strike="noStrike" kern="1200" baseline="0">
                        <a:solidFill>
                          <a:schemeClr val="tx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黑体" panose="02010609060101010101" pitchFamily="49" charset="-122"/>
                        <a:sym typeface="黑体" panose="02010609060101010101" pitchFamily="49" charset="-122"/>
                      </a:defRPr>
                    </a:pPr>
                    <a:r>
                      <a:rPr lang="en-US" altLang="zh-CN"/>
                      <a:t>-0.7%</a:t>
                    </a:r>
                    <a:endParaRPr lang="en-US" altLang="zh-C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0600240096038"/>
                      <c:h val="0.316901408450704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000" b="0" i="0" u="none" strike="noStrike" kern="1200" baseline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黑体" panose="02010609060101010101" pitchFamily="49" charset="-122"/>
                    <a:sym typeface="黑体" panose="02010609060101010101" pitchFamily="49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 c:formatCode="0.0%">
                  <c:v>2024_06</c:v>
                </c:pt>
                <c:pt idx="1" c:formatCode="0.0%">
                  <c:v>2024_11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0.7</c:v>
                </c:pt>
                <c:pt idx="1">
                  <c:v>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00385536"/>
        <c:axId val="700387328"/>
      </c:bar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2"/>
          <c:min val="0.5"/>
        </c:scaling>
        <c:delete val="0"/>
        <c:axPos val="l"/>
        <c:numFmt formatCode="General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黑体" panose="02010609060101010101" pitchFamily="49" charset="-122"/>
              </a:defRPr>
            </a:pPr>
          </a:p>
        </c:txPr>
        <c:crossAx val="700385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c05b6175-55f7-4607-a7d4-1c6f636cab12}"/>
      </c:ext>
    </c:extLst>
  </c:chart>
  <c:spPr>
    <a:noFill/>
    <a:ln>
      <a:noFill/>
    </a:ln>
    <a:effectLst/>
  </c:spPr>
  <c:txPr>
    <a:bodyPr/>
    <a:lstStyle/>
    <a:p>
      <a:pPr>
        <a:defRPr lang="zh-CN" sz="10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panose="02010609060101010101" pitchFamily="49" charset="-122"/>
          <a:sym typeface="黑体" panose="02010609060101010101" pitchFamily="49" charset="-122"/>
        </a:defRPr>
      </a:pPr>
    </a:p>
  </c:tx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87594691965521"/>
                  <c:y val="0.196324582420621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1000" b="1" i="0" u="none" strike="noStrike" kern="1200" baseline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8949086263331"/>
                      <c:h val="0.253408387625287"/>
                    </c:manualLayout>
                  </c15:layout>
                </c:ext>
              </c:extLst>
            </c:dLbl>
            <c:dLbl>
              <c:idx val="1"/>
              <c:delete val="1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'占比 (2)'!$C$5:$C$6</c:f>
              <c:numCache>
                <c:formatCode>0%</c:formatCode>
                <c:ptCount val="2"/>
                <c:pt idx="0">
                  <c:v>0.183856502242152</c:v>
                </c:pt>
                <c:pt idx="1">
                  <c:v>0.816143497757848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32d91103-a6b1-43ba-a3d5-e392e6cf07d8}"/>
      </c:ext>
    </c:extLst>
  </c:chart>
  <c:spPr>
    <a:noFill/>
    <a:ln>
      <a:noFill/>
    </a:ln>
    <a:effectLst/>
  </c:spPr>
  <c:txPr>
    <a:bodyPr/>
    <a:lstStyle/>
    <a:p>
      <a:pPr>
        <a:defRPr lang="zh-CN" sz="1000">
          <a:latin typeface="微软雅黑" panose="020B0503020204020204" pitchFamily="34" charset="-122"/>
          <a:ea typeface="微软雅黑" panose="020B0503020204020204" pitchFamily="34" charset="-122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333333333333333"/>
          <c:w val="0.947654129507561"/>
          <c:h val="0.3878189300411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成本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重客</c:v>
                </c:pt>
                <c:pt idx="1">
                  <c:v>海宁</c:v>
                </c:pt>
                <c:pt idx="2">
                  <c:v>桐乡</c:v>
                </c:pt>
                <c:pt idx="3">
                  <c:v>平湖</c:v>
                </c:pt>
                <c:pt idx="4">
                  <c:v>海盐</c:v>
                </c:pt>
                <c:pt idx="5">
                  <c:v>嘉禾</c:v>
                </c:pt>
                <c:pt idx="6">
                  <c:v>嘉善</c:v>
                </c:pt>
              </c:strCache>
            </c:strRef>
          </c:cat>
          <c:val>
            <c:numRef>
              <c:f>Sheet1!$B$2:$B$8</c:f>
              <c:numCache>
                <c:formatCode>0_);[Red]\(0\)</c:formatCode>
                <c:ptCount val="7"/>
                <c:pt idx="0">
                  <c:v>3993.9849303219</c:v>
                </c:pt>
                <c:pt idx="1">
                  <c:v>5628.38755693541</c:v>
                </c:pt>
                <c:pt idx="2">
                  <c:v>4265.62317679745</c:v>
                </c:pt>
                <c:pt idx="3">
                  <c:v>3145.5502888053</c:v>
                </c:pt>
                <c:pt idx="4">
                  <c:v>3302.45565334836</c:v>
                </c:pt>
                <c:pt idx="5">
                  <c:v>6332.26951426029</c:v>
                </c:pt>
                <c:pt idx="6">
                  <c:v>12115.8763426634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毛利率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794602837141075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重客</c:v>
                </c:pt>
                <c:pt idx="1">
                  <c:v>海宁</c:v>
                </c:pt>
                <c:pt idx="2">
                  <c:v>桐乡</c:v>
                </c:pt>
                <c:pt idx="3">
                  <c:v>平湖</c:v>
                </c:pt>
                <c:pt idx="4">
                  <c:v>海盐</c:v>
                </c:pt>
                <c:pt idx="5">
                  <c:v>嘉禾</c:v>
                </c:pt>
                <c:pt idx="6">
                  <c:v>嘉善</c:v>
                </c:pt>
              </c:strCache>
            </c:strRef>
          </c:cat>
          <c:val>
            <c:numRef>
              <c:f>Sheet1!$C$2:$C$8</c:f>
              <c:numCache>
                <c:formatCode>0.00%</c:formatCode>
                <c:ptCount val="7"/>
                <c:pt idx="0">
                  <c:v>0.122</c:v>
                </c:pt>
                <c:pt idx="1">
                  <c:v>0.1165</c:v>
                </c:pt>
                <c:pt idx="2">
                  <c:v>0.103</c:v>
                </c:pt>
                <c:pt idx="3">
                  <c:v>0.1011</c:v>
                </c:pt>
                <c:pt idx="4">
                  <c:v>0.0842</c:v>
                </c:pt>
                <c:pt idx="5">
                  <c:v>0.0803</c:v>
                </c:pt>
                <c:pt idx="6">
                  <c:v>0.0613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135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0.5"/>
          <c:min val="-2.3"/>
        </c:scaling>
        <c:delete val="0"/>
        <c:axPos val="r"/>
        <c:numFmt formatCode="0.0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85963551764249"/>
          <c:y val="0.0674897119341564"/>
          <c:w val="0.370492438929818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ac5ce8d5-4656-4705-a02c-131b1008f3ee}"/>
      </c:ext>
    </c:extLst>
  </c:chart>
  <c:spPr>
    <a:noFill/>
    <a:ln>
      <a:noFill/>
    </a:ln>
    <a:effectLst/>
  </c:spPr>
  <c:txPr>
    <a:bodyPr/>
    <a:lstStyle/>
    <a:p>
      <a:pPr>
        <a:defRPr lang="zh-CN" sz="7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205283788362486"/>
                  <c:y val="0.161833249017095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1000" b="1" i="0" u="none" strike="noStrike" kern="1200" baseline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265697029229"/>
                      <c:h val="0.233731460057643"/>
                    </c:manualLayout>
                  </c15:layout>
                </c:ext>
              </c:extLst>
            </c:dLbl>
            <c:dLbl>
              <c:idx val="1"/>
              <c:delete val="1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'占比 (2)'!$C$18:$C$19</c:f>
              <c:numCache>
                <c:formatCode>0%</c:formatCode>
                <c:ptCount val="2"/>
                <c:pt idx="0">
                  <c:v>0.300448430493274</c:v>
                </c:pt>
                <c:pt idx="1">
                  <c:v>0.699551569506726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4785ea3c-7997-4954-a762-077bd01ff35f}"/>
      </c:ext>
    </c:extLst>
  </c:chart>
  <c:spPr>
    <a:noFill/>
    <a:ln>
      <a:noFill/>
    </a:ln>
    <a:effectLst/>
  </c:spPr>
  <c:txPr>
    <a:bodyPr/>
    <a:lstStyle/>
    <a:p>
      <a:pPr>
        <a:defRPr lang="zh-CN" sz="1000">
          <a:latin typeface="微软雅黑" panose="020B0503020204020204" pitchFamily="34" charset="-122"/>
          <a:ea typeface="微软雅黑" panose="020B0503020204020204" pitchFamily="34" charset="-122"/>
        </a:defRPr>
      </a:pPr>
    </a:p>
  </c:tx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spPr>
            <a:ln w="19050">
              <a:solidFill>
                <a:schemeClr val="accent1"/>
              </a:solidFill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dPt>
          <c:dPt>
            <c:idx val="1"/>
            <c:bubble3D val="0"/>
            <c:spPr>
              <a:noFill/>
              <a:ln w="19050">
                <a:solidFill>
                  <a:schemeClr val="accent1"/>
                </a:solidFill>
              </a:ln>
              <a:effectLst/>
            </c:spPr>
          </c:dPt>
          <c:dLbls>
            <c:delete val="1"/>
          </c:dLbls>
          <c:val>
            <c:numRef>
              <c:f>高套!$L$11:$M$11</c:f>
              <c:numCache>
                <c:formatCode>General</c:formatCode>
                <c:ptCount val="2"/>
                <c:pt idx="0">
                  <c:v>20</c:v>
                </c:pt>
                <c:pt idx="1">
                  <c:v>80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4b7d39d0-733c-452d-86b7-3a75508ccf60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spPr>
            <a:ln w="19050">
              <a:solidFill>
                <a:schemeClr val="accent1"/>
              </a:solidFill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dPt>
          <c:dPt>
            <c:idx val="1"/>
            <c:bubble3D val="0"/>
            <c:spPr>
              <a:noFill/>
              <a:ln w="19050">
                <a:solidFill>
                  <a:schemeClr val="accent1"/>
                </a:solidFill>
              </a:ln>
              <a:effectLst/>
            </c:spPr>
          </c:dPt>
          <c:dLbls>
            <c:delete val="1"/>
          </c:dLbls>
          <c:val>
            <c:numRef>
              <c:f>高套!$L$15:$M$15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6dab5263-0b00-4b21-a8aa-25e9ec0ff48a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1年合约</c:v>
                </c:pt>
                <c:pt idx="1">
                  <c:v>2年合约</c:v>
                </c:pt>
                <c:pt idx="2">
                  <c:v>3年以上合约</c:v>
                </c:pt>
              </c:strCache>
            </c:strRef>
          </c:cat>
          <c:val>
            <c:numRef>
              <c:f>Sheet1!$B$2:$B$4</c:f>
              <c:numCache>
                <c:formatCode>0.0%</c:formatCode>
                <c:ptCount val="3"/>
                <c:pt idx="0">
                  <c:v>0.28290516967967</c:v>
                </c:pt>
                <c:pt idx="1">
                  <c:v>0.308277830637488</c:v>
                </c:pt>
                <c:pt idx="2">
                  <c:v>0.402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8eb4b800-bfbd-4658-a429-6bd9a1a42238}"/>
      </c:ext>
    </c:extLst>
  </c:chart>
  <c:spPr>
    <a:noFill/>
    <a:ln>
      <a:noFill/>
    </a:ln>
    <a:effectLst/>
  </c:spPr>
  <c:txPr>
    <a:bodyPr/>
    <a:lstStyle/>
    <a:p>
      <a:pPr>
        <a:defRPr lang="zh-CN" sz="8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5537309132815"/>
          <c:y val="0.234625105307498"/>
          <c:w val="0.382598674733506"/>
          <c:h val="0.55939342881213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专线推广折扣占比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37632020070858"/>
                  <c:y val="0.016826145346885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6342477140482"/>
                      <c:h val="0.284825870646766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0.0155509867922076"/>
                  <c:y val="-0.208273814974208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0548628428928"/>
                      <c:h val="0.284825870646766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"/>
                  <c:y val="0.19589552238806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4704904405653"/>
                      <c:h val="0.297885572139304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高于普推资费</c:v>
                </c:pt>
                <c:pt idx="1">
                  <c:v>普推资费</c:v>
                </c:pt>
                <c:pt idx="2">
                  <c:v>低于普推资费</c:v>
                </c:pt>
              </c:strCache>
            </c:strRef>
          </c:cat>
          <c:val>
            <c:numRef>
              <c:f>Sheet1!$B$2:$B$4</c:f>
              <c:numCache>
                <c:formatCode>0_ </c:formatCode>
                <c:ptCount val="3"/>
                <c:pt idx="0">
                  <c:v>32</c:v>
                </c:pt>
                <c:pt idx="1">
                  <c:v>60</c:v>
                </c:pt>
                <c:pt idx="2">
                  <c:v>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1"/>
          <c:showBubbleSize val="0"/>
          <c:showLeaderLines val="1"/>
        </c:dLbls>
        <c:firstSliceAng val="126"/>
        <c:holeSize val="55"/>
      </c:doughnut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628114345659586"/>
          <c:y val="0.0920034393809114"/>
          <c:w val="0.363231051665355"/>
          <c:h val="0.858985382631126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6ed7acce-a493-4615-a32f-1fc63978079e}"/>
      </c:ext>
    </c:extLst>
  </c:chart>
  <c:spPr>
    <a:noFill/>
    <a:ln>
      <a:noFill/>
    </a:ln>
    <a:effectLst/>
  </c:spPr>
  <c:txPr>
    <a:bodyPr/>
    <a:lstStyle/>
    <a:p>
      <a:pPr>
        <a:defRPr lang="zh-CN" sz="8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79108817592809"/>
          <c:y val="0.282569967780789"/>
          <c:w val="0.885985748218527"/>
          <c:h val="0.20656284760845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回收率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2023年</c:v>
                </c:pt>
                <c:pt idx="1">
                  <c:v>2024年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0.44</c:v>
                </c:pt>
                <c:pt idx="1">
                  <c:v>0.64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23886291"/>
        <c:axId val="184400210"/>
      </c:barChart>
      <c:catAx>
        <c:axId val="923886291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84400210"/>
        <c:crosses val="autoZero"/>
        <c:auto val="1"/>
        <c:lblAlgn val="ctr"/>
        <c:lblOffset val="100"/>
        <c:noMultiLvlLbl val="0"/>
      </c:catAx>
      <c:valAx>
        <c:axId val="184400210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238862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22013534094512"/>
          <c:y val="0.58621121355192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183668ef-6bf8-48a4-988b-7689148b6f02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专线数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未到期离网</c:v>
                </c:pt>
                <c:pt idx="1">
                  <c:v>到期后离网</c:v>
                </c:pt>
                <c:pt idx="2">
                  <c:v>未离网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950</c:v>
                </c:pt>
                <c:pt idx="1">
                  <c:v>3047</c:v>
                </c:pt>
                <c:pt idx="2">
                  <c:v>7759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37217140105922"/>
          <c:y val="0.60085836909871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8a5f5445-5749-4d4e-8b8a-80898ada4c79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09571508069"/>
          <c:y val="0.0940298507462687"/>
          <c:w val="0.838063439065108"/>
          <c:h val="0.62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Lbls>
            <c:dLbl>
              <c:idx val="0"/>
              <c:layout>
                <c:manualLayout>
                  <c:x val="-0.0112930547713156"/>
                  <c:y val="0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rPr>
                      <a:t>7.5折</a:t>
                    </a:r>
                    <a:endParaRPr sz="8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64201016374929"/>
                      <c:h val="0.274170274170274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0112930547713155"/>
                  <c:y val="0.0747556066705003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sz="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rPr>
                      <a:t>5折</a:t>
                    </a:r>
                    <a:endParaRPr sz="8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2493573264781"/>
                      <c:h val="0.234668847097302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[折扣.xlsx]Sheet1!$A$2:$A$3</c:f>
              <c:strCache>
                <c:ptCount val="2"/>
                <c:pt idx="0">
                  <c:v>嘉兴</c:v>
                </c:pt>
                <c:pt idx="1">
                  <c:v>全省</c:v>
                </c:pt>
              </c:strCache>
            </c:strRef>
          </c:cat>
          <c:val>
            <c:numRef>
              <c:f>[折扣.xlsx]Sheet1!$B$2:$B$3</c:f>
              <c:numCache>
                <c:formatCode>General</c:formatCode>
                <c:ptCount val="2"/>
                <c:pt idx="0">
                  <c:v>7.5</c:v>
                </c:pt>
                <c:pt idx="1">
                  <c:v>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8"/>
        <c:overlap val="-8"/>
        <c:axId val="343547072"/>
        <c:axId val="611658175"/>
      </c:barChart>
      <c:catAx>
        <c:axId val="34354707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611658175"/>
        <c:crosses val="autoZero"/>
        <c:auto val="1"/>
        <c:lblAlgn val="ctr"/>
        <c:lblOffset val="100"/>
        <c:noMultiLvlLbl val="0"/>
      </c:catAx>
      <c:valAx>
        <c:axId val="6116581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343547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2018da5c-3d76-4781-a1ec-0263d8de619a}"/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 lang="zh-CN" sz="800"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34597875569044"/>
          <c:y val="0.134175217048145"/>
          <c:w val="0.833080424886191"/>
          <c:h val="0.5081294396211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[24年地市场景交叉数据.xlsx]Sheet1!$G$33</c:f>
              <c:strCache>
                <c:ptCount val="1"/>
                <c:pt idx="0">
                  <c:v>嘉兴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0.0801781737193764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650391524643"/>
                      <c:h val="0.285820341499629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00455235204855842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34977238239757"/>
                      <c:h val="0.284135753749013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[24年地市场景交叉数据.xlsx]Sheet1!$H$32:$I$32</c:f>
              <c:strCache>
                <c:ptCount val="2"/>
                <c:pt idx="0">
                  <c:v>业务量占比</c:v>
                </c:pt>
                <c:pt idx="1">
                  <c:v>收入占比</c:v>
                </c:pt>
              </c:strCache>
            </c:strRef>
          </c:cat>
          <c:val>
            <c:numRef>
              <c:f>[24年地市场景交叉数据.xlsx]Sheet1!$H$33:$I$33</c:f>
              <c:numCache>
                <c:formatCode>0.0%</c:formatCode>
                <c:ptCount val="2"/>
                <c:pt idx="0">
                  <c:v>0.0920342799365852</c:v>
                </c:pt>
                <c:pt idx="1">
                  <c:v>0.161672508550524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36261675"/>
        <c:axId val="337955451"/>
      </c:barChart>
      <c:catAx>
        <c:axId val="63626167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337955451"/>
        <c:crosses val="autoZero"/>
        <c:auto val="1"/>
        <c:lblAlgn val="ctr"/>
        <c:lblOffset val="100"/>
        <c:noMultiLvlLbl val="0"/>
      </c:catAx>
      <c:valAx>
        <c:axId val="337955451"/>
        <c:scaling>
          <c:orientation val="minMax"/>
        </c:scaling>
        <c:delete val="0"/>
        <c:axPos val="l"/>
        <c:numFmt formatCode="0.0%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6362616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c4912731-db1a-465f-828f-02df00302fb2}"/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 lang="zh-CN" sz="800">
          <a:solidFill>
            <a:sysClr val="windowText" lastClr="000000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62402496099844"/>
          <c:y val="0.172809667673716"/>
          <c:w val="0.987519500780031"/>
          <c:h val="0.4741993957703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[24年地市场景交叉数据.xlsx]Sheet2!$B$1</c:f>
              <c:strCache>
                <c:ptCount val="1"/>
                <c:pt idx="0">
                  <c:v>嘉兴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0979936058428884"/>
                  <c:y val="0.027190332326284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t>417</a:t>
                    </a:r>
                  </a:p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/>
                      <a:t>(4.9%)</a:t>
                    </a:r>
                    <a:endParaRPr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897035881435257"/>
                  <c:y val="0.027190332326284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t>285</a:t>
                    </a:r>
                  </a:p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/>
                      <a:t>(3.9%)</a:t>
                    </a:r>
                    <a:endParaRPr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118954758190328"/>
                  <c:y val="0.027190332326284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t>529</a:t>
                    </a:r>
                  </a:p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/>
                      <a:t>(7.5%)</a:t>
                    </a:r>
                    <a:endParaRPr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146255850234009"/>
                  <c:y val="0.0362537764350453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t>323</a:t>
                    </a:r>
                  </a:p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lang="en-US" altLang="zh-CN"/>
                      <a:t>(5.4%)</a:t>
                    </a:r>
                    <a:endParaRPr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[24年地市场景交叉数据.xlsx]Sheet2!$A$2:$A$5</c:f>
              <c:strCache>
                <c:ptCount val="4"/>
                <c:pt idx="0" c:formatCode="0.0_ ">
                  <c:v>文旅宣传</c:v>
                </c:pt>
                <c:pt idx="1" c:formatCode="0.0_ ">
                  <c:v>消防安全</c:v>
                </c:pt>
                <c:pt idx="2" c:formatCode="0.0_ ">
                  <c:v>应急提醒</c:v>
                </c:pt>
                <c:pt idx="3" c:formatCode="0.0_ ">
                  <c:v>满意度调研</c:v>
                </c:pt>
              </c:strCache>
            </c:strRef>
          </c:cat>
          <c:val>
            <c:numRef>
              <c:f>[24年地市场景交叉数据.xlsx]Sheet2!$B$2:$B$5</c:f>
              <c:numCache>
                <c:formatCode>0_ </c:formatCode>
                <c:ptCount val="4"/>
                <c:pt idx="0">
                  <c:v>1251</c:v>
                </c:pt>
                <c:pt idx="1">
                  <c:v>855</c:v>
                </c:pt>
                <c:pt idx="2">
                  <c:v>1587</c:v>
                </c:pt>
                <c:pt idx="3">
                  <c:v>969</c:v>
                </c:pt>
              </c:numCache>
            </c:numRef>
          </c:val>
        </c:ser>
        <c:ser>
          <c:idx val="1"/>
          <c:order val="1"/>
          <c:tx>
            <c:strRef>
              <c:f>[24年地市场景交叉数据.xlsx]Sheet2!$C$1</c:f>
              <c:strCache>
                <c:ptCount val="1"/>
                <c:pt idx="0">
                  <c:v>全省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0.0417002936640399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sz="800"/>
                      <a:t>8429</a:t>
                    </a:r>
                    <a:endParaRPr sz="80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"/>
                  <c:y val="0.0390421655387819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sz="800"/>
                      <a:t>7258</a:t>
                    </a:r>
                    <a:endParaRPr sz="80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164548849133367"/>
                  <c:y val="0.0578054602000463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sz="800"/>
                      <a:t>7012</a:t>
                    </a:r>
                    <a:endParaRPr sz="80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0416666666666669"/>
                  <c:y val="0.0613521092205564"/>
                </c:manualLayout>
              </c:layout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800" b="0" i="0" u="none" strike="noStrike" kern="1200" baseline="0">
                        <a:solidFill>
                          <a:sysClr val="windowText" lastClr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微软雅黑" panose="020B0503020204020204" pitchFamily="34" charset="-122"/>
                      </a:defRPr>
                    </a:pPr>
                    <a:r>
                      <a:rPr sz="800"/>
                      <a:t>5985</a:t>
                    </a:r>
                    <a:endParaRPr sz="80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800" b="0" i="0" u="none" strike="noStrike" kern="1200" baseline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[24年地市场景交叉数据.xlsx]Sheet2!$A$2:$A$5</c:f>
              <c:strCache>
                <c:ptCount val="4"/>
                <c:pt idx="0" c:formatCode="0.0_ ">
                  <c:v>文旅宣传</c:v>
                </c:pt>
                <c:pt idx="1" c:formatCode="0.0_ ">
                  <c:v>消防安全</c:v>
                </c:pt>
                <c:pt idx="2" c:formatCode="0.0_ ">
                  <c:v>应急提醒</c:v>
                </c:pt>
                <c:pt idx="3" c:formatCode="0.0_ ">
                  <c:v>满意度调研</c:v>
                </c:pt>
              </c:strCache>
            </c:strRef>
          </c:cat>
          <c:val>
            <c:numRef>
              <c:f>[24年地市场景交叉数据.xlsx]Sheet2!$C$2:$C$5</c:f>
              <c:numCache>
                <c:formatCode>0_ </c:formatCode>
                <c:ptCount val="4"/>
                <c:pt idx="0">
                  <c:v>8429.0132</c:v>
                </c:pt>
                <c:pt idx="1">
                  <c:v>7258.2107</c:v>
                </c:pt>
                <c:pt idx="2">
                  <c:v>7011.6384</c:v>
                </c:pt>
                <c:pt idx="3">
                  <c:v>5985.2498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39989524"/>
        <c:axId val="814094061"/>
      </c:barChart>
      <c:catAx>
        <c:axId val="23998952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814094061"/>
        <c:crosses val="autoZero"/>
        <c:auto val="1"/>
        <c:lblAlgn val="ctr"/>
        <c:lblOffset val="100"/>
        <c:noMultiLvlLbl val="0"/>
      </c:catAx>
      <c:valAx>
        <c:axId val="814094061"/>
        <c:scaling>
          <c:orientation val="minMax"/>
          <c:min val="0"/>
        </c:scaling>
        <c:delete val="0"/>
        <c:axPos val="l"/>
        <c:numFmt formatCode="yyyy&quot;年&quot;m&quot;月&quot;d&quot;日&quot;;@" sourceLinked="0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2399895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</c:legendEntry>
      <c:layout>
        <c:manualLayout>
          <c:xMode val="edge"/>
          <c:yMode val="edge"/>
          <c:x val="0.326559255751823"/>
          <c:y val="0.83133086263016"/>
          <c:w val="0.380558428128232"/>
          <c:h val="0.148494288681205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800" b="0" i="0" u="none" strike="noStrike" kern="1200" baseline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3d18a6e0-6ad5-4e3e-b7b6-3a7dfe0d88f3}"/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 lang="zh-CN" sz="800">
          <a:solidFill>
            <a:sysClr val="windowText" lastClr="000000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49382716049383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成本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嘉善</c:v>
                </c:pt>
                <c:pt idx="1">
                  <c:v>嘉禾</c:v>
                </c:pt>
                <c:pt idx="2">
                  <c:v>海宁</c:v>
                </c:pt>
                <c:pt idx="3">
                  <c:v>重客</c:v>
                </c:pt>
                <c:pt idx="4">
                  <c:v>桐乡</c:v>
                </c:pt>
                <c:pt idx="5">
                  <c:v>平湖</c:v>
                </c:pt>
                <c:pt idx="6">
                  <c:v>海盐</c:v>
                </c:pt>
              </c:strCache>
            </c:strRef>
          </c:cat>
          <c:val>
            <c:numRef>
              <c:f>Sheet1!$B$2:$B$8</c:f>
              <c:numCache>
                <c:formatCode>0_);[Red]\(0\)</c:formatCode>
                <c:ptCount val="7"/>
                <c:pt idx="0">
                  <c:v>421.908167908884</c:v>
                </c:pt>
                <c:pt idx="1">
                  <c:v>944.711711885887</c:v>
                </c:pt>
                <c:pt idx="2">
                  <c:v>752.342565227502</c:v>
                </c:pt>
                <c:pt idx="3">
                  <c:v>1800.35869635622</c:v>
                </c:pt>
                <c:pt idx="4">
                  <c:v>915.178984870858</c:v>
                </c:pt>
                <c:pt idx="5">
                  <c:v>785.399157593793</c:v>
                </c:pt>
                <c:pt idx="6">
                  <c:v>598.358346591861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效益率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59707197294354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嘉善</c:v>
                </c:pt>
                <c:pt idx="1">
                  <c:v>嘉禾</c:v>
                </c:pt>
                <c:pt idx="2">
                  <c:v>海宁</c:v>
                </c:pt>
                <c:pt idx="3">
                  <c:v>重客</c:v>
                </c:pt>
                <c:pt idx="4">
                  <c:v>桐乡</c:v>
                </c:pt>
                <c:pt idx="5">
                  <c:v>平湖</c:v>
                </c:pt>
                <c:pt idx="6">
                  <c:v>海盐</c:v>
                </c:pt>
              </c:strCache>
            </c:strRef>
          </c:cat>
          <c:val>
            <c:numRef>
              <c:f>Sheet1!$C$2:$C$8</c:f>
              <c:numCache>
                <c:formatCode>0.0%</c:formatCode>
                <c:ptCount val="7"/>
                <c:pt idx="0">
                  <c:v>0.142461983181618</c:v>
                </c:pt>
                <c:pt idx="1">
                  <c:v>0.0984832686381383</c:v>
                </c:pt>
                <c:pt idx="2">
                  <c:v>0.0133625169997275</c:v>
                </c:pt>
                <c:pt idx="3">
                  <c:v>-0.0309561337434665</c:v>
                </c:pt>
                <c:pt idx="4">
                  <c:v>-0.114526540167667</c:v>
                </c:pt>
                <c:pt idx="5">
                  <c:v>-0.117374225586089</c:v>
                </c:pt>
                <c:pt idx="6">
                  <c:v>-0.125962849074215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35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5"/>
          <c:min val="-10"/>
        </c:scaling>
        <c:delete val="0"/>
        <c:axPos val="r"/>
        <c:numFmt formatCode="0.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78014734393175"/>
          <c:y val="0.0567901234567901"/>
          <c:w val="0.370492438929818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3e073452-48da-45ce-b64b-dea57399a9bb}"/>
      </c:ext>
    </c:extLst>
  </c:chart>
  <c:spPr>
    <a:noFill/>
    <a:ln>
      <a:noFill/>
    </a:ln>
    <a:effectLst/>
  </c:spPr>
  <c:txPr>
    <a:bodyPr/>
    <a:lstStyle/>
    <a:p>
      <a:pPr>
        <a:defRPr lang="zh-CN" sz="7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2215357458076"/>
          <c:y val="0.357696030977735"/>
          <c:w val="0.933362753751103"/>
          <c:h val="0.2729146491768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产品效益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0332483985353696"/>
                  <c:y val="0.0371526184022674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0189181921088"/>
                      <c:h val="0.374016884751753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2024年</c:v>
                </c:pt>
                <c:pt idx="1">
                  <c:v>2025年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0.09</c:v>
                </c:pt>
                <c:pt idx="1">
                  <c:v>0.2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11962624"/>
        <c:axId val="312020992"/>
      </c:barChart>
      <c:catAx>
        <c:axId val="31196262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312020992"/>
        <c:crosses val="autoZero"/>
        <c:auto val="1"/>
        <c:lblAlgn val="ctr"/>
        <c:lblOffset val="100"/>
        <c:noMultiLvlLbl val="0"/>
      </c:catAx>
      <c:valAx>
        <c:axId val="312020992"/>
        <c:scaling>
          <c:orientation val="minMax"/>
          <c:max val="0.3"/>
          <c:min val="0"/>
        </c:scaling>
        <c:delete val="0"/>
        <c:axPos val="l"/>
        <c:numFmt formatCode="0_);[Red]\(0\)" sourceLinked="0"/>
        <c:majorTickMark val="none"/>
        <c:minorTickMark val="none"/>
        <c:tickLblPos val="none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31196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75a90087-d389-46f5-b195-eccff5c3b311}"/>
      </c:ext>
    </c:extLst>
  </c:chart>
  <c:spPr>
    <a:noFill/>
    <a:ln>
      <a:noFill/>
    </a:ln>
    <a:effectLst/>
  </c:spPr>
  <c:txPr>
    <a:bodyPr/>
    <a:lstStyle/>
    <a:p>
      <a:pPr>
        <a:defRPr lang="zh-CN" sz="700">
          <a:latin typeface="微软雅黑" panose="020B0503020204020204" pitchFamily="34" charset="-122"/>
          <a:ea typeface="微软雅黑" panose="020B0503020204020204" pitchFamily="34" charset="-122"/>
        </a:defRPr>
      </a:pPr>
    </a:p>
  </c:txPr>
  <c:externalData r:id="rId1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2215357458076"/>
          <c:y val="0.357696030977735"/>
          <c:w val="0.933362753751103"/>
          <c:h val="0.2729146491768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产品效益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0332483985353695"/>
                  <c:y val="0.037152618402267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2024年</c:v>
                </c:pt>
                <c:pt idx="1">
                  <c:v>2025年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0.07</c:v>
                </c:pt>
                <c:pt idx="1">
                  <c:v>0.09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22226432"/>
        <c:axId val="327054080"/>
      </c:barChart>
      <c:catAx>
        <c:axId val="3222264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327054080"/>
        <c:crosses val="autoZero"/>
        <c:auto val="1"/>
        <c:lblAlgn val="ctr"/>
        <c:lblOffset val="100"/>
        <c:noMultiLvlLbl val="0"/>
      </c:catAx>
      <c:valAx>
        <c:axId val="327054080"/>
        <c:scaling>
          <c:orientation val="minMax"/>
          <c:max val="0.1"/>
          <c:min val="0"/>
        </c:scaling>
        <c:delete val="0"/>
        <c:axPos val="l"/>
        <c:numFmt formatCode="0_);[Red]\(0\)" sourceLinked="0"/>
        <c:majorTickMark val="none"/>
        <c:minorTickMark val="none"/>
        <c:tickLblPos val="none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322226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fc6b8ac0-88da-41c6-9cf2-07c7a4a62010}"/>
      </c:ext>
    </c:extLst>
  </c:chart>
  <c:spPr>
    <a:noFill/>
    <a:ln>
      <a:noFill/>
    </a:ln>
    <a:effectLst/>
  </c:spPr>
  <c:txPr>
    <a:bodyPr/>
    <a:lstStyle/>
    <a:p>
      <a:pPr>
        <a:defRPr lang="zh-CN" sz="700">
          <a:latin typeface="微软雅黑" panose="020B0503020204020204" pitchFamily="34" charset="-122"/>
          <a:ea typeface="微软雅黑" panose="020B0503020204020204" pitchFamily="34" charset="-122"/>
        </a:defRPr>
      </a:pPr>
    </a:p>
  </c:txPr>
  <c:externalData r:id="rId1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2215357458076"/>
          <c:y val="0.357696030977735"/>
          <c:w val="0.933362753751103"/>
          <c:h val="0.2729146491768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产品效益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0332483985353696"/>
                  <c:y val="0.0371526184022674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5368826571773"/>
                      <c:h val="0.374016884751753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2024年</c:v>
                </c:pt>
                <c:pt idx="1">
                  <c:v>2025年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0.32</c:v>
                </c:pt>
                <c:pt idx="1">
                  <c:v>0.35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21733376"/>
        <c:axId val="325017600"/>
      </c:barChart>
      <c:catAx>
        <c:axId val="32173337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325017600"/>
        <c:crosses val="autoZero"/>
        <c:auto val="1"/>
        <c:lblAlgn val="ctr"/>
        <c:lblOffset val="100"/>
        <c:noMultiLvlLbl val="0"/>
      </c:catAx>
      <c:valAx>
        <c:axId val="325017600"/>
        <c:scaling>
          <c:orientation val="minMax"/>
          <c:max val="0.5"/>
          <c:min val="0"/>
        </c:scaling>
        <c:delete val="0"/>
        <c:axPos val="l"/>
        <c:numFmt formatCode="0_);[Red]\(0\)" sourceLinked="0"/>
        <c:majorTickMark val="none"/>
        <c:minorTickMark val="none"/>
        <c:tickLblPos val="none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321733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abffad9c-21d3-4d81-ae35-5665ed32b7ef}"/>
      </c:ext>
    </c:extLst>
  </c:chart>
  <c:spPr>
    <a:noFill/>
    <a:ln>
      <a:noFill/>
    </a:ln>
    <a:effectLst/>
  </c:spPr>
  <c:txPr>
    <a:bodyPr/>
    <a:lstStyle/>
    <a:p>
      <a:pPr>
        <a:defRPr lang="zh-CN" sz="700">
          <a:latin typeface="微软雅黑" panose="020B0503020204020204" pitchFamily="34" charset="-122"/>
          <a:ea typeface="微软雅黑" panose="020B0503020204020204" pitchFamily="34" charset="-122"/>
        </a:defRPr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49382716049383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成本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重客</c:v>
                </c:pt>
                <c:pt idx="1">
                  <c:v>平湖</c:v>
                </c:pt>
                <c:pt idx="2">
                  <c:v>嘉善</c:v>
                </c:pt>
                <c:pt idx="3">
                  <c:v>海宁</c:v>
                </c:pt>
                <c:pt idx="4">
                  <c:v>嘉禾</c:v>
                </c:pt>
                <c:pt idx="5">
                  <c:v>桐乡</c:v>
                </c:pt>
                <c:pt idx="6">
                  <c:v>海盐</c:v>
                </c:pt>
              </c:strCache>
            </c:strRef>
          </c:cat>
          <c:val>
            <c:numRef>
              <c:f>Sheet1!$B$2:$B$8</c:f>
              <c:numCache>
                <c:formatCode>0_);[Red]\(0\)</c:formatCode>
                <c:ptCount val="7"/>
                <c:pt idx="0">
                  <c:v>351.032233296188</c:v>
                </c:pt>
                <c:pt idx="1">
                  <c:v>816.084986684504</c:v>
                </c:pt>
                <c:pt idx="2">
                  <c:v>1218.27361207365</c:v>
                </c:pt>
                <c:pt idx="3">
                  <c:v>1155.79406963273</c:v>
                </c:pt>
                <c:pt idx="4">
                  <c:v>1899.6852931961</c:v>
                </c:pt>
                <c:pt idx="5">
                  <c:v>1530.418227412</c:v>
                </c:pt>
                <c:pt idx="6">
                  <c:v>939.41357770483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效益率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794602837141075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重客</c:v>
                </c:pt>
                <c:pt idx="1">
                  <c:v>平湖</c:v>
                </c:pt>
                <c:pt idx="2">
                  <c:v>嘉善</c:v>
                </c:pt>
                <c:pt idx="3">
                  <c:v>海宁</c:v>
                </c:pt>
                <c:pt idx="4">
                  <c:v>嘉禾</c:v>
                </c:pt>
                <c:pt idx="5">
                  <c:v>桐乡</c:v>
                </c:pt>
                <c:pt idx="6">
                  <c:v>海盐</c:v>
                </c:pt>
              </c:strCache>
            </c:strRef>
          </c:cat>
          <c:val>
            <c:numRef>
              <c:f>Sheet1!$C$2:$C$8</c:f>
              <c:numCache>
                <c:formatCode>0.0%</c:formatCode>
                <c:ptCount val="7"/>
                <c:pt idx="0">
                  <c:v>0.777799573809224</c:v>
                </c:pt>
                <c:pt idx="1">
                  <c:v>0.716489495680214</c:v>
                </c:pt>
                <c:pt idx="2">
                  <c:v>0.678186491493932</c:v>
                </c:pt>
                <c:pt idx="3">
                  <c:v>0.677865048743058</c:v>
                </c:pt>
                <c:pt idx="4">
                  <c:v>0.667305332986397</c:v>
                </c:pt>
                <c:pt idx="5">
                  <c:v>0.655776377100315</c:v>
                </c:pt>
                <c:pt idx="6">
                  <c:v>0.56990496396629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35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5"/>
          <c:min val="-10"/>
        </c:scaling>
        <c:delete val="0"/>
        <c:axPos val="r"/>
        <c:numFmt formatCode="0.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80728964715006"/>
          <c:y val="0.0567901234567901"/>
          <c:w val="0.370492438929818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0f27fab8-e335-4fd0-bbd5-71a6341c39d0}"/>
      </c:ext>
    </c:extLst>
  </c:chart>
  <c:spPr>
    <a:noFill/>
    <a:ln>
      <a:noFill/>
    </a:ln>
    <a:effectLst/>
  </c:spPr>
  <c:txPr>
    <a:bodyPr/>
    <a:lstStyle/>
    <a:p>
      <a:pPr>
        <a:defRPr lang="zh-CN" sz="7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49382716049383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成本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嘉禾</c:v>
                </c:pt>
                <c:pt idx="1">
                  <c:v>海宁</c:v>
                </c:pt>
                <c:pt idx="2">
                  <c:v>重客</c:v>
                </c:pt>
                <c:pt idx="3">
                  <c:v>桐乡</c:v>
                </c:pt>
                <c:pt idx="4">
                  <c:v>嘉善</c:v>
                </c:pt>
                <c:pt idx="5">
                  <c:v>海盐</c:v>
                </c:pt>
                <c:pt idx="6">
                  <c:v>平湖</c:v>
                </c:pt>
              </c:strCache>
            </c:strRef>
          </c:cat>
          <c:val>
            <c:numRef>
              <c:f>Sheet1!$B$2:$B$8</c:f>
              <c:numCache>
                <c:formatCode>0_);[Red]\(0\)</c:formatCode>
                <c:ptCount val="7"/>
                <c:pt idx="0">
                  <c:v>872.898540916843</c:v>
                </c:pt>
                <c:pt idx="1">
                  <c:v>826.258020926487</c:v>
                </c:pt>
                <c:pt idx="2">
                  <c:v>378.004686361654</c:v>
                </c:pt>
                <c:pt idx="3">
                  <c:v>600.969431813178</c:v>
                </c:pt>
                <c:pt idx="4">
                  <c:v>481.799079987635</c:v>
                </c:pt>
                <c:pt idx="5">
                  <c:v>321.324715119328</c:v>
                </c:pt>
                <c:pt idx="6">
                  <c:v>456.426564262726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效益率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59707197294354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嘉禾</c:v>
                </c:pt>
                <c:pt idx="1">
                  <c:v>海宁</c:v>
                </c:pt>
                <c:pt idx="2">
                  <c:v>重客</c:v>
                </c:pt>
                <c:pt idx="3">
                  <c:v>桐乡</c:v>
                </c:pt>
                <c:pt idx="4">
                  <c:v>嘉善</c:v>
                </c:pt>
                <c:pt idx="5">
                  <c:v>海盐</c:v>
                </c:pt>
                <c:pt idx="6">
                  <c:v>平湖</c:v>
                </c:pt>
              </c:strCache>
            </c:strRef>
          </c:cat>
          <c:val>
            <c:numRef>
              <c:f>Sheet1!$C$2:$C$8</c:f>
              <c:numCache>
                <c:formatCode>0.0%</c:formatCode>
                <c:ptCount val="7"/>
                <c:pt idx="0">
                  <c:v>0.64744702846423</c:v>
                </c:pt>
                <c:pt idx="1">
                  <c:v>0.508944954833928</c:v>
                </c:pt>
                <c:pt idx="2">
                  <c:v>0.505358955297496</c:v>
                </c:pt>
                <c:pt idx="3">
                  <c:v>0.490574356350616</c:v>
                </c:pt>
                <c:pt idx="4">
                  <c:v>0.374286909106968</c:v>
                </c:pt>
                <c:pt idx="5">
                  <c:v>0.33992457863737</c:v>
                </c:pt>
                <c:pt idx="6">
                  <c:v>0.336492856137918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3500"/>
          <c:min val="0"/>
        </c:scaling>
        <c:delete val="0"/>
        <c:axPos val="l"/>
        <c:numFmt formatCode="0_);[Red]\(0\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5"/>
          <c:min val="-10"/>
        </c:scaling>
        <c:delete val="0"/>
        <c:axPos val="r"/>
        <c:numFmt formatCode="0.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70259790616518"/>
          <c:y val="0.0674897119341564"/>
          <c:w val="0.370492438929818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e3b2b0b-e63e-477d-8a62-858da1b7d6df}"/>
      </c:ext>
    </c:extLst>
  </c:chart>
  <c:spPr>
    <a:noFill/>
    <a:ln>
      <a:noFill/>
    </a:ln>
    <a:effectLst/>
  </c:spPr>
  <c:txPr>
    <a:bodyPr/>
    <a:lstStyle/>
    <a:p>
      <a:pPr>
        <a:defRPr lang="zh-CN" sz="7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322633744855967"/>
          <c:w val="0.947654129507561"/>
          <c:h val="0.39851851851851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重客</c:v>
                </c:pt>
                <c:pt idx="1">
                  <c:v>桐乡</c:v>
                </c:pt>
                <c:pt idx="2">
                  <c:v>嘉善</c:v>
                </c:pt>
                <c:pt idx="3">
                  <c:v>海盐</c:v>
                </c:pt>
                <c:pt idx="4">
                  <c:v>嘉禾</c:v>
                </c:pt>
                <c:pt idx="5">
                  <c:v>海宁</c:v>
                </c:pt>
                <c:pt idx="6">
                  <c:v>平湖</c:v>
                </c:pt>
              </c:strCache>
            </c:strRef>
          </c:cat>
          <c:val>
            <c:numRef>
              <c:f>Sheet1!$B$2:$B$8</c:f>
              <c:numCache>
                <c:formatCode>0_ </c:formatCode>
                <c:ptCount val="7"/>
                <c:pt idx="0">
                  <c:v>3864.6</c:v>
                </c:pt>
                <c:pt idx="1">
                  <c:v>4546.8</c:v>
                </c:pt>
                <c:pt idx="2">
                  <c:v>10708.8</c:v>
                </c:pt>
                <c:pt idx="3">
                  <c:v>3477.7</c:v>
                </c:pt>
                <c:pt idx="4">
                  <c:v>6139.3</c:v>
                </c:pt>
                <c:pt idx="5">
                  <c:v>4759.4415094</c:v>
                </c:pt>
                <c:pt idx="6">
                  <c:v>3417.5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同比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59707197294354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重客</c:v>
                </c:pt>
                <c:pt idx="1">
                  <c:v>桐乡</c:v>
                </c:pt>
                <c:pt idx="2">
                  <c:v>嘉善</c:v>
                </c:pt>
                <c:pt idx="3">
                  <c:v>海盐</c:v>
                </c:pt>
                <c:pt idx="4">
                  <c:v>嘉禾</c:v>
                </c:pt>
                <c:pt idx="5">
                  <c:v>海宁</c:v>
                </c:pt>
                <c:pt idx="6">
                  <c:v>平湖</c:v>
                </c:pt>
              </c:strCache>
            </c:strRef>
          </c:cat>
          <c:val>
            <c:numRef>
              <c:f>Sheet1!$C$2:$C$8</c:f>
              <c:numCache>
                <c:formatCode>0.0%</c:formatCode>
                <c:ptCount val="7"/>
                <c:pt idx="0">
                  <c:v>0.235406943290071</c:v>
                </c:pt>
                <c:pt idx="1">
                  <c:v>0.0133273902384665</c:v>
                </c:pt>
                <c:pt idx="2">
                  <c:v>-0.0443008603148536</c:v>
                </c:pt>
                <c:pt idx="3">
                  <c:v>-0.135180165618084</c:v>
                </c:pt>
                <c:pt idx="4">
                  <c:v>-0.146097890037136</c:v>
                </c:pt>
                <c:pt idx="5">
                  <c:v>-0.223531468709214</c:v>
                </c:pt>
                <c:pt idx="6">
                  <c:v>-0.382999350907244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13500"/>
          <c:min val="0"/>
        </c:scaling>
        <c:delete val="0"/>
        <c:axPos val="l"/>
        <c:numFmt formatCode="0_ 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0.5"/>
          <c:min val="-2.3"/>
        </c:scaling>
        <c:delete val="0"/>
        <c:axPos val="r"/>
        <c:numFmt formatCode="0.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311748739821636"/>
          <c:y val="0.0674897119341564"/>
          <c:w val="0.370492438929818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fb72ca6-aeea-4f5a-802c-7c26ac69adcd}"/>
      </c:ext>
    </c:extLst>
  </c:chart>
  <c:spPr>
    <a:noFill/>
    <a:ln>
      <a:noFill/>
    </a:ln>
    <a:effectLst/>
  </c:spPr>
  <c:txPr>
    <a:bodyPr/>
    <a:lstStyle/>
    <a:p>
      <a:pPr>
        <a:defRPr lang="zh-CN" sz="7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25979061651803"/>
          <c:y val="0.249382716049383"/>
          <c:w val="0.947654129507561"/>
          <c:h val="0.4717695473251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79646">
                <a:lumMod val="40000"/>
                <a:lumOff val="6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重客</c:v>
                </c:pt>
                <c:pt idx="1">
                  <c:v>嘉禾</c:v>
                </c:pt>
                <c:pt idx="2">
                  <c:v>海宁</c:v>
                </c:pt>
                <c:pt idx="3">
                  <c:v>海盐</c:v>
                </c:pt>
                <c:pt idx="4">
                  <c:v>平湖</c:v>
                </c:pt>
                <c:pt idx="5">
                  <c:v>桐乡</c:v>
                </c:pt>
                <c:pt idx="6">
                  <c:v>嘉善</c:v>
                </c:pt>
              </c:strCache>
            </c:strRef>
          </c:cat>
          <c:val>
            <c:numRef>
              <c:f>Sheet1!$B$2:$B$8</c:f>
              <c:numCache>
                <c:formatCode>0_ </c:formatCode>
                <c:ptCount val="7"/>
                <c:pt idx="0">
                  <c:v>1746.3</c:v>
                </c:pt>
                <c:pt idx="1">
                  <c:v>1047.9136759434</c:v>
                </c:pt>
                <c:pt idx="2">
                  <c:v>762.531910849057</c:v>
                </c:pt>
                <c:pt idx="3">
                  <c:v>531.419262264151</c:v>
                </c:pt>
                <c:pt idx="4">
                  <c:v>702.897149056604</c:v>
                </c:pt>
                <c:pt idx="5">
                  <c:v>821.137004716981</c:v>
                </c:pt>
                <c:pt idx="6">
                  <c:v>491.999374528302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2"/>
        <c:axId val="700385536"/>
        <c:axId val="70038732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同比</c:v>
                </c:pt>
              </c:strCache>
            </c:strRef>
          </c:tx>
          <c:spPr>
            <a:ln w="15875" cap="rnd">
              <a:solidFill>
                <a:srgbClr val="FF8B00"/>
              </a:solidFill>
              <a:round/>
            </a:ln>
            <a:effectLst/>
            <a:sp3d contourW="15875"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185116623472788"/>
                  <c:y val="-0.0870748299319728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839195359743305"/>
                  <c:y val="-0.122448979591837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700" b="0" i="0" u="none" strike="noStrike" kern="1200" baseline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  <a:sym typeface="微软雅黑" panose="020B0503020204020204" pitchFamily="34" charset="-122"/>
                    </a:defRPr>
                  </a:pPr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866384363815871"/>
                  <c:y val="-0.1026029481031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8847109095397"/>
                  <c:y val="-0.080927671863296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15148324694557"/>
                  <c:y val="-0.059707197294354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.00185116623472788"/>
                  <c:y val="-0.087074829931972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0"/>
                  <c:y val="-0.091836734693877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700" b="0" i="0" u="none" strike="noStrike" kern="1200" baseline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微软雅黑" panose="020B0503020204020204" pitchFamily="34" charset="-122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重客</c:v>
                </c:pt>
                <c:pt idx="1">
                  <c:v>嘉禾</c:v>
                </c:pt>
                <c:pt idx="2">
                  <c:v>海宁</c:v>
                </c:pt>
                <c:pt idx="3">
                  <c:v>海盐</c:v>
                </c:pt>
                <c:pt idx="4">
                  <c:v>平湖</c:v>
                </c:pt>
                <c:pt idx="5">
                  <c:v>桐乡</c:v>
                </c:pt>
                <c:pt idx="6">
                  <c:v>嘉善</c:v>
                </c:pt>
              </c:strCache>
            </c:strRef>
          </c:cat>
          <c:val>
            <c:numRef>
              <c:f>Sheet1!$C$2:$C$8</c:f>
              <c:numCache>
                <c:formatCode>0.0%</c:formatCode>
                <c:ptCount val="7"/>
                <c:pt idx="0">
                  <c:v>0.26975932523813</c:v>
                </c:pt>
                <c:pt idx="1">
                  <c:v>0.0796033915538175</c:v>
                </c:pt>
                <c:pt idx="2">
                  <c:v>-0.189924205835729</c:v>
                </c:pt>
                <c:pt idx="3">
                  <c:v>-0.21387380301956</c:v>
                </c:pt>
                <c:pt idx="4">
                  <c:v>-0.232309862746556</c:v>
                </c:pt>
                <c:pt idx="5">
                  <c:v>-0.3539934394776</c:v>
                </c:pt>
                <c:pt idx="6">
                  <c:v>-0.407942990940671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00390400"/>
        <c:axId val="700388864"/>
      </c:lineChart>
      <c:catAx>
        <c:axId val="70038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7328"/>
        <c:crosses val="autoZero"/>
        <c:auto val="1"/>
        <c:lblAlgn val="ctr"/>
        <c:lblOffset val="100"/>
        <c:noMultiLvlLbl val="0"/>
      </c:catAx>
      <c:valAx>
        <c:axId val="700387328"/>
        <c:scaling>
          <c:orientation val="minMax"/>
          <c:max val="3500"/>
          <c:min val="0"/>
        </c:scaling>
        <c:delete val="0"/>
        <c:axPos val="l"/>
        <c:numFmt formatCode="0_ 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5536"/>
        <c:crosses val="autoZero"/>
        <c:crossBetween val="between"/>
        <c:majorUnit val="5000"/>
      </c:valAx>
      <c:catAx>
        <c:axId val="700390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88864"/>
        <c:crosses val="autoZero"/>
        <c:auto val="1"/>
        <c:lblAlgn val="ctr"/>
        <c:lblOffset val="100"/>
        <c:noMultiLvlLbl val="0"/>
      </c:catAx>
      <c:valAx>
        <c:axId val="700388864"/>
        <c:scaling>
          <c:orientation val="minMax"/>
          <c:max val="5"/>
          <c:min val="-10"/>
        </c:scaling>
        <c:delete val="0"/>
        <c:axPos val="r"/>
        <c:numFmt formatCode="0.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7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</a:p>
        </c:txPr>
        <c:crossAx val="700390400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41518113858539"/>
          <c:y val="0.0246913580246914"/>
          <c:w val="0.461759631972398"/>
          <c:h val="0.122633744855967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700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d2e41c29-a08f-44b1-979d-3a6502d9400b}"/>
      </c:ext>
    </c:extLst>
  </c:chart>
  <c:spPr>
    <a:noFill/>
    <a:ln>
      <a:noFill/>
    </a:ln>
    <a:effectLst/>
  </c:spPr>
  <c:txPr>
    <a:bodyPr/>
    <a:lstStyle/>
    <a:p>
      <a:pPr>
        <a:defRPr lang="zh-CN" sz="7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2C524E-E378-4452-BF0A-A0A3866BC767}" type="doc">
      <dgm:prSet loTypeId="urn:microsoft.com/office/officeart/2005/8/layout/gear1" loCatId="relationship" qsTypeId="urn:microsoft.com/office/officeart/2005/8/quickstyle/simple1" qsCatId="simple" csTypeId="urn:microsoft.com/office/officeart/2005/8/colors/accent1_2" csCatId="accent1" phldr="0"/>
      <dgm:spPr/>
    </dgm:pt>
    <dgm:pt modelId="{7E8B1F82-EF80-457C-BED7-75A20D544121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实效</a:t>
          </a: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/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长效</a:t>
          </a: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/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A599613-81AA-4227-B23E-7E1424FCAFFD}" cxnId="{50AFF82E-57D9-43E7-9516-89ABDF8C2BCA}" type="parTrans">
      <dgm:prSet/>
      <dgm:spPr/>
    </dgm:pt>
    <dgm:pt modelId="{388FB089-8815-4CC5-BEC2-8351C6C4D26E}" cxnId="{50AFF82E-57D9-43E7-9516-89ABDF8C2BCA}" type="sibTrans">
      <dgm:prSet/>
      <dgm:spPr/>
    </dgm:pt>
    <dgm:pt modelId="{169B2B45-EE9E-4D5E-8F79-2395CEEDDEB9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整治</a:t>
          </a: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赋能</a:t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4DC231B-242F-49CA-BDE1-754DFB780424}" cxnId="{555BF6CE-4346-4262-9FE0-4D8AF2725795}" type="parTrans">
      <dgm:prSet/>
      <dgm:spPr/>
    </dgm:pt>
    <dgm:pt modelId="{9E53AD26-49D7-417F-B52F-7FBB3C332B0F}" cxnId="{555BF6CE-4346-4262-9FE0-4D8AF2725795}" type="sibTrans">
      <dgm:prSet/>
      <dgm:spPr/>
    </dgm:pt>
    <dgm:pt modelId="{A5CBED62-2D3A-4840-A346-4A151325BF8F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聚焦</a:t>
          </a: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/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主责</a:t>
          </a: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/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2B71577-2B98-4615-891F-0252EEC0143E}" cxnId="{80933E14-EA69-4909-A693-96CA51DB6AFB}" type="parTrans">
      <dgm:prSet/>
      <dgm:spPr/>
    </dgm:pt>
    <dgm:pt modelId="{D3332EEB-0DA7-4D05-A841-61257CD17616}" cxnId="{80933E14-EA69-4909-A693-96CA51DB6AFB}" type="sibTrans">
      <dgm:prSet/>
      <dgm:spPr/>
    </dgm:pt>
    <dgm:pt modelId="{0AC678EE-BF41-43CC-9251-D1217E80E25E}" type="pres">
      <dgm:prSet presAssocID="{152C524E-E378-4452-BF0A-A0A3866BC767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AADEDC73-ACB3-45A3-973A-ABF8505B3A7B}" type="pres">
      <dgm:prSet presAssocID="{7E8B1F82-EF80-457C-BED7-75A20D544121}" presName="gear1" presStyleLbl="node1" presStyleIdx="0" presStyleCnt="3">
        <dgm:presLayoutVars>
          <dgm:chMax val="1"/>
          <dgm:bulletEnabled val="1"/>
        </dgm:presLayoutVars>
      </dgm:prSet>
      <dgm:spPr/>
    </dgm:pt>
    <dgm:pt modelId="{FD5126D6-DA6F-4292-A1CD-B9B71E940B47}" type="pres">
      <dgm:prSet presAssocID="{7E8B1F82-EF80-457C-BED7-75A20D544121}" presName="gear1srcNode" presStyleCnt="0"/>
      <dgm:spPr/>
    </dgm:pt>
    <dgm:pt modelId="{38377115-3CED-4DD3-BBC1-2D3BAEE3F400}" type="pres">
      <dgm:prSet presAssocID="{7E8B1F82-EF80-457C-BED7-75A20D544121}" presName="gear1dstNode" presStyleCnt="0"/>
      <dgm:spPr/>
    </dgm:pt>
    <dgm:pt modelId="{F496F5E5-47DD-4BF1-BD06-1907B05D2EC1}" type="pres">
      <dgm:prSet presAssocID="{169B2B45-EE9E-4D5E-8F79-2395CEEDDEB9}" presName="gear2" presStyleLbl="node1" presStyleIdx="1" presStyleCnt="3">
        <dgm:presLayoutVars>
          <dgm:chMax val="1"/>
          <dgm:bulletEnabled val="1"/>
        </dgm:presLayoutVars>
      </dgm:prSet>
      <dgm:spPr/>
    </dgm:pt>
    <dgm:pt modelId="{4B2CC2E8-6009-4937-9137-ADD5DC8273ED}" type="pres">
      <dgm:prSet presAssocID="{169B2B45-EE9E-4D5E-8F79-2395CEEDDEB9}" presName="gear2srcNode" presStyleCnt="0"/>
      <dgm:spPr/>
    </dgm:pt>
    <dgm:pt modelId="{CC1B951D-68BA-4CD8-9775-AEFAFF502CFD}" type="pres">
      <dgm:prSet presAssocID="{169B2B45-EE9E-4D5E-8F79-2395CEEDDEB9}" presName="gear2dstNode" presStyleCnt="0"/>
      <dgm:spPr/>
    </dgm:pt>
    <dgm:pt modelId="{76CE85FB-F342-4BD1-9F0F-FFCA043EA794}" type="pres">
      <dgm:prSet presAssocID="{A5CBED62-2D3A-4840-A346-4A151325BF8F}" presName="gear3" presStyleLbl="node1" presStyleIdx="2" presStyleCnt="3"/>
      <dgm:spPr/>
    </dgm:pt>
    <dgm:pt modelId="{E95A3E6F-3909-46F0-88ED-FD2ABE60E921}" type="pres">
      <dgm:prSet presAssocID="{A5CBED62-2D3A-4840-A346-4A151325BF8F}" presName="gear3tx" presStyleCnt="0">
        <dgm:presLayoutVars>
          <dgm:chMax val="1"/>
          <dgm:bulletEnabled val="1"/>
        </dgm:presLayoutVars>
      </dgm:prSet>
      <dgm:spPr/>
    </dgm:pt>
    <dgm:pt modelId="{7B4C9C98-24B9-4C2D-AE2C-7DA6F48E3628}" type="pres">
      <dgm:prSet presAssocID="{A5CBED62-2D3A-4840-A346-4A151325BF8F}" presName="gear3srcNode" presStyleCnt="0"/>
      <dgm:spPr/>
    </dgm:pt>
    <dgm:pt modelId="{47C1C2C8-E8F0-4BEF-B213-33A25D32490E}" type="pres">
      <dgm:prSet presAssocID="{A5CBED62-2D3A-4840-A346-4A151325BF8F}" presName="gear3dstNode" presStyleCnt="0"/>
      <dgm:spPr/>
    </dgm:pt>
    <dgm:pt modelId="{4FAAE36F-7EB2-4031-8CB6-7228D4CF8085}" type="pres">
      <dgm:prSet presAssocID="{388FB089-8815-4CC5-BEC2-8351C6C4D26E}" presName="connector1" presStyleLbl="sibTrans2D1" presStyleIdx="0" presStyleCnt="3"/>
      <dgm:spPr/>
    </dgm:pt>
    <dgm:pt modelId="{E7D6F9AF-4641-422B-BA8E-29C15AC420EB}" type="pres">
      <dgm:prSet presAssocID="{9E53AD26-49D7-417F-B52F-7FBB3C332B0F}" presName="connector2" presStyleLbl="sibTrans2D1" presStyleIdx="1" presStyleCnt="3"/>
      <dgm:spPr/>
    </dgm:pt>
    <dgm:pt modelId="{FC1BADD2-F83B-463D-AD5E-D94B5D6E0055}" type="pres">
      <dgm:prSet presAssocID="{D3332EEB-0DA7-4D05-A841-61257CD17616}" presName="connector3" presStyleLbl="sibTrans2D1" presStyleIdx="2" presStyleCnt="3"/>
      <dgm:spPr/>
    </dgm:pt>
  </dgm:ptLst>
  <dgm:cxnLst>
    <dgm:cxn modelId="{50AFF82E-57D9-43E7-9516-89ABDF8C2BCA}" srcId="{152C524E-E378-4452-BF0A-A0A3866BC767}" destId="{7E8B1F82-EF80-457C-BED7-75A20D544121}" srcOrd="0" destOrd="0" parTransId="{7A599613-81AA-4227-B23E-7E1424FCAFFD}" sibTransId="{388FB089-8815-4CC5-BEC2-8351C6C4D26E}"/>
    <dgm:cxn modelId="{555BF6CE-4346-4262-9FE0-4D8AF2725795}" srcId="{152C524E-E378-4452-BF0A-A0A3866BC767}" destId="{169B2B45-EE9E-4D5E-8F79-2395CEEDDEB9}" srcOrd="1" destOrd="0" parTransId="{44DC231B-242F-49CA-BDE1-754DFB780424}" sibTransId="{9E53AD26-49D7-417F-B52F-7FBB3C332B0F}"/>
    <dgm:cxn modelId="{80933E14-EA69-4909-A693-96CA51DB6AFB}" srcId="{152C524E-E378-4452-BF0A-A0A3866BC767}" destId="{A5CBED62-2D3A-4840-A346-4A151325BF8F}" srcOrd="2" destOrd="0" parTransId="{52B71577-2B98-4615-891F-0252EEC0143E}" sibTransId="{D3332EEB-0DA7-4D05-A841-61257CD17616}"/>
    <dgm:cxn modelId="{5701726D-807E-4DD4-B2C0-CC5A0213FC01}" type="presOf" srcId="{152C524E-E378-4452-BF0A-A0A3866BC767}" destId="{0AC678EE-BF41-43CC-9251-D1217E80E25E}" srcOrd="0" destOrd="0" presId="urn:microsoft.com/office/officeart/2005/8/layout/gear1"/>
    <dgm:cxn modelId="{D4798062-66E7-4E1A-9DE5-141878EC29D7}" type="presParOf" srcId="{0AC678EE-BF41-43CC-9251-D1217E80E25E}" destId="{AADEDC73-ACB3-45A3-973A-ABF8505B3A7B}" srcOrd="0" destOrd="0" presId="urn:microsoft.com/office/officeart/2005/8/layout/gear1"/>
    <dgm:cxn modelId="{1C7499AF-F672-4B8B-9DFB-758C958E3327}" type="presOf" srcId="{7E8B1F82-EF80-457C-BED7-75A20D544121}" destId="{AADEDC73-ACB3-45A3-973A-ABF8505B3A7B}" srcOrd="0" destOrd="0" presId="urn:microsoft.com/office/officeart/2005/8/layout/gear1"/>
    <dgm:cxn modelId="{3DD095BC-8D0D-428C-8481-C0EC3E9D358C}" type="presParOf" srcId="{0AC678EE-BF41-43CC-9251-D1217E80E25E}" destId="{FD5126D6-DA6F-4292-A1CD-B9B71E940B47}" srcOrd="1" destOrd="0" presId="urn:microsoft.com/office/officeart/2005/8/layout/gear1"/>
    <dgm:cxn modelId="{5C5F14D0-ECAB-4D3B-A07F-0A13B1F05197}" type="presOf" srcId="{7E8B1F82-EF80-457C-BED7-75A20D544121}" destId="{FD5126D6-DA6F-4292-A1CD-B9B71E940B47}" srcOrd="0" destOrd="0" presId="urn:microsoft.com/office/officeart/2005/8/layout/gear1"/>
    <dgm:cxn modelId="{2A1D5BE5-8EFC-4380-85D0-738285A72C89}" type="presParOf" srcId="{0AC678EE-BF41-43CC-9251-D1217E80E25E}" destId="{38377115-3CED-4DD3-BBC1-2D3BAEE3F400}" srcOrd="2" destOrd="0" presId="urn:microsoft.com/office/officeart/2005/8/layout/gear1"/>
    <dgm:cxn modelId="{A6087EA1-E81B-4CB9-AA85-E9285C01CE3B}" type="presOf" srcId="{7E8B1F82-EF80-457C-BED7-75A20D544121}" destId="{38377115-3CED-4DD3-BBC1-2D3BAEE3F400}" srcOrd="0" destOrd="0" presId="urn:microsoft.com/office/officeart/2005/8/layout/gear1"/>
    <dgm:cxn modelId="{796A31A1-F69D-4CD9-91FD-0F3A58B6F434}" type="presParOf" srcId="{0AC678EE-BF41-43CC-9251-D1217E80E25E}" destId="{F496F5E5-47DD-4BF1-BD06-1907B05D2EC1}" srcOrd="3" destOrd="0" presId="urn:microsoft.com/office/officeart/2005/8/layout/gear1"/>
    <dgm:cxn modelId="{5531DB60-31BB-423E-9845-8589E508D2C7}" type="presOf" srcId="{169B2B45-EE9E-4D5E-8F79-2395CEEDDEB9}" destId="{F496F5E5-47DD-4BF1-BD06-1907B05D2EC1}" srcOrd="0" destOrd="0" presId="urn:microsoft.com/office/officeart/2005/8/layout/gear1"/>
    <dgm:cxn modelId="{66AD33BD-6C21-4FC2-9472-542EF4985236}" type="presParOf" srcId="{0AC678EE-BF41-43CC-9251-D1217E80E25E}" destId="{4B2CC2E8-6009-4937-9137-ADD5DC8273ED}" srcOrd="4" destOrd="0" presId="urn:microsoft.com/office/officeart/2005/8/layout/gear1"/>
    <dgm:cxn modelId="{BF1945D1-7B48-4A66-AAD6-762E4C465040}" type="presOf" srcId="{169B2B45-EE9E-4D5E-8F79-2395CEEDDEB9}" destId="{4B2CC2E8-6009-4937-9137-ADD5DC8273ED}" srcOrd="0" destOrd="0" presId="urn:microsoft.com/office/officeart/2005/8/layout/gear1"/>
    <dgm:cxn modelId="{CCD4F7A0-34CC-4906-8439-740F19821C0A}" type="presParOf" srcId="{0AC678EE-BF41-43CC-9251-D1217E80E25E}" destId="{CC1B951D-68BA-4CD8-9775-AEFAFF502CFD}" srcOrd="5" destOrd="0" presId="urn:microsoft.com/office/officeart/2005/8/layout/gear1"/>
    <dgm:cxn modelId="{1B6E01E8-0E2F-443D-836D-F177CC2ADB4F}" type="presOf" srcId="{169B2B45-EE9E-4D5E-8F79-2395CEEDDEB9}" destId="{CC1B951D-68BA-4CD8-9775-AEFAFF502CFD}" srcOrd="0" destOrd="0" presId="urn:microsoft.com/office/officeart/2005/8/layout/gear1"/>
    <dgm:cxn modelId="{62F9643F-A8DB-4312-BDE8-2FC9B5EB369E}" type="presParOf" srcId="{0AC678EE-BF41-43CC-9251-D1217E80E25E}" destId="{76CE85FB-F342-4BD1-9F0F-FFCA043EA794}" srcOrd="6" destOrd="0" presId="urn:microsoft.com/office/officeart/2005/8/layout/gear1"/>
    <dgm:cxn modelId="{C1098357-9927-45D6-B50C-5D29E9652964}" type="presOf" srcId="{A5CBED62-2D3A-4840-A346-4A151325BF8F}" destId="{76CE85FB-F342-4BD1-9F0F-FFCA043EA794}" srcOrd="0" destOrd="0" presId="urn:microsoft.com/office/officeart/2005/8/layout/gear1"/>
    <dgm:cxn modelId="{149F1644-D249-4BE2-B186-04D05355F9EF}" type="presParOf" srcId="{0AC678EE-BF41-43CC-9251-D1217E80E25E}" destId="{E95A3E6F-3909-46F0-88ED-FD2ABE60E921}" srcOrd="7" destOrd="0" presId="urn:microsoft.com/office/officeart/2005/8/layout/gear1"/>
    <dgm:cxn modelId="{AA6B2138-0872-43FB-AF3C-E37DD6B14167}" type="presOf" srcId="{A5CBED62-2D3A-4840-A346-4A151325BF8F}" destId="{E95A3E6F-3909-46F0-88ED-FD2ABE60E921}" srcOrd="1" destOrd="0" presId="urn:microsoft.com/office/officeart/2005/8/layout/gear1"/>
    <dgm:cxn modelId="{664F08B6-E014-4D1F-858C-162BEA17B799}" type="presParOf" srcId="{0AC678EE-BF41-43CC-9251-D1217E80E25E}" destId="{7B4C9C98-24B9-4C2D-AE2C-7DA6F48E3628}" srcOrd="8" destOrd="0" presId="urn:microsoft.com/office/officeart/2005/8/layout/gear1"/>
    <dgm:cxn modelId="{30FFF4A8-AE97-4DFB-97CA-2A363E24C2B3}" type="presOf" srcId="{A5CBED62-2D3A-4840-A346-4A151325BF8F}" destId="{7B4C9C98-24B9-4C2D-AE2C-7DA6F48E3628}" srcOrd="0" destOrd="0" presId="urn:microsoft.com/office/officeart/2005/8/layout/gear1"/>
    <dgm:cxn modelId="{879ADFEB-E1AC-4989-9A9A-8F8311BE5E00}" type="presParOf" srcId="{0AC678EE-BF41-43CC-9251-D1217E80E25E}" destId="{47C1C2C8-E8F0-4BEF-B213-33A25D32490E}" srcOrd="9" destOrd="0" presId="urn:microsoft.com/office/officeart/2005/8/layout/gear1"/>
    <dgm:cxn modelId="{296EE8B8-4CB9-4EDF-95D5-80BDEC945CDA}" type="presOf" srcId="{A5CBED62-2D3A-4840-A346-4A151325BF8F}" destId="{47C1C2C8-E8F0-4BEF-B213-33A25D32490E}" srcOrd="0" destOrd="0" presId="urn:microsoft.com/office/officeart/2005/8/layout/gear1"/>
    <dgm:cxn modelId="{D6342A25-B261-45DF-B450-54F50F072898}" type="presParOf" srcId="{0AC678EE-BF41-43CC-9251-D1217E80E25E}" destId="{4FAAE36F-7EB2-4031-8CB6-7228D4CF8085}" srcOrd="10" destOrd="0" presId="urn:microsoft.com/office/officeart/2005/8/layout/gear1"/>
    <dgm:cxn modelId="{326E2632-BEB5-4248-96CD-3D70DA5975F8}" type="presOf" srcId="{388FB089-8815-4CC5-BEC2-8351C6C4D26E}" destId="{4FAAE36F-7EB2-4031-8CB6-7228D4CF8085}" srcOrd="0" destOrd="0" presId="urn:microsoft.com/office/officeart/2005/8/layout/gear1"/>
    <dgm:cxn modelId="{6D6B2651-7FD2-414F-8082-1B058822EB25}" type="presParOf" srcId="{0AC678EE-BF41-43CC-9251-D1217E80E25E}" destId="{E7D6F9AF-4641-422B-BA8E-29C15AC420EB}" srcOrd="11" destOrd="0" presId="urn:microsoft.com/office/officeart/2005/8/layout/gear1"/>
    <dgm:cxn modelId="{5FA8871D-E5FE-41E4-A02E-0C4B790E0F9B}" type="presOf" srcId="{9E53AD26-49D7-417F-B52F-7FBB3C332B0F}" destId="{E7D6F9AF-4641-422B-BA8E-29C15AC420EB}" srcOrd="0" destOrd="0" presId="urn:microsoft.com/office/officeart/2005/8/layout/gear1"/>
    <dgm:cxn modelId="{15DE0769-E04A-450A-BC41-8F7A9137EC08}" type="presParOf" srcId="{0AC678EE-BF41-43CC-9251-D1217E80E25E}" destId="{FC1BADD2-F83B-463D-AD5E-D94B5D6E0055}" srcOrd="12" destOrd="0" presId="urn:microsoft.com/office/officeart/2005/8/layout/gear1"/>
    <dgm:cxn modelId="{196F9C58-8805-43E6-B659-5FF358D0B9AE}" type="presOf" srcId="{D3332EEB-0DA7-4D05-A841-61257CD17616}" destId="{FC1BADD2-F83B-463D-AD5E-D94B5D6E0055}" srcOrd="0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1298575" cy="1298575"/>
        <a:chOff x="0" y="0"/>
        <a:chExt cx="1298575" cy="1298575"/>
      </a:xfrm>
    </dsp:grpSpPr>
    <dsp:sp modelId="{AADEDC73-ACB3-45A3-973A-ABF8505B3A7B}">
      <dsp:nvSpPr>
        <dsp:cNvPr id="3" name="形状 2"/>
        <dsp:cNvSpPr/>
      </dsp:nvSpPr>
      <dsp:spPr bwMode="white">
        <a:xfrm>
          <a:off x="1159351" y="584359"/>
          <a:ext cx="714216" cy="714216"/>
        </a:xfrm>
        <a:prstGeom prst="gear9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160" tIns="10160" rIns="10160" bIns="101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实效</a:t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长效</a:t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159351" y="584359"/>
        <a:ext cx="714216" cy="714216"/>
      </dsp:txXfrm>
    </dsp:sp>
    <dsp:sp modelId="{F496F5E5-47DD-4BF1-BD06-1907B05D2EC1}">
      <dsp:nvSpPr>
        <dsp:cNvPr id="6" name="形状 5"/>
        <dsp:cNvSpPr/>
      </dsp:nvSpPr>
      <dsp:spPr bwMode="white">
        <a:xfrm>
          <a:off x="743807" y="415544"/>
          <a:ext cx="519430" cy="519430"/>
        </a:xfrm>
        <a:prstGeom prst="gear6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160" tIns="10160" rIns="10160" bIns="101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整治</a:t>
          </a: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赋能</a:t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743807" y="415544"/>
        <a:ext cx="519430" cy="519430"/>
      </dsp:txXfrm>
    </dsp:sp>
    <dsp:sp modelId="{76CE85FB-F342-4BD1-9F0F-FFCA043EA794}">
      <dsp:nvSpPr>
        <dsp:cNvPr id="9" name="形状 8"/>
        <dsp:cNvSpPr/>
      </dsp:nvSpPr>
      <dsp:spPr bwMode="white">
        <a:xfrm rot="-900000">
          <a:off x="1034741" y="57190"/>
          <a:ext cx="508935" cy="508935"/>
        </a:xfrm>
        <a:prstGeom prst="gear6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160" tIns="10160" rIns="10160" bIns="101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聚焦</a:t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1">
              <a:latin typeface="微软雅黑" panose="020B0503020204020204" pitchFamily="34" charset="-122"/>
              <a:ea typeface="微软雅黑" panose="020B0503020204020204" pitchFamily="34" charset="-122"/>
            </a:rPr>
            <a:t>主责</a:t>
          </a:r>
          <a:endParaRPr lang="zh-CN" altLang="en-US" sz="800" b="1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900000">
        <a:off x="1034741" y="57190"/>
        <a:ext cx="508935" cy="508935"/>
      </dsp:txXfrm>
    </dsp:sp>
    <dsp:sp modelId="{4FAAE36F-7EB2-4031-8CB6-7228D4CF8085}">
      <dsp:nvSpPr>
        <dsp:cNvPr id="12" name="环形箭头 11"/>
        <dsp:cNvSpPr/>
      </dsp:nvSpPr>
      <dsp:spPr bwMode="white">
        <a:xfrm>
          <a:off x="1078740" y="492098"/>
          <a:ext cx="911697" cy="911697"/>
        </a:xfrm>
        <a:prstGeom prst="circularArrow">
          <a:avLst>
            <a:gd name="adj1" fmla="val 5000"/>
            <a:gd name="adj2" fmla="val 360000"/>
            <a:gd name="adj3" fmla="val 2284904"/>
            <a:gd name="adj4" fmla="val 16295253"/>
            <a:gd name="adj5" fmla="val 55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1078740" y="492098"/>
        <a:ext cx="911697" cy="911697"/>
      </dsp:txXfrm>
    </dsp:sp>
    <dsp:sp modelId="{E7D6F9AF-4641-422B-BA8E-29C15AC420EB}">
      <dsp:nvSpPr>
        <dsp:cNvPr id="13" name="形状 12"/>
        <dsp:cNvSpPr/>
      </dsp:nvSpPr>
      <dsp:spPr bwMode="white">
        <a:xfrm>
          <a:off x="666816" y="328039"/>
          <a:ext cx="634224" cy="634224"/>
        </a:xfrm>
        <a:prstGeom prst="leftCircularArrow">
          <a:avLst>
            <a:gd name="adj1" fmla="val 5000"/>
            <a:gd name="adj2" fmla="val -360000"/>
            <a:gd name="adj3" fmla="val 10419125"/>
            <a:gd name="adj4" fmla="val 14837806"/>
            <a:gd name="adj5" fmla="val 55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666816" y="328039"/>
        <a:ext cx="634224" cy="634224"/>
      </dsp:txXfrm>
    </dsp:sp>
    <dsp:sp modelId="{FC1BADD2-F83B-463D-AD5E-D94B5D6E0055}">
      <dsp:nvSpPr>
        <dsp:cNvPr id="14" name="环形箭头 13"/>
        <dsp:cNvSpPr/>
      </dsp:nvSpPr>
      <dsp:spPr bwMode="white">
        <a:xfrm>
          <a:off x="929161" y="-29717"/>
          <a:ext cx="691881" cy="691881"/>
        </a:xfrm>
        <a:prstGeom prst="circularArrow">
          <a:avLst>
            <a:gd name="adj1" fmla="val 5000"/>
            <a:gd name="adj2" fmla="val 360000"/>
            <a:gd name="adj3" fmla="val 13347948"/>
            <a:gd name="adj4" fmla="val 10508220"/>
            <a:gd name="adj5" fmla="val 55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929161" y="-29717"/>
        <a:ext cx="691881" cy="691881"/>
      </dsp:txXfrm>
    </dsp:sp>
    <dsp:sp modelId="{FD5126D6-DA6F-4292-A1CD-B9B71E940B47}">
      <dsp:nvSpPr>
        <dsp:cNvPr id="4" name="矩形 3" hidden="1"/>
        <dsp:cNvSpPr/>
      </dsp:nvSpPr>
      <dsp:spPr>
        <a:xfrm>
          <a:off x="1509966" y="519430"/>
          <a:ext cx="36000" cy="36000"/>
        </a:xfrm>
        <a:prstGeom prst="rect">
          <a:avLst/>
        </a:prstGeom>
      </dsp:spPr>
      <dsp:txXfrm>
        <a:off x="1509966" y="519430"/>
        <a:ext cx="36000" cy="36000"/>
      </dsp:txXfrm>
    </dsp:sp>
    <dsp:sp modelId="{38377115-3CED-4DD3-BBC1-2D3BAEE3F400}">
      <dsp:nvSpPr>
        <dsp:cNvPr id="5" name="矩形 4" hidden="1"/>
        <dsp:cNvSpPr/>
      </dsp:nvSpPr>
      <dsp:spPr>
        <a:xfrm>
          <a:off x="1811596" y="1233646"/>
          <a:ext cx="36000" cy="36000"/>
        </a:xfrm>
        <a:prstGeom prst="rect">
          <a:avLst/>
        </a:prstGeom>
      </dsp:spPr>
      <dsp:txXfrm>
        <a:off x="1811596" y="1233646"/>
        <a:ext cx="36000" cy="36000"/>
      </dsp:txXfrm>
    </dsp:sp>
    <dsp:sp modelId="{4B2CC2E8-6009-4937-9137-ADD5DC8273ED}">
      <dsp:nvSpPr>
        <dsp:cNvPr id="7" name="矩形 6" hidden="1"/>
        <dsp:cNvSpPr/>
      </dsp:nvSpPr>
      <dsp:spPr>
        <a:xfrm>
          <a:off x="873665" y="363601"/>
          <a:ext cx="36000" cy="36000"/>
        </a:xfrm>
        <a:prstGeom prst="rect">
          <a:avLst/>
        </a:prstGeom>
      </dsp:spPr>
      <dsp:txXfrm>
        <a:off x="873665" y="363601"/>
        <a:ext cx="36000" cy="36000"/>
      </dsp:txXfrm>
    </dsp:sp>
    <dsp:sp modelId="{CC1B951D-68BA-4CD8-9775-AEFAFF502CFD}">
      <dsp:nvSpPr>
        <dsp:cNvPr id="8" name="矩形 7" hidden="1"/>
        <dsp:cNvSpPr/>
      </dsp:nvSpPr>
      <dsp:spPr>
        <a:xfrm>
          <a:off x="704850" y="688245"/>
          <a:ext cx="36000" cy="36000"/>
        </a:xfrm>
        <a:prstGeom prst="rect">
          <a:avLst/>
        </a:prstGeom>
      </dsp:spPr>
      <dsp:txXfrm>
        <a:off x="704850" y="688245"/>
        <a:ext cx="36000" cy="36000"/>
      </dsp:txXfrm>
    </dsp:sp>
    <dsp:sp modelId="{7B4C9C98-24B9-4C2D-AE2C-7DA6F48E3628}">
      <dsp:nvSpPr>
        <dsp:cNvPr id="10" name="矩形 9" hidden="1"/>
        <dsp:cNvSpPr/>
      </dsp:nvSpPr>
      <dsp:spPr>
        <a:xfrm>
          <a:off x="964565" y="324644"/>
          <a:ext cx="36000" cy="36000"/>
        </a:xfrm>
        <a:prstGeom prst="rect">
          <a:avLst/>
        </a:prstGeom>
      </dsp:spPr>
      <dsp:txXfrm>
        <a:off x="964565" y="324644"/>
        <a:ext cx="36000" cy="36000"/>
      </dsp:txXfrm>
    </dsp:sp>
    <dsp:sp modelId="{47C1C2C8-E8F0-4BEF-B213-33A25D32490E}">
      <dsp:nvSpPr>
        <dsp:cNvPr id="11" name="矩形 10" hidden="1"/>
        <dsp:cNvSpPr/>
      </dsp:nvSpPr>
      <dsp:spPr>
        <a:xfrm>
          <a:off x="1068451" y="64929"/>
          <a:ext cx="36000" cy="36000"/>
        </a:xfrm>
        <a:prstGeom prst="rect">
          <a:avLst/>
        </a:prstGeom>
      </dsp:spPr>
      <dsp:txXfrm>
        <a:off x="1068451" y="64929"/>
        <a:ext cx="36000" cy="36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type="gear6" r:blip="" rot="-15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srcNode" val="gear1srcNode"/>
          <dgm:param type="dstNode" val="gear1dstNode"/>
          <dgm:param type="connRout" val="curv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srcNode" val="gear2srcNode"/>
          <dgm:param type="dstNode" val="gear2dstNode"/>
          <dgm:param type="connRout" val="curv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srcNode" val="gear3srcNode"/>
          <dgm:param type="dstNode" val="gear3dstNode"/>
          <dgm:param type="connRout" val="curv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33402" cy="5427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18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34420" y="0"/>
            <a:ext cx="2933402" cy="5427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18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10274245"/>
            <a:ext cx="2933402" cy="542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8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34420" y="10274245"/>
            <a:ext cx="2933402" cy="542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8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wdp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e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2538" cy="4972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9435" y="0"/>
            <a:ext cx="2952538" cy="4972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A4257-EF42-4692-BFB9-D1CDB6F435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9400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1355" y="4724202"/>
            <a:ext cx="5450840" cy="4475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6678"/>
            <a:ext cx="2952538" cy="4972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9435" y="9446678"/>
            <a:ext cx="2952538" cy="4972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1F444-22C8-47E6-BDD1-50FEAA521DB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2355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en-US" altLang="zh-CN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剔除集中运营的收入，再算同比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 algn="just">
              <a:lnSpc>
                <a:spcPct val="130000"/>
              </a:lnSpc>
              <a:buFont typeface="Arial" panose="020B0604020202020204" pitchFamily="34" charset="0"/>
              <a:buNone/>
            </a:pPr>
            <a:endParaRPr lang="zh-CN" altLang="en-US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99B0-F481-469D-9616-1C4DCB0D40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1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tags" Target="../tags/tag2.xml"/><Relationship Id="rId4" Type="http://schemas.openxmlformats.org/officeDocument/2006/relationships/image" Target="../media/image1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tags" Target="../tags/tag3.xml"/><Relationship Id="rId4" Type="http://schemas.openxmlformats.org/officeDocument/2006/relationships/image" Target="../media/image1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738293" y="2284096"/>
            <a:ext cx="586740" cy="305435"/>
          </a:xfrm>
          <a:prstGeom prst="rect">
            <a:avLst/>
          </a:prstGeom>
          <a:solidFill>
            <a:srgbClr val="1184C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25"/>
          </a:p>
        </p:txBody>
      </p:sp>
      <p:sp>
        <p:nvSpPr>
          <p:cNvPr id="3" name="矩形 2"/>
          <p:cNvSpPr/>
          <p:nvPr userDrawn="1"/>
        </p:nvSpPr>
        <p:spPr>
          <a:xfrm>
            <a:off x="-738293" y="2778761"/>
            <a:ext cx="586740" cy="305435"/>
          </a:xfrm>
          <a:prstGeom prst="rect">
            <a:avLst/>
          </a:prstGeom>
          <a:solidFill>
            <a:srgbClr val="88DB2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25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-738293" y="3290571"/>
            <a:ext cx="585893" cy="344805"/>
          </a:xfrm>
          <a:prstGeom prst="rect">
            <a:avLst/>
          </a:prstGeom>
          <a:solidFill>
            <a:srgbClr val="1184CF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05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-738293" y="3767456"/>
            <a:ext cx="585893" cy="344805"/>
          </a:xfrm>
          <a:prstGeom prst="rect">
            <a:avLst/>
          </a:prstGeom>
          <a:solidFill>
            <a:srgbClr val="88DB29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05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27647" y="382472"/>
            <a:ext cx="10972800" cy="599665"/>
          </a:xfrm>
          <a:prstGeom prst="rect">
            <a:avLst/>
          </a:prstGeom>
        </p:spPr>
        <p:txBody>
          <a:bodyPr/>
          <a:lstStyle>
            <a:lvl1pPr>
              <a:defRPr sz="1865" b="1">
                <a:solidFill>
                  <a:srgbClr val="1184CF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11601691" y="6411788"/>
            <a:ext cx="412749" cy="423333"/>
          </a:xfrm>
          <a:prstGeom prst="rect">
            <a:avLst/>
          </a:prstGeom>
          <a:noFill/>
          <a:ln>
            <a:noFill/>
          </a:ln>
        </p:spPr>
        <p:txBody>
          <a:bodyPr lIns="78382" tIns="39191" rIns="78382" bIns="39191"/>
          <a:lstStyle/>
          <a:p>
            <a:pPr algn="ctr">
              <a:defRPr/>
            </a:pPr>
            <a:fld id="{083AA7C1-1891-49BD-9179-A0E53E88FB77}" type="slidenum">
              <a:rPr lang="zh-CN" altLang="en-US" sz="9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fld>
            <a:endParaRPr lang="en-US" altLang="zh-CN" sz="65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327647" y="1064896"/>
            <a:ext cx="11536707" cy="1219200"/>
          </a:xfrm>
          <a:prstGeom prst="rect">
            <a:avLst/>
          </a:prstGeom>
        </p:spPr>
        <p:txBody>
          <a:bodyPr/>
          <a:lstStyle>
            <a:lvl1pPr marL="241300" indent="-241300">
              <a:lnSpc>
                <a:spcPct val="120000"/>
              </a:lnSpc>
              <a:spcBef>
                <a:spcPts val="400"/>
              </a:spcBef>
              <a:buFontTx/>
              <a:buChar char="‒"/>
              <a:defRPr sz="1465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7" r="40465"/>
          <a:stretch>
            <a:fillRect/>
          </a:stretch>
        </p:blipFill>
        <p:spPr>
          <a:xfrm>
            <a:off x="0" y="4125432"/>
            <a:ext cx="7258493" cy="2730664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>
            <a:off x="9300767" y="52360"/>
            <a:ext cx="2843421" cy="897904"/>
            <a:chOff x="322377" y="128913"/>
            <a:chExt cx="3227035" cy="1067978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  <p:sp>
        <p:nvSpPr>
          <p:cNvPr id="4" name="TextBox 7"/>
          <p:cNvSpPr txBox="1">
            <a:spLocks noChangeArrowheads="1"/>
          </p:cNvSpPr>
          <p:nvPr userDrawn="1">
            <p:custDataLst>
              <p:tags r:id="rId5"/>
            </p:custDataLst>
          </p:nvPr>
        </p:nvSpPr>
        <p:spPr bwMode="auto">
          <a:xfrm>
            <a:off x="11664963" y="6608775"/>
            <a:ext cx="527039" cy="27699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24" tIns="45719" rIns="91424" bIns="4571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defTabSz="1219200"/>
            <a:fld id="{45FE5F3F-81DA-43CE-8182-548C8A7A20D5}" type="slidenum">
              <a:rPr lang="zh-CN" altLang="en-US" sz="1200" b="1">
                <a:solidFill>
                  <a:srgbClr val="9BBB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sz="1200" b="1" dirty="0">
              <a:solidFill>
                <a:srgbClr val="9BBB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3690" b="60321"/>
          <a:stretch>
            <a:fillRect/>
          </a:stretch>
        </p:blipFill>
        <p:spPr>
          <a:xfrm>
            <a:off x="0" y="0"/>
            <a:ext cx="4426857" cy="362828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98" t="63676" r="-32" b="43"/>
          <a:stretch>
            <a:fillRect/>
          </a:stretch>
        </p:blipFill>
        <p:spPr>
          <a:xfrm>
            <a:off x="7518401" y="3540429"/>
            <a:ext cx="4673599" cy="3317571"/>
          </a:xfrm>
          <a:prstGeom prst="rect">
            <a:avLst/>
          </a:prstGeom>
        </p:spPr>
      </p:pic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517107" y="4886324"/>
            <a:ext cx="5157787" cy="4667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 b="0"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 dirty="0"/>
              <a:t>单击此处编辑日期</a:t>
            </a:r>
            <a:endParaRPr lang="zh-CN" altLang="en-US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9300767" y="52360"/>
            <a:ext cx="2843421" cy="897904"/>
            <a:chOff x="322377" y="128913"/>
            <a:chExt cx="3227035" cy="1067978"/>
          </a:xfrm>
        </p:grpSpPr>
        <p:pic>
          <p:nvPicPr>
            <p:cNvPr id="10" name="图片 9"/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11664620" y="6609543"/>
            <a:ext cx="527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4173ED6-4A69-4FA8-8A09-51FC87ACF5D8}" type="slidenum">
              <a:rPr lang="zh-CN" altLang="en-US" sz="1200" b="1" smtClean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sz="12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 userDrawn="1"/>
        </p:nvSpPr>
        <p:spPr bwMode="auto">
          <a:xfrm>
            <a:off x="11664963" y="6608775"/>
            <a:ext cx="527039" cy="27699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24" tIns="45719" rIns="91424" bIns="4571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defTabSz="1219200"/>
            <a:fld id="{45FE5F3F-81DA-43CE-8182-548C8A7A20D5}" type="slidenum">
              <a:rPr lang="zh-CN" altLang="en-US" sz="1200" b="1">
                <a:solidFill>
                  <a:srgbClr val="9BBB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sz="1200" b="1" dirty="0">
              <a:solidFill>
                <a:srgbClr val="9BBB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logo 合集-0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574867" y="111761"/>
            <a:ext cx="1344507" cy="4157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30605" y="1988820"/>
            <a:ext cx="822960" cy="2179320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9300767" y="52360"/>
            <a:ext cx="2843421" cy="897904"/>
            <a:chOff x="322377" y="128913"/>
            <a:chExt cx="3227035" cy="1067978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7" r="40465"/>
          <a:stretch>
            <a:fillRect/>
          </a:stretch>
        </p:blipFill>
        <p:spPr>
          <a:xfrm>
            <a:off x="0" y="4125432"/>
            <a:ext cx="7258493" cy="273066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738293" y="2284096"/>
            <a:ext cx="586740" cy="305435"/>
          </a:xfrm>
          <a:prstGeom prst="rect">
            <a:avLst/>
          </a:prstGeom>
          <a:solidFill>
            <a:srgbClr val="1184C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25"/>
          </a:p>
        </p:txBody>
      </p:sp>
      <p:sp>
        <p:nvSpPr>
          <p:cNvPr id="4" name="矩形 3"/>
          <p:cNvSpPr/>
          <p:nvPr userDrawn="1"/>
        </p:nvSpPr>
        <p:spPr>
          <a:xfrm>
            <a:off x="-738293" y="2778761"/>
            <a:ext cx="586740" cy="305435"/>
          </a:xfrm>
          <a:prstGeom prst="rect">
            <a:avLst/>
          </a:prstGeom>
          <a:solidFill>
            <a:srgbClr val="88DB2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25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-738293" y="3290571"/>
            <a:ext cx="585893" cy="344805"/>
          </a:xfrm>
          <a:prstGeom prst="rect">
            <a:avLst/>
          </a:prstGeom>
          <a:solidFill>
            <a:srgbClr val="1184CF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05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-738293" y="3767456"/>
            <a:ext cx="585893" cy="344805"/>
          </a:xfrm>
          <a:prstGeom prst="rect">
            <a:avLst/>
          </a:prstGeom>
          <a:solidFill>
            <a:srgbClr val="88DB29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05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11601691" y="6411788"/>
            <a:ext cx="412749" cy="423333"/>
          </a:xfrm>
          <a:prstGeom prst="rect">
            <a:avLst/>
          </a:prstGeom>
          <a:noFill/>
          <a:ln>
            <a:noFill/>
          </a:ln>
        </p:spPr>
        <p:txBody>
          <a:bodyPr lIns="78382" tIns="39191" rIns="78382" bIns="39191"/>
          <a:lstStyle/>
          <a:p>
            <a:pPr algn="ctr">
              <a:defRPr/>
            </a:pPr>
            <a:fld id="{083AA7C1-1891-49BD-9179-A0E53E88FB77}" type="slidenum">
              <a:rPr lang="zh-CN" altLang="en-US" sz="9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fld>
            <a:endParaRPr lang="en-US" altLang="zh-CN" sz="65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9300767" y="52360"/>
            <a:ext cx="2843421" cy="897904"/>
            <a:chOff x="322377" y="128913"/>
            <a:chExt cx="3227035" cy="1067978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7" r="40465"/>
          <a:stretch>
            <a:fillRect/>
          </a:stretch>
        </p:blipFill>
        <p:spPr>
          <a:xfrm>
            <a:off x="0" y="4125432"/>
            <a:ext cx="7258493" cy="2730664"/>
          </a:xfrm>
          <a:prstGeom prst="rect">
            <a:avLst/>
          </a:prstGeom>
        </p:spPr>
      </p:pic>
      <p:sp>
        <p:nvSpPr>
          <p:cNvPr id="7" name="TextBox 7"/>
          <p:cNvSpPr txBox="1">
            <a:spLocks noChangeArrowheads="1"/>
          </p:cNvSpPr>
          <p:nvPr userDrawn="1">
            <p:custDataLst>
              <p:tags r:id="rId5"/>
            </p:custDataLst>
          </p:nvPr>
        </p:nvSpPr>
        <p:spPr bwMode="auto">
          <a:xfrm>
            <a:off x="11664963" y="6608775"/>
            <a:ext cx="527039" cy="27699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24" tIns="45719" rIns="91424" bIns="4571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defTabSz="1219200"/>
            <a:fld id="{45FE5F3F-81DA-43CE-8182-548C8A7A20D5}" type="slidenum">
              <a:rPr lang="zh-CN" altLang="en-US" sz="1200" b="1">
                <a:solidFill>
                  <a:srgbClr val="9BBB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sz="1200" b="1" dirty="0">
              <a:solidFill>
                <a:srgbClr val="9BBB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738293" y="2284096"/>
            <a:ext cx="586740" cy="305435"/>
          </a:xfrm>
          <a:prstGeom prst="rect">
            <a:avLst/>
          </a:prstGeom>
          <a:solidFill>
            <a:srgbClr val="1184C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25"/>
          </a:p>
        </p:txBody>
      </p:sp>
      <p:sp>
        <p:nvSpPr>
          <p:cNvPr id="4" name="矩形 3"/>
          <p:cNvSpPr/>
          <p:nvPr userDrawn="1"/>
        </p:nvSpPr>
        <p:spPr>
          <a:xfrm>
            <a:off x="-738293" y="2778761"/>
            <a:ext cx="586740" cy="305435"/>
          </a:xfrm>
          <a:prstGeom prst="rect">
            <a:avLst/>
          </a:prstGeom>
          <a:solidFill>
            <a:srgbClr val="88DB2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25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-738293" y="3290571"/>
            <a:ext cx="585893" cy="344805"/>
          </a:xfrm>
          <a:prstGeom prst="rect">
            <a:avLst/>
          </a:prstGeom>
          <a:solidFill>
            <a:srgbClr val="1184CF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05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-738293" y="3767456"/>
            <a:ext cx="585893" cy="344805"/>
          </a:xfrm>
          <a:prstGeom prst="rect">
            <a:avLst/>
          </a:prstGeom>
          <a:solidFill>
            <a:srgbClr val="88DB29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05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11601691" y="6411788"/>
            <a:ext cx="412749" cy="423333"/>
          </a:xfrm>
          <a:prstGeom prst="rect">
            <a:avLst/>
          </a:prstGeom>
          <a:noFill/>
          <a:ln>
            <a:noFill/>
          </a:ln>
        </p:spPr>
        <p:txBody>
          <a:bodyPr lIns="78382" tIns="39191" rIns="78382" bIns="39191"/>
          <a:lstStyle/>
          <a:p>
            <a:pPr algn="ctr">
              <a:defRPr/>
            </a:pPr>
            <a:fld id="{083AA7C1-1891-49BD-9179-A0E53E88FB77}" type="slidenum">
              <a:rPr lang="zh-CN" altLang="en-US" sz="9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fld>
            <a:endParaRPr lang="en-US" altLang="zh-CN" sz="65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9300767" y="52360"/>
            <a:ext cx="2843421" cy="897904"/>
            <a:chOff x="322377" y="128913"/>
            <a:chExt cx="3227035" cy="1067978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7" r="40465"/>
          <a:stretch>
            <a:fillRect/>
          </a:stretch>
        </p:blipFill>
        <p:spPr>
          <a:xfrm>
            <a:off x="0" y="4125432"/>
            <a:ext cx="7258493" cy="2730664"/>
          </a:xfrm>
          <a:prstGeom prst="rect">
            <a:avLst/>
          </a:prstGeom>
        </p:spPr>
      </p:pic>
      <p:sp>
        <p:nvSpPr>
          <p:cNvPr id="7" name="TextBox 7"/>
          <p:cNvSpPr txBox="1">
            <a:spLocks noChangeArrowheads="1"/>
          </p:cNvSpPr>
          <p:nvPr userDrawn="1">
            <p:custDataLst>
              <p:tags r:id="rId5"/>
            </p:custDataLst>
          </p:nvPr>
        </p:nvSpPr>
        <p:spPr bwMode="auto">
          <a:xfrm>
            <a:off x="11664963" y="6608775"/>
            <a:ext cx="527039" cy="27699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24" tIns="45719" rIns="91424" bIns="4571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defTabSz="1219200"/>
            <a:fld id="{45FE5F3F-81DA-43CE-8182-548C8A7A20D5}" type="slidenum">
              <a:rPr lang="zh-CN" altLang="en-US" sz="1200" b="1">
                <a:solidFill>
                  <a:srgbClr val="9BBB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sz="1200" b="1" dirty="0">
              <a:solidFill>
                <a:srgbClr val="9BBB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pt模板-02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 userDrawn="1"/>
        </p:nvSpPr>
        <p:spPr>
          <a:xfrm>
            <a:off x="11664965" y="6608777"/>
            <a:ext cx="527049" cy="33855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>
              <a:defRPr/>
            </a:pPr>
            <a:fld id="{E01C243E-D0E4-4C27-B8A9-DD6C4EC41B3D}" type="slidenum">
              <a:rPr lang="zh-CN" altLang="en-US" sz="1600" b="1">
                <a:solidFill>
                  <a:srgbClr val="9BBB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sz="1600" b="1" dirty="0">
              <a:solidFill>
                <a:srgbClr val="9BBB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pt模板-02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 userDrawn="1"/>
        </p:nvSpPr>
        <p:spPr>
          <a:xfrm>
            <a:off x="11664965" y="6608777"/>
            <a:ext cx="527049" cy="33855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>
              <a:defRPr/>
            </a:pPr>
            <a:fld id="{E01C243E-D0E4-4C27-B8A9-DD6C4EC41B3D}" type="slidenum">
              <a:rPr lang="zh-CN" altLang="en-US" sz="1600" b="1">
                <a:solidFill>
                  <a:srgbClr val="9BBB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sz="1600" b="1" dirty="0">
              <a:solidFill>
                <a:srgbClr val="9BBB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pt模板-02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 userDrawn="1"/>
        </p:nvSpPr>
        <p:spPr>
          <a:xfrm>
            <a:off x="11664965" y="6608777"/>
            <a:ext cx="527049" cy="33855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>
              <a:defRPr/>
            </a:pPr>
            <a:fld id="{E01C243E-D0E4-4C27-B8A9-DD6C4EC41B3D}" type="slidenum">
              <a:rPr lang="zh-CN" altLang="en-US" sz="1600" b="1">
                <a:solidFill>
                  <a:srgbClr val="9BBB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sz="1600" b="1" dirty="0">
              <a:solidFill>
                <a:srgbClr val="9BBB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738293" y="2284096"/>
            <a:ext cx="586740" cy="305435"/>
          </a:xfrm>
          <a:prstGeom prst="rect">
            <a:avLst/>
          </a:prstGeom>
          <a:solidFill>
            <a:srgbClr val="1184C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00"/>
          </a:p>
        </p:txBody>
      </p:sp>
      <p:sp>
        <p:nvSpPr>
          <p:cNvPr id="4" name="矩形 3"/>
          <p:cNvSpPr/>
          <p:nvPr userDrawn="1"/>
        </p:nvSpPr>
        <p:spPr>
          <a:xfrm>
            <a:off x="-738293" y="2778761"/>
            <a:ext cx="586740" cy="305435"/>
          </a:xfrm>
          <a:prstGeom prst="rect">
            <a:avLst/>
          </a:prstGeom>
          <a:solidFill>
            <a:srgbClr val="88DB2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00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-738293" y="3290571"/>
            <a:ext cx="585893" cy="344805"/>
          </a:xfrm>
          <a:prstGeom prst="rect">
            <a:avLst/>
          </a:prstGeom>
          <a:solidFill>
            <a:srgbClr val="1184CF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-738293" y="3767456"/>
            <a:ext cx="585893" cy="344805"/>
          </a:xfrm>
          <a:prstGeom prst="rect">
            <a:avLst/>
          </a:prstGeom>
          <a:solidFill>
            <a:srgbClr val="88DB29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27647" y="382472"/>
            <a:ext cx="10972800" cy="599665"/>
          </a:xfrm>
          <a:prstGeom prst="rect">
            <a:avLst/>
          </a:prstGeom>
        </p:spPr>
        <p:txBody>
          <a:bodyPr/>
          <a:lstStyle>
            <a:lvl1pPr>
              <a:defRPr sz="1865" b="1">
                <a:solidFill>
                  <a:srgbClr val="1184CF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13" name="泪滴形 12"/>
          <p:cNvSpPr/>
          <p:nvPr userDrawn="1"/>
        </p:nvSpPr>
        <p:spPr>
          <a:xfrm rot="18714660">
            <a:off x="11672751" y="6416276"/>
            <a:ext cx="285267" cy="278911"/>
          </a:xfrm>
          <a:prstGeom prst="teardrop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11601691" y="6411788"/>
            <a:ext cx="412749" cy="423333"/>
          </a:xfrm>
          <a:prstGeom prst="rect">
            <a:avLst/>
          </a:prstGeom>
          <a:noFill/>
          <a:ln>
            <a:noFill/>
          </a:ln>
        </p:spPr>
        <p:txBody>
          <a:bodyPr lIns="104509" tIns="52254" rIns="104509" bIns="52254"/>
          <a:lstStyle/>
          <a:p>
            <a:pPr algn="ctr">
              <a:defRPr/>
            </a:pPr>
            <a:fld id="{083AA7C1-1891-49BD-9179-A0E53E88FB77}" type="slidenum">
              <a:rPr lang="zh-CN" altLang="en-US" sz="12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fld>
            <a:endParaRPr lang="en-US" altLang="zh-CN" sz="865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27647" y="1064896"/>
            <a:ext cx="11536707" cy="1219200"/>
          </a:xfrm>
          <a:prstGeom prst="rect">
            <a:avLst/>
          </a:prstGeom>
        </p:spPr>
        <p:txBody>
          <a:bodyPr/>
          <a:lstStyle>
            <a:lvl1pPr marL="241300" indent="-241300">
              <a:lnSpc>
                <a:spcPct val="120000"/>
              </a:lnSpc>
              <a:spcBef>
                <a:spcPts val="400"/>
              </a:spcBef>
              <a:buFontTx/>
              <a:buChar char="‒"/>
              <a:defRPr sz="1465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编辑母版文本样式</a:t>
            </a:r>
            <a:endParaRPr lang="zh-CN" altLang="en-US" dirty="0" smtClean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7" r="40465"/>
          <a:stretch>
            <a:fillRect/>
          </a:stretch>
        </p:blipFill>
        <p:spPr>
          <a:xfrm>
            <a:off x="0" y="4125432"/>
            <a:ext cx="7258493" cy="2730664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>
            <a:off x="9300767" y="52360"/>
            <a:ext cx="2843421" cy="897904"/>
            <a:chOff x="322377" y="128913"/>
            <a:chExt cx="3227035" cy="1067978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1" descr="ppt模板-02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581" name="TextBox 2"/>
          <p:cNvSpPr txBox="1"/>
          <p:nvPr userDrawn="1"/>
        </p:nvSpPr>
        <p:spPr>
          <a:xfrm>
            <a:off x="11280987" y="6490547"/>
            <a:ext cx="730673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fld id="{C844518E-C312-486E-9338-5CEB839569B9}" type="slidenum">
              <a:rPr lang="zh-CN" altLang="en-US" sz="1600" b="1">
                <a:solidFill>
                  <a:srgbClr val="FFA7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sz="1600" b="1" dirty="0">
              <a:solidFill>
                <a:srgbClr val="FFA7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582" name="矩形 3"/>
          <p:cNvSpPr/>
          <p:nvPr userDrawn="1"/>
        </p:nvSpPr>
        <p:spPr>
          <a:xfrm>
            <a:off x="0" y="0"/>
            <a:ext cx="12192000" cy="67200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C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 sz="240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484" y="10219"/>
            <a:ext cx="1472295" cy="624000"/>
          </a:xfrm>
          <a:prstGeom prst="rect">
            <a:avLst/>
          </a:prstGeom>
        </p:spPr>
      </p:pic>
    </p:spTree>
  </p:cSld>
  <p:clrMapOvr>
    <a:masterClrMapping/>
  </p:clrMapOvr>
  <p:transition spd="slow"/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2117"/>
            <a:ext cx="12192000" cy="1585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dirty="0"/>
          </a:p>
        </p:txBody>
      </p:sp>
      <p:pic>
        <p:nvPicPr>
          <p:cNvPr id="4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58" b="426"/>
          <a:stretch>
            <a:fillRect/>
          </a:stretch>
        </p:blipFill>
        <p:spPr bwMode="auto">
          <a:xfrm>
            <a:off x="0" y="2944136"/>
            <a:ext cx="12192000" cy="3932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" y="336177"/>
            <a:ext cx="820271" cy="376518"/>
          </a:xfrm>
          <a:prstGeom prst="rect">
            <a:avLst/>
          </a:prstGeom>
          <a:solidFill>
            <a:srgbClr val="1D8D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" name="矩形 2"/>
          <p:cNvSpPr/>
          <p:nvPr/>
        </p:nvSpPr>
        <p:spPr>
          <a:xfrm>
            <a:off x="820271" y="336177"/>
            <a:ext cx="1393540" cy="37651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pic>
        <p:nvPicPr>
          <p:cNvPr id="4" name="图片 3" descr="ppt模板-01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4" y="332658"/>
            <a:ext cx="1007999" cy="92034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59496" y="332656"/>
            <a:ext cx="360040" cy="792088"/>
          </a:xfrm>
          <a:prstGeom prst="rect">
            <a:avLst/>
          </a:prstGeom>
          <a:solidFill>
            <a:srgbClr val="0AA4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6" name="直接连接符 5"/>
          <p:cNvCxnSpPr/>
          <p:nvPr/>
        </p:nvCxnSpPr>
        <p:spPr>
          <a:xfrm>
            <a:off x="1944936" y="332656"/>
            <a:ext cx="0" cy="792088"/>
          </a:xfrm>
          <a:prstGeom prst="line">
            <a:avLst/>
          </a:prstGeom>
          <a:ln w="28575">
            <a:solidFill>
              <a:srgbClr val="FF92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063554" y="332656"/>
            <a:ext cx="29522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bg1"/>
                </a:solidFill>
                <a:latin typeface="★锐线体" panose="02000000000000000000" pitchFamily="2" charset="-122"/>
                <a:ea typeface="★锐线体" panose="02000000000000000000" pitchFamily="2" charset="-122"/>
              </a:rPr>
              <a:t>精彩</a:t>
            </a:r>
            <a:r>
              <a:rPr lang="en-US" altLang="zh-CN" sz="1800" b="1" dirty="0">
                <a:solidFill>
                  <a:schemeClr val="bg1"/>
                </a:solidFill>
                <a:latin typeface="★锐线体" panose="02000000000000000000" pitchFamily="2" charset="-122"/>
                <a:ea typeface="★锐线体" panose="02000000000000000000" pitchFamily="2" charset="-122"/>
              </a:rPr>
              <a:t>PPT</a:t>
            </a:r>
            <a:r>
              <a:rPr lang="zh-CN" altLang="en-US" sz="1800" b="1" dirty="0">
                <a:solidFill>
                  <a:schemeClr val="bg1"/>
                </a:solidFill>
                <a:latin typeface="★锐线体" panose="02000000000000000000" pitchFamily="2" charset="-122"/>
                <a:ea typeface="★锐线体" panose="02000000000000000000" pitchFamily="2" charset="-122"/>
              </a:rPr>
              <a:t>案例集锦</a:t>
            </a:r>
            <a:endParaRPr lang="zh-CN" altLang="en-US" sz="1800" b="1" dirty="0">
              <a:solidFill>
                <a:schemeClr val="bg1"/>
              </a:solidFill>
              <a:latin typeface="★锐线体" panose="02000000000000000000" pitchFamily="2" charset="-122"/>
              <a:ea typeface="★锐线体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63552" y="786192"/>
            <a:ext cx="2448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200" dirty="0">
                <a:solidFill>
                  <a:schemeClr val="bg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微信公众号：</a:t>
            </a:r>
            <a:r>
              <a:rPr lang="en-US" altLang="zh-CN" sz="1200" dirty="0">
                <a:solidFill>
                  <a:schemeClr val="bg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pptdream</a:t>
            </a:r>
            <a:endParaRPr lang="zh-CN" altLang="en-US" sz="1200" dirty="0">
              <a:solidFill>
                <a:schemeClr val="bg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6381328"/>
            <a:ext cx="12192000" cy="47667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marL="0" marR="0" indent="0" algn="l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350" dirty="0">
                <a:latin typeface="★锐线体" panose="02000000000000000000" pitchFamily="2" charset="-122"/>
                <a:ea typeface="★锐线体" panose="02000000000000000000" pitchFamily="2" charset="-122"/>
              </a:rPr>
              <a:t>            QQ</a:t>
            </a:r>
            <a:r>
              <a:rPr lang="zh-CN" altLang="en-US" sz="1350" dirty="0">
                <a:latin typeface="★锐线体" panose="02000000000000000000" pitchFamily="2" charset="-122"/>
                <a:ea typeface="★锐线体" panose="02000000000000000000" pitchFamily="2" charset="-122"/>
              </a:rPr>
              <a:t>：</a:t>
            </a:r>
            <a:r>
              <a:rPr lang="en-US" altLang="zh-CN" sz="1350" dirty="0">
                <a:latin typeface="★锐线体" panose="02000000000000000000" pitchFamily="2" charset="-122"/>
                <a:ea typeface="★锐线体" panose="02000000000000000000" pitchFamily="2" charset="-122"/>
              </a:rPr>
              <a:t>463698326	  E-mail</a:t>
            </a:r>
            <a:r>
              <a:rPr lang="zh-CN" altLang="en-US" sz="1350" dirty="0">
                <a:latin typeface="★锐线体" panose="02000000000000000000" pitchFamily="2" charset="-122"/>
                <a:ea typeface="★锐线体" panose="02000000000000000000" pitchFamily="2" charset="-122"/>
              </a:rPr>
              <a:t>：</a:t>
            </a:r>
            <a:r>
              <a:rPr lang="en-US" altLang="zh-CN" sz="1350" dirty="0">
                <a:latin typeface="★锐线体" panose="02000000000000000000" pitchFamily="2" charset="-122"/>
                <a:ea typeface="★锐线体" panose="02000000000000000000" pitchFamily="2" charset="-122"/>
              </a:rPr>
              <a:t>solar3233@126.com	</a:t>
            </a:r>
            <a:r>
              <a:rPr lang="zh-CN" altLang="en-US" sz="1350" dirty="0">
                <a:latin typeface="★锐线体" panose="02000000000000000000" pitchFamily="2" charset="-122"/>
                <a:ea typeface="★锐线体" panose="02000000000000000000" pitchFamily="2" charset="-122"/>
              </a:rPr>
              <a:t>联系电话：</a:t>
            </a:r>
            <a:r>
              <a:rPr lang="en-US" altLang="zh-CN" sz="1350" dirty="0">
                <a:latin typeface="★锐线体" panose="02000000000000000000" pitchFamily="2" charset="-122"/>
                <a:ea typeface="★锐线体" panose="02000000000000000000" pitchFamily="2" charset="-122"/>
              </a:rPr>
              <a:t>186-0640-3233</a:t>
            </a:r>
            <a:endParaRPr lang="zh-CN" altLang="en-US" sz="1350" dirty="0">
              <a:latin typeface="★锐线体" panose="02000000000000000000" pitchFamily="2" charset="-122"/>
              <a:ea typeface="★锐线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200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4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2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1" y="713674"/>
            <a:ext cx="4681655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3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1" y="2313873"/>
            <a:ext cx="4681655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9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4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/>
        </p:nvSpPr>
        <p:spPr>
          <a:xfrm>
            <a:off x="1103445" y="4437112"/>
            <a:ext cx="10363200" cy="864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00000"/>
              </a:lnSpc>
              <a:defRPr sz="3200" b="1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spcBef>
                <a:spcPct val="0"/>
              </a:spcBef>
              <a:defRPr/>
            </a:pPr>
            <a:endParaRPr lang="zh-CN" altLang="en-US" sz="2000" dirty="0">
              <a:solidFill>
                <a:prstClr val="black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3" name="图片 2" descr="ppt模板-01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7072418-5600-4748-A9BD-355D835269F0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349" y="197770"/>
            <a:ext cx="5280587" cy="49492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2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412776"/>
            <a:ext cx="10972800" cy="4680520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24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  <a:lvl2pPr>
              <a:lnSpc>
                <a:spcPct val="150000"/>
              </a:lnSpc>
              <a:defRPr sz="2000">
                <a:latin typeface="华文中宋" panose="02010600040101010101" pitchFamily="2" charset="-122"/>
                <a:ea typeface="华文中宋" panose="02010600040101010101" pitchFamily="2" charset="-122"/>
              </a:defRPr>
            </a:lvl2pPr>
            <a:lvl3pPr>
              <a:lnSpc>
                <a:spcPct val="150000"/>
              </a:lnSpc>
              <a:defRPr sz="1700">
                <a:latin typeface="华文中宋" panose="02010600040101010101" pitchFamily="2" charset="-122"/>
                <a:ea typeface="华文中宋" panose="02010600040101010101" pitchFamily="2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pt模板-01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pt模板-01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4" Type="http://schemas.openxmlformats.org/officeDocument/2006/relationships/theme" Target="../theme/theme1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4" Type="http://schemas.openxmlformats.org/officeDocument/2006/relationships/theme" Target="../theme/theme3.xml"/><Relationship Id="rId13" Type="http://schemas.openxmlformats.org/officeDocument/2006/relationships/tags" Target="../tags/tag6.xml"/><Relationship Id="rId12" Type="http://schemas.openxmlformats.org/officeDocument/2006/relationships/tags" Target="../tags/tag5.xml"/><Relationship Id="rId11" Type="http://schemas.openxmlformats.org/officeDocument/2006/relationships/tags" Target="../tags/tag4.xml"/><Relationship Id="rId10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jpeg"/><Relationship Id="rId8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0" Type="http://schemas.openxmlformats.org/officeDocument/2006/relationships/theme" Target="../theme/theme4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8F7E2"/>
              </a:gs>
              <a:gs pos="100000">
                <a:srgbClr val="EAE6CB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530" indent="-21463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2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qzmpj\Desktop\PPT-2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5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image" Target="../media/image16.png"/><Relationship Id="rId5" Type="http://schemas.openxmlformats.org/officeDocument/2006/relationships/tags" Target="../tags/tag80.xml"/><Relationship Id="rId4" Type="http://schemas.openxmlformats.org/officeDocument/2006/relationships/chart" Target="../charts/chart36.xml"/><Relationship Id="rId3" Type="http://schemas.openxmlformats.org/officeDocument/2006/relationships/chart" Target="../charts/chart35.xml"/><Relationship Id="rId2" Type="http://schemas.openxmlformats.org/officeDocument/2006/relationships/chart" Target="../charts/chart34.xml"/><Relationship Id="rId10" Type="http://schemas.openxmlformats.org/officeDocument/2006/relationships/notesSlide" Target="../notesSlides/notesSlide9.xml"/><Relationship Id="rId1" Type="http://schemas.openxmlformats.org/officeDocument/2006/relationships/chart" Target="../charts/chart33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21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chart" Target="../charts/chart38.xml"/><Relationship Id="rId1" Type="http://schemas.openxmlformats.org/officeDocument/2006/relationships/chart" Target="../charts/chart37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02.xml"/><Relationship Id="rId8" Type="http://schemas.openxmlformats.org/officeDocument/2006/relationships/tags" Target="../tags/tag101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8" Type="http://schemas.openxmlformats.org/officeDocument/2006/relationships/notesSlide" Target="../notesSlides/notesSlide11.xml"/><Relationship Id="rId17" Type="http://schemas.openxmlformats.org/officeDocument/2006/relationships/slideLayout" Target="../slideLayouts/slideLayout21.xml"/><Relationship Id="rId16" Type="http://schemas.openxmlformats.org/officeDocument/2006/relationships/tags" Target="../tags/tag109.xml"/><Relationship Id="rId15" Type="http://schemas.openxmlformats.org/officeDocument/2006/relationships/tags" Target="../tags/tag108.xml"/><Relationship Id="rId14" Type="http://schemas.openxmlformats.org/officeDocument/2006/relationships/tags" Target="../tags/tag107.xml"/><Relationship Id="rId13" Type="http://schemas.openxmlformats.org/officeDocument/2006/relationships/tags" Target="../tags/tag106.xml"/><Relationship Id="rId12" Type="http://schemas.openxmlformats.org/officeDocument/2006/relationships/tags" Target="../tags/tag105.xml"/><Relationship Id="rId11" Type="http://schemas.openxmlformats.org/officeDocument/2006/relationships/tags" Target="../tags/tag104.xml"/><Relationship Id="rId10" Type="http://schemas.openxmlformats.org/officeDocument/2006/relationships/tags" Target="../tags/tag103.xml"/><Relationship Id="rId1" Type="http://schemas.openxmlformats.org/officeDocument/2006/relationships/tags" Target="../tags/tag94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18.xml"/><Relationship Id="rId8" Type="http://schemas.openxmlformats.org/officeDocument/2006/relationships/tags" Target="../tags/tag117.xml"/><Relationship Id="rId7" Type="http://schemas.openxmlformats.org/officeDocument/2006/relationships/tags" Target="../tags/tag116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7" Type="http://schemas.openxmlformats.org/officeDocument/2006/relationships/notesSlide" Target="../notesSlides/notesSlide12.xml"/><Relationship Id="rId16" Type="http://schemas.openxmlformats.org/officeDocument/2006/relationships/slideLayout" Target="../slideLayouts/slideLayout21.xml"/><Relationship Id="rId15" Type="http://schemas.openxmlformats.org/officeDocument/2006/relationships/tags" Target="../tags/tag124.xml"/><Relationship Id="rId14" Type="http://schemas.openxmlformats.org/officeDocument/2006/relationships/tags" Target="../tags/tag123.xml"/><Relationship Id="rId13" Type="http://schemas.openxmlformats.org/officeDocument/2006/relationships/tags" Target="../tags/tag122.xml"/><Relationship Id="rId12" Type="http://schemas.openxmlformats.org/officeDocument/2006/relationships/tags" Target="../tags/tag121.xml"/><Relationship Id="rId11" Type="http://schemas.openxmlformats.org/officeDocument/2006/relationships/tags" Target="../tags/tag120.xml"/><Relationship Id="rId10" Type="http://schemas.openxmlformats.org/officeDocument/2006/relationships/tags" Target="../tags/tag119.xml"/><Relationship Id="rId1" Type="http://schemas.openxmlformats.org/officeDocument/2006/relationships/tags" Target="../tags/tag11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2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" Type="http://schemas.openxmlformats.org/officeDocument/2006/relationships/tags" Target="../tags/tag125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35.xml"/><Relationship Id="rId8" Type="http://schemas.openxmlformats.org/officeDocument/2006/relationships/tags" Target="../tags/tag134.xml"/><Relationship Id="rId7" Type="http://schemas.openxmlformats.org/officeDocument/2006/relationships/tags" Target="../tags/tag133.xml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chart" Target="../charts/chart42.xml"/><Relationship Id="rId35" Type="http://schemas.openxmlformats.org/officeDocument/2006/relationships/notesSlide" Target="../notesSlides/notesSlide14.xml"/><Relationship Id="rId34" Type="http://schemas.openxmlformats.org/officeDocument/2006/relationships/slideLayout" Target="../slideLayouts/slideLayout21.xml"/><Relationship Id="rId33" Type="http://schemas.openxmlformats.org/officeDocument/2006/relationships/tags" Target="../tags/tag159.xml"/><Relationship Id="rId32" Type="http://schemas.openxmlformats.org/officeDocument/2006/relationships/tags" Target="../tags/tag158.xml"/><Relationship Id="rId31" Type="http://schemas.openxmlformats.org/officeDocument/2006/relationships/tags" Target="../tags/tag157.xml"/><Relationship Id="rId30" Type="http://schemas.openxmlformats.org/officeDocument/2006/relationships/tags" Target="../tags/tag156.xml"/><Relationship Id="rId3" Type="http://schemas.openxmlformats.org/officeDocument/2006/relationships/chart" Target="../charts/chart41.xml"/><Relationship Id="rId29" Type="http://schemas.openxmlformats.org/officeDocument/2006/relationships/tags" Target="../tags/tag155.xml"/><Relationship Id="rId28" Type="http://schemas.openxmlformats.org/officeDocument/2006/relationships/tags" Target="../tags/tag154.xml"/><Relationship Id="rId27" Type="http://schemas.openxmlformats.org/officeDocument/2006/relationships/tags" Target="../tags/tag153.xml"/><Relationship Id="rId26" Type="http://schemas.openxmlformats.org/officeDocument/2006/relationships/tags" Target="../tags/tag152.xml"/><Relationship Id="rId25" Type="http://schemas.openxmlformats.org/officeDocument/2006/relationships/tags" Target="../tags/tag151.xml"/><Relationship Id="rId24" Type="http://schemas.openxmlformats.org/officeDocument/2006/relationships/tags" Target="../tags/tag150.xml"/><Relationship Id="rId23" Type="http://schemas.openxmlformats.org/officeDocument/2006/relationships/tags" Target="../tags/tag149.xml"/><Relationship Id="rId22" Type="http://schemas.openxmlformats.org/officeDocument/2006/relationships/tags" Target="../tags/tag148.xml"/><Relationship Id="rId21" Type="http://schemas.openxmlformats.org/officeDocument/2006/relationships/tags" Target="../tags/tag147.xml"/><Relationship Id="rId20" Type="http://schemas.openxmlformats.org/officeDocument/2006/relationships/tags" Target="../tags/tag146.xml"/><Relationship Id="rId2" Type="http://schemas.openxmlformats.org/officeDocument/2006/relationships/chart" Target="../charts/chart40.xml"/><Relationship Id="rId19" Type="http://schemas.openxmlformats.org/officeDocument/2006/relationships/tags" Target="../tags/tag145.xml"/><Relationship Id="rId18" Type="http://schemas.openxmlformats.org/officeDocument/2006/relationships/tags" Target="../tags/tag144.xml"/><Relationship Id="rId17" Type="http://schemas.openxmlformats.org/officeDocument/2006/relationships/tags" Target="../tags/tag143.xml"/><Relationship Id="rId16" Type="http://schemas.openxmlformats.org/officeDocument/2006/relationships/tags" Target="../tags/tag142.xml"/><Relationship Id="rId15" Type="http://schemas.openxmlformats.org/officeDocument/2006/relationships/tags" Target="../tags/tag141.xml"/><Relationship Id="rId14" Type="http://schemas.openxmlformats.org/officeDocument/2006/relationships/tags" Target="../tags/tag140.xml"/><Relationship Id="rId13" Type="http://schemas.openxmlformats.org/officeDocument/2006/relationships/tags" Target="../tags/tag139.xml"/><Relationship Id="rId12" Type="http://schemas.openxmlformats.org/officeDocument/2006/relationships/tags" Target="../tags/tag138.xml"/><Relationship Id="rId11" Type="http://schemas.openxmlformats.org/officeDocument/2006/relationships/tags" Target="../tags/tag137.xml"/><Relationship Id="rId10" Type="http://schemas.openxmlformats.org/officeDocument/2006/relationships/tags" Target="../tags/tag136.xml"/><Relationship Id="rId1" Type="http://schemas.openxmlformats.org/officeDocument/2006/relationships/chart" Target="../charts/chart3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21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23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tags" Target="../tags/tag175.xml"/><Relationship Id="rId6" Type="http://schemas.openxmlformats.org/officeDocument/2006/relationships/tags" Target="../tags/tag174.xml"/><Relationship Id="rId59" Type="http://schemas.openxmlformats.org/officeDocument/2006/relationships/notesSlide" Target="../notesSlides/notesSlide18.xml"/><Relationship Id="rId58" Type="http://schemas.openxmlformats.org/officeDocument/2006/relationships/slideLayout" Target="../slideLayouts/slideLayout21.xml"/><Relationship Id="rId57" Type="http://schemas.openxmlformats.org/officeDocument/2006/relationships/tags" Target="../tags/tag218.xml"/><Relationship Id="rId56" Type="http://schemas.openxmlformats.org/officeDocument/2006/relationships/tags" Target="../tags/tag217.xml"/><Relationship Id="rId55" Type="http://schemas.openxmlformats.org/officeDocument/2006/relationships/tags" Target="../tags/tag216.xml"/><Relationship Id="rId54" Type="http://schemas.openxmlformats.org/officeDocument/2006/relationships/tags" Target="../tags/tag215.xml"/><Relationship Id="rId53" Type="http://schemas.openxmlformats.org/officeDocument/2006/relationships/image" Target="../media/image25.png"/><Relationship Id="rId52" Type="http://schemas.openxmlformats.org/officeDocument/2006/relationships/tags" Target="../tags/tag214.xml"/><Relationship Id="rId51" Type="http://schemas.openxmlformats.org/officeDocument/2006/relationships/tags" Target="../tags/tag213.xml"/><Relationship Id="rId50" Type="http://schemas.openxmlformats.org/officeDocument/2006/relationships/tags" Target="../tags/tag212.xml"/><Relationship Id="rId5" Type="http://schemas.openxmlformats.org/officeDocument/2006/relationships/tags" Target="../tags/tag173.xml"/><Relationship Id="rId49" Type="http://schemas.openxmlformats.org/officeDocument/2006/relationships/tags" Target="../tags/tag211.xml"/><Relationship Id="rId48" Type="http://schemas.openxmlformats.org/officeDocument/2006/relationships/tags" Target="../tags/tag210.xml"/><Relationship Id="rId47" Type="http://schemas.openxmlformats.org/officeDocument/2006/relationships/tags" Target="../tags/tag209.xml"/><Relationship Id="rId46" Type="http://schemas.openxmlformats.org/officeDocument/2006/relationships/tags" Target="../tags/tag208.xml"/><Relationship Id="rId45" Type="http://schemas.openxmlformats.org/officeDocument/2006/relationships/tags" Target="../tags/tag207.xml"/><Relationship Id="rId44" Type="http://schemas.openxmlformats.org/officeDocument/2006/relationships/tags" Target="../tags/tag206.xml"/><Relationship Id="rId43" Type="http://schemas.openxmlformats.org/officeDocument/2006/relationships/tags" Target="../tags/tag205.xml"/><Relationship Id="rId42" Type="http://schemas.openxmlformats.org/officeDocument/2006/relationships/image" Target="../media/image24.png"/><Relationship Id="rId41" Type="http://schemas.openxmlformats.org/officeDocument/2006/relationships/tags" Target="../tags/tag204.xml"/><Relationship Id="rId40" Type="http://schemas.openxmlformats.org/officeDocument/2006/relationships/image" Target="../media/image23.png"/><Relationship Id="rId4" Type="http://schemas.openxmlformats.org/officeDocument/2006/relationships/tags" Target="../tags/tag172.xml"/><Relationship Id="rId39" Type="http://schemas.openxmlformats.org/officeDocument/2006/relationships/image" Target="../media/image22.png"/><Relationship Id="rId38" Type="http://schemas.openxmlformats.org/officeDocument/2006/relationships/tags" Target="../tags/tag203.xml"/><Relationship Id="rId37" Type="http://schemas.openxmlformats.org/officeDocument/2006/relationships/tags" Target="../tags/tag202.xml"/><Relationship Id="rId36" Type="http://schemas.openxmlformats.org/officeDocument/2006/relationships/tags" Target="../tags/tag201.xml"/><Relationship Id="rId35" Type="http://schemas.openxmlformats.org/officeDocument/2006/relationships/tags" Target="../tags/tag200.xml"/><Relationship Id="rId34" Type="http://schemas.openxmlformats.org/officeDocument/2006/relationships/tags" Target="../tags/tag199.xml"/><Relationship Id="rId33" Type="http://schemas.openxmlformats.org/officeDocument/2006/relationships/tags" Target="../tags/tag198.xml"/><Relationship Id="rId32" Type="http://schemas.openxmlformats.org/officeDocument/2006/relationships/tags" Target="../tags/tag197.xml"/><Relationship Id="rId31" Type="http://schemas.openxmlformats.org/officeDocument/2006/relationships/tags" Target="../tags/tag196.xml"/><Relationship Id="rId30" Type="http://schemas.openxmlformats.org/officeDocument/2006/relationships/tags" Target="../tags/tag195.xml"/><Relationship Id="rId3" Type="http://schemas.openxmlformats.org/officeDocument/2006/relationships/tags" Target="../tags/tag171.xml"/><Relationship Id="rId29" Type="http://schemas.openxmlformats.org/officeDocument/2006/relationships/tags" Target="../tags/tag194.xml"/><Relationship Id="rId28" Type="http://schemas.openxmlformats.org/officeDocument/2006/relationships/tags" Target="../tags/tag193.xml"/><Relationship Id="rId27" Type="http://schemas.openxmlformats.org/officeDocument/2006/relationships/tags" Target="../tags/tag192.xml"/><Relationship Id="rId26" Type="http://schemas.openxmlformats.org/officeDocument/2006/relationships/tags" Target="../tags/tag191.xml"/><Relationship Id="rId25" Type="http://schemas.openxmlformats.org/officeDocument/2006/relationships/tags" Target="../tags/tag190.xml"/><Relationship Id="rId24" Type="http://schemas.openxmlformats.org/officeDocument/2006/relationships/image" Target="../media/image21.png"/><Relationship Id="rId23" Type="http://schemas.openxmlformats.org/officeDocument/2006/relationships/image" Target="../media/image20.png"/><Relationship Id="rId22" Type="http://schemas.openxmlformats.org/officeDocument/2006/relationships/tags" Target="../tags/tag189.xml"/><Relationship Id="rId21" Type="http://schemas.openxmlformats.org/officeDocument/2006/relationships/tags" Target="../tags/tag188.xml"/><Relationship Id="rId20" Type="http://schemas.openxmlformats.org/officeDocument/2006/relationships/tags" Target="../tags/tag187.xml"/><Relationship Id="rId2" Type="http://schemas.openxmlformats.org/officeDocument/2006/relationships/tags" Target="../tags/tag170.xml"/><Relationship Id="rId19" Type="http://schemas.openxmlformats.org/officeDocument/2006/relationships/image" Target="../media/image19.png"/><Relationship Id="rId18" Type="http://schemas.openxmlformats.org/officeDocument/2006/relationships/tags" Target="../tags/tag186.xml"/><Relationship Id="rId17" Type="http://schemas.openxmlformats.org/officeDocument/2006/relationships/tags" Target="../tags/tag185.xml"/><Relationship Id="rId16" Type="http://schemas.openxmlformats.org/officeDocument/2006/relationships/tags" Target="../tags/tag184.xml"/><Relationship Id="rId15" Type="http://schemas.openxmlformats.org/officeDocument/2006/relationships/tags" Target="../tags/tag183.xml"/><Relationship Id="rId14" Type="http://schemas.openxmlformats.org/officeDocument/2006/relationships/tags" Target="../tags/tag182.xml"/><Relationship Id="rId13" Type="http://schemas.openxmlformats.org/officeDocument/2006/relationships/tags" Target="../tags/tag181.xml"/><Relationship Id="rId12" Type="http://schemas.openxmlformats.org/officeDocument/2006/relationships/tags" Target="../tags/tag180.xml"/><Relationship Id="rId11" Type="http://schemas.openxmlformats.org/officeDocument/2006/relationships/tags" Target="../tags/tag179.xml"/><Relationship Id="rId10" Type="http://schemas.openxmlformats.org/officeDocument/2006/relationships/tags" Target="../tags/tag178.xml"/><Relationship Id="rId1" Type="http://schemas.openxmlformats.org/officeDocument/2006/relationships/tags" Target="../tags/tag169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222.xml"/><Relationship Id="rId8" Type="http://schemas.openxmlformats.org/officeDocument/2006/relationships/tags" Target="../tags/tag221.xml"/><Relationship Id="rId7" Type="http://schemas.openxmlformats.org/officeDocument/2006/relationships/tags" Target="../tags/tag220.xml"/><Relationship Id="rId6" Type="http://schemas.openxmlformats.org/officeDocument/2006/relationships/tags" Target="../tags/tag219.xml"/><Relationship Id="rId5" Type="http://schemas.openxmlformats.org/officeDocument/2006/relationships/image" Target="../media/image16.png"/><Relationship Id="rId4" Type="http://schemas.openxmlformats.org/officeDocument/2006/relationships/chart" Target="../charts/chart46.xml"/><Relationship Id="rId36" Type="http://schemas.openxmlformats.org/officeDocument/2006/relationships/notesSlide" Target="../notesSlides/notesSlide19.xml"/><Relationship Id="rId35" Type="http://schemas.openxmlformats.org/officeDocument/2006/relationships/slideLayout" Target="../slideLayouts/slideLayout23.xml"/><Relationship Id="rId34" Type="http://schemas.openxmlformats.org/officeDocument/2006/relationships/tags" Target="../tags/tag241.xml"/><Relationship Id="rId33" Type="http://schemas.openxmlformats.org/officeDocument/2006/relationships/tags" Target="../tags/tag240.xml"/><Relationship Id="rId32" Type="http://schemas.openxmlformats.org/officeDocument/2006/relationships/tags" Target="../tags/tag239.xml"/><Relationship Id="rId31" Type="http://schemas.openxmlformats.org/officeDocument/2006/relationships/tags" Target="../tags/tag238.xml"/><Relationship Id="rId30" Type="http://schemas.openxmlformats.org/officeDocument/2006/relationships/tags" Target="../tags/tag237.xml"/><Relationship Id="rId3" Type="http://schemas.openxmlformats.org/officeDocument/2006/relationships/chart" Target="../charts/chart45.xml"/><Relationship Id="rId29" Type="http://schemas.openxmlformats.org/officeDocument/2006/relationships/tags" Target="../tags/tag236.xml"/><Relationship Id="rId28" Type="http://schemas.openxmlformats.org/officeDocument/2006/relationships/tags" Target="../tags/tag235.xml"/><Relationship Id="rId27" Type="http://schemas.openxmlformats.org/officeDocument/2006/relationships/tags" Target="../tags/tag234.xml"/><Relationship Id="rId26" Type="http://schemas.openxmlformats.org/officeDocument/2006/relationships/tags" Target="../tags/tag233.xml"/><Relationship Id="rId25" Type="http://schemas.openxmlformats.org/officeDocument/2006/relationships/tags" Target="../tags/tag232.xml"/><Relationship Id="rId24" Type="http://schemas.openxmlformats.org/officeDocument/2006/relationships/tags" Target="../tags/tag231.xml"/><Relationship Id="rId23" Type="http://schemas.openxmlformats.org/officeDocument/2006/relationships/image" Target="../media/image31.png"/><Relationship Id="rId22" Type="http://schemas.openxmlformats.org/officeDocument/2006/relationships/image" Target="../media/image30.png"/><Relationship Id="rId21" Type="http://schemas.openxmlformats.org/officeDocument/2006/relationships/image" Target="../media/image29.png"/><Relationship Id="rId20" Type="http://schemas.openxmlformats.org/officeDocument/2006/relationships/image" Target="../media/image28.png"/><Relationship Id="rId2" Type="http://schemas.openxmlformats.org/officeDocument/2006/relationships/chart" Target="../charts/chart44.xml"/><Relationship Id="rId19" Type="http://schemas.openxmlformats.org/officeDocument/2006/relationships/image" Target="../media/image27.png"/><Relationship Id="rId18" Type="http://schemas.openxmlformats.org/officeDocument/2006/relationships/image" Target="../media/image26.png"/><Relationship Id="rId17" Type="http://schemas.openxmlformats.org/officeDocument/2006/relationships/tags" Target="../tags/tag230.xml"/><Relationship Id="rId16" Type="http://schemas.openxmlformats.org/officeDocument/2006/relationships/tags" Target="../tags/tag229.xml"/><Relationship Id="rId15" Type="http://schemas.openxmlformats.org/officeDocument/2006/relationships/tags" Target="../tags/tag228.xml"/><Relationship Id="rId14" Type="http://schemas.openxmlformats.org/officeDocument/2006/relationships/tags" Target="../tags/tag227.xml"/><Relationship Id="rId13" Type="http://schemas.openxmlformats.org/officeDocument/2006/relationships/tags" Target="../tags/tag226.xml"/><Relationship Id="rId12" Type="http://schemas.openxmlformats.org/officeDocument/2006/relationships/tags" Target="../tags/tag225.xml"/><Relationship Id="rId11" Type="http://schemas.openxmlformats.org/officeDocument/2006/relationships/tags" Target="../tags/tag224.xml"/><Relationship Id="rId10" Type="http://schemas.openxmlformats.org/officeDocument/2006/relationships/tags" Target="../tags/tag223.xml"/><Relationship Id="rId1" Type="http://schemas.openxmlformats.org/officeDocument/2006/relationships/chart" Target="../charts/chart4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36.png"/><Relationship Id="rId8" Type="http://schemas.openxmlformats.org/officeDocument/2006/relationships/image" Target="../media/image35.png"/><Relationship Id="rId7" Type="http://schemas.openxmlformats.org/officeDocument/2006/relationships/image" Target="../media/image34.jpeg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tags" Target="../tags/tag242.xml"/><Relationship Id="rId3" Type="http://schemas.openxmlformats.org/officeDocument/2006/relationships/chart" Target="../charts/chart49.xml"/><Relationship Id="rId2" Type="http://schemas.openxmlformats.org/officeDocument/2006/relationships/chart" Target="../charts/chart48.xml"/><Relationship Id="rId15" Type="http://schemas.openxmlformats.org/officeDocument/2006/relationships/notesSlide" Target="../notesSlides/notesSlide21.xml"/><Relationship Id="rId14" Type="http://schemas.openxmlformats.org/officeDocument/2006/relationships/slideLayout" Target="../slideLayouts/slideLayout21.xml"/><Relationship Id="rId13" Type="http://schemas.openxmlformats.org/officeDocument/2006/relationships/image" Target="../media/image40.png"/><Relationship Id="rId12" Type="http://schemas.openxmlformats.org/officeDocument/2006/relationships/image" Target="../media/image39.png"/><Relationship Id="rId11" Type="http://schemas.openxmlformats.org/officeDocument/2006/relationships/image" Target="../media/image38.jpeg"/><Relationship Id="rId10" Type="http://schemas.openxmlformats.org/officeDocument/2006/relationships/image" Target="../media/image37.png"/><Relationship Id="rId1" Type="http://schemas.openxmlformats.org/officeDocument/2006/relationships/chart" Target="../charts/chart47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251.xml"/><Relationship Id="rId8" Type="http://schemas.openxmlformats.org/officeDocument/2006/relationships/tags" Target="../tags/tag250.xml"/><Relationship Id="rId7" Type="http://schemas.openxmlformats.org/officeDocument/2006/relationships/tags" Target="../tags/tag249.xml"/><Relationship Id="rId6" Type="http://schemas.openxmlformats.org/officeDocument/2006/relationships/tags" Target="../tags/tag248.xml"/><Relationship Id="rId5" Type="http://schemas.openxmlformats.org/officeDocument/2006/relationships/tags" Target="../tags/tag247.xml"/><Relationship Id="rId4" Type="http://schemas.openxmlformats.org/officeDocument/2006/relationships/tags" Target="../tags/tag246.xml"/><Relationship Id="rId3" Type="http://schemas.openxmlformats.org/officeDocument/2006/relationships/tags" Target="../tags/tag245.xml"/><Relationship Id="rId23" Type="http://schemas.openxmlformats.org/officeDocument/2006/relationships/slideLayout" Target="../slideLayouts/slideLayout21.xml"/><Relationship Id="rId22" Type="http://schemas.openxmlformats.org/officeDocument/2006/relationships/tags" Target="../tags/tag261.xml"/><Relationship Id="rId21" Type="http://schemas.openxmlformats.org/officeDocument/2006/relationships/tags" Target="../tags/tag260.xml"/><Relationship Id="rId20" Type="http://schemas.openxmlformats.org/officeDocument/2006/relationships/tags" Target="../tags/tag259.xml"/><Relationship Id="rId2" Type="http://schemas.openxmlformats.org/officeDocument/2006/relationships/tags" Target="../tags/tag244.xml"/><Relationship Id="rId19" Type="http://schemas.openxmlformats.org/officeDocument/2006/relationships/tags" Target="../tags/tag258.xml"/><Relationship Id="rId18" Type="http://schemas.openxmlformats.org/officeDocument/2006/relationships/tags" Target="../tags/tag257.xml"/><Relationship Id="rId17" Type="http://schemas.openxmlformats.org/officeDocument/2006/relationships/image" Target="../media/image43.png"/><Relationship Id="rId16" Type="http://schemas.openxmlformats.org/officeDocument/2006/relationships/image" Target="../media/image42.png"/><Relationship Id="rId15" Type="http://schemas.openxmlformats.org/officeDocument/2006/relationships/image" Target="../media/image41.png"/><Relationship Id="rId14" Type="http://schemas.openxmlformats.org/officeDocument/2006/relationships/tags" Target="../tags/tag256.xml"/><Relationship Id="rId13" Type="http://schemas.openxmlformats.org/officeDocument/2006/relationships/tags" Target="../tags/tag255.xml"/><Relationship Id="rId12" Type="http://schemas.openxmlformats.org/officeDocument/2006/relationships/tags" Target="../tags/tag254.xml"/><Relationship Id="rId11" Type="http://schemas.openxmlformats.org/officeDocument/2006/relationships/tags" Target="../tags/tag253.xml"/><Relationship Id="rId10" Type="http://schemas.openxmlformats.org/officeDocument/2006/relationships/tags" Target="../tags/tag252.xml"/><Relationship Id="rId1" Type="http://schemas.openxmlformats.org/officeDocument/2006/relationships/tags" Target="../tags/tag243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268.xml"/><Relationship Id="rId8" Type="http://schemas.openxmlformats.org/officeDocument/2006/relationships/tags" Target="../tags/tag267.xml"/><Relationship Id="rId7" Type="http://schemas.openxmlformats.org/officeDocument/2006/relationships/tags" Target="../tags/tag266.xml"/><Relationship Id="rId6" Type="http://schemas.openxmlformats.org/officeDocument/2006/relationships/image" Target="../media/image44.png"/><Relationship Id="rId5" Type="http://schemas.openxmlformats.org/officeDocument/2006/relationships/tags" Target="../tags/tag265.xml"/><Relationship Id="rId4" Type="http://schemas.openxmlformats.org/officeDocument/2006/relationships/tags" Target="../tags/tag264.xml"/><Relationship Id="rId3" Type="http://schemas.openxmlformats.org/officeDocument/2006/relationships/tags" Target="../tags/tag263.xml"/><Relationship Id="rId2" Type="http://schemas.openxmlformats.org/officeDocument/2006/relationships/tags" Target="../tags/tag262.xml"/><Relationship Id="rId13" Type="http://schemas.openxmlformats.org/officeDocument/2006/relationships/notesSlide" Target="../notesSlides/notesSlide22.xml"/><Relationship Id="rId12" Type="http://schemas.openxmlformats.org/officeDocument/2006/relationships/slideLayout" Target="../slideLayouts/slideLayout23.xml"/><Relationship Id="rId11" Type="http://schemas.openxmlformats.org/officeDocument/2006/relationships/tags" Target="../tags/tag270.xml"/><Relationship Id="rId10" Type="http://schemas.openxmlformats.org/officeDocument/2006/relationships/tags" Target="../tags/tag269.xml"/><Relationship Id="rId1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notesSlide" Target="../notesSlides/notesSlide23.xml"/><Relationship Id="rId14" Type="http://schemas.openxmlformats.org/officeDocument/2006/relationships/slideLayout" Target="../slideLayouts/slideLayout21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5.png"/><Relationship Id="rId8" Type="http://schemas.openxmlformats.org/officeDocument/2006/relationships/tags" Target="../tags/tag291.xml"/><Relationship Id="rId7" Type="http://schemas.openxmlformats.org/officeDocument/2006/relationships/tags" Target="../tags/tag290.xml"/><Relationship Id="rId6" Type="http://schemas.openxmlformats.org/officeDocument/2006/relationships/tags" Target="../tags/tag289.xml"/><Relationship Id="rId5" Type="http://schemas.openxmlformats.org/officeDocument/2006/relationships/tags" Target="../tags/tag288.xml"/><Relationship Id="rId4" Type="http://schemas.openxmlformats.org/officeDocument/2006/relationships/tags" Target="../tags/tag287.xml"/><Relationship Id="rId32" Type="http://schemas.openxmlformats.org/officeDocument/2006/relationships/notesSlide" Target="../notesSlides/notesSlide24.xml"/><Relationship Id="rId31" Type="http://schemas.openxmlformats.org/officeDocument/2006/relationships/slideLayout" Target="../slideLayouts/slideLayout21.xml"/><Relationship Id="rId30" Type="http://schemas.openxmlformats.org/officeDocument/2006/relationships/tags" Target="../tags/tag297.xml"/><Relationship Id="rId3" Type="http://schemas.openxmlformats.org/officeDocument/2006/relationships/tags" Target="../tags/tag286.xml"/><Relationship Id="rId29" Type="http://schemas.openxmlformats.org/officeDocument/2006/relationships/tags" Target="../tags/tag296.xml"/><Relationship Id="rId28" Type="http://schemas.openxmlformats.org/officeDocument/2006/relationships/tags" Target="../tags/tag295.xml"/><Relationship Id="rId27" Type="http://schemas.openxmlformats.org/officeDocument/2006/relationships/image" Target="../media/image60.png"/><Relationship Id="rId26" Type="http://schemas.openxmlformats.org/officeDocument/2006/relationships/image" Target="../media/image59.png"/><Relationship Id="rId25" Type="http://schemas.openxmlformats.org/officeDocument/2006/relationships/image" Target="../media/image58.png"/><Relationship Id="rId24" Type="http://schemas.openxmlformats.org/officeDocument/2006/relationships/image" Target="../media/image57.png"/><Relationship Id="rId23" Type="http://schemas.openxmlformats.org/officeDocument/2006/relationships/image" Target="../media/image56.jpeg"/><Relationship Id="rId22" Type="http://schemas.openxmlformats.org/officeDocument/2006/relationships/image" Target="../media/image55.png"/><Relationship Id="rId21" Type="http://schemas.openxmlformats.org/officeDocument/2006/relationships/image" Target="../media/image54.png"/><Relationship Id="rId20" Type="http://schemas.openxmlformats.org/officeDocument/2006/relationships/image" Target="../media/image53.png"/><Relationship Id="rId2" Type="http://schemas.openxmlformats.org/officeDocument/2006/relationships/tags" Target="../tags/tag285.xml"/><Relationship Id="rId19" Type="http://schemas.openxmlformats.org/officeDocument/2006/relationships/image" Target="../media/image52.png"/><Relationship Id="rId18" Type="http://schemas.openxmlformats.org/officeDocument/2006/relationships/image" Target="../media/image51.png"/><Relationship Id="rId17" Type="http://schemas.openxmlformats.org/officeDocument/2006/relationships/image" Target="../media/image50.png"/><Relationship Id="rId16" Type="http://schemas.openxmlformats.org/officeDocument/2006/relationships/tags" Target="../tags/tag294.xml"/><Relationship Id="rId15" Type="http://schemas.openxmlformats.org/officeDocument/2006/relationships/tags" Target="../tags/tag293.xml"/><Relationship Id="rId14" Type="http://schemas.openxmlformats.org/officeDocument/2006/relationships/tags" Target="../tags/tag292.xml"/><Relationship Id="rId13" Type="http://schemas.openxmlformats.org/officeDocument/2006/relationships/image" Target="../media/image49.png"/><Relationship Id="rId12" Type="http://schemas.openxmlformats.org/officeDocument/2006/relationships/image" Target="../media/image48.png"/><Relationship Id="rId11" Type="http://schemas.openxmlformats.org/officeDocument/2006/relationships/image" Target="../media/image47.png"/><Relationship Id="rId10" Type="http://schemas.openxmlformats.org/officeDocument/2006/relationships/image" Target="../media/image46.png"/><Relationship Id="rId1" Type="http://schemas.openxmlformats.org/officeDocument/2006/relationships/tags" Target="../tags/tag284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303.xml"/><Relationship Id="rId8" Type="http://schemas.openxmlformats.org/officeDocument/2006/relationships/tags" Target="../tags/tag302.xml"/><Relationship Id="rId7" Type="http://schemas.openxmlformats.org/officeDocument/2006/relationships/tags" Target="../tags/tag301.xml"/><Relationship Id="rId6" Type="http://schemas.openxmlformats.org/officeDocument/2006/relationships/tags" Target="../tags/tag300.xml"/><Relationship Id="rId5" Type="http://schemas.openxmlformats.org/officeDocument/2006/relationships/tags" Target="../tags/tag299.xml"/><Relationship Id="rId4" Type="http://schemas.openxmlformats.org/officeDocument/2006/relationships/tags" Target="../tags/tag298.xml"/><Relationship Id="rId3" Type="http://schemas.openxmlformats.org/officeDocument/2006/relationships/chart" Target="../charts/chart52.xml"/><Relationship Id="rId25" Type="http://schemas.openxmlformats.org/officeDocument/2006/relationships/slideLayout" Target="../slideLayouts/slideLayout21.xml"/><Relationship Id="rId24" Type="http://schemas.openxmlformats.org/officeDocument/2006/relationships/tags" Target="../tags/tag317.xml"/><Relationship Id="rId23" Type="http://schemas.openxmlformats.org/officeDocument/2006/relationships/tags" Target="../tags/tag316.xml"/><Relationship Id="rId22" Type="http://schemas.openxmlformats.org/officeDocument/2006/relationships/tags" Target="../tags/tag315.xml"/><Relationship Id="rId21" Type="http://schemas.openxmlformats.org/officeDocument/2006/relationships/tags" Target="../tags/tag314.xml"/><Relationship Id="rId20" Type="http://schemas.openxmlformats.org/officeDocument/2006/relationships/tags" Target="../tags/tag313.xml"/><Relationship Id="rId2" Type="http://schemas.openxmlformats.org/officeDocument/2006/relationships/chart" Target="../charts/chart51.xml"/><Relationship Id="rId19" Type="http://schemas.openxmlformats.org/officeDocument/2006/relationships/tags" Target="../tags/tag312.xml"/><Relationship Id="rId18" Type="http://schemas.openxmlformats.org/officeDocument/2006/relationships/tags" Target="../tags/tag311.xml"/><Relationship Id="rId17" Type="http://schemas.openxmlformats.org/officeDocument/2006/relationships/tags" Target="../tags/tag310.xml"/><Relationship Id="rId16" Type="http://schemas.openxmlformats.org/officeDocument/2006/relationships/tags" Target="../tags/tag309.xml"/><Relationship Id="rId15" Type="http://schemas.openxmlformats.org/officeDocument/2006/relationships/tags" Target="../tags/tag308.xml"/><Relationship Id="rId14" Type="http://schemas.openxmlformats.org/officeDocument/2006/relationships/tags" Target="../tags/tag307.xml"/><Relationship Id="rId13" Type="http://schemas.openxmlformats.org/officeDocument/2006/relationships/tags" Target="../tags/tag306.xml"/><Relationship Id="rId12" Type="http://schemas.openxmlformats.org/officeDocument/2006/relationships/tags" Target="../tags/tag305.xml"/><Relationship Id="rId11" Type="http://schemas.openxmlformats.org/officeDocument/2006/relationships/tags" Target="../tags/tag304.xml"/><Relationship Id="rId10" Type="http://schemas.openxmlformats.org/officeDocument/2006/relationships/image" Target="../media/image43.png"/><Relationship Id="rId1" Type="http://schemas.openxmlformats.org/officeDocument/2006/relationships/chart" Target="../charts/chart5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image" Target="../media/image16.png"/><Relationship Id="rId3" Type="http://schemas.openxmlformats.org/officeDocument/2006/relationships/chart" Target="../charts/chart3.xml"/><Relationship Id="rId24" Type="http://schemas.openxmlformats.org/officeDocument/2006/relationships/notesSlide" Target="../notesSlides/notesSlide2.xml"/><Relationship Id="rId23" Type="http://schemas.openxmlformats.org/officeDocument/2006/relationships/slideLayout" Target="../slideLayouts/slideLayout23.xml"/><Relationship Id="rId22" Type="http://schemas.openxmlformats.org/officeDocument/2006/relationships/tags" Target="../tags/tag32.xml"/><Relationship Id="rId21" Type="http://schemas.openxmlformats.org/officeDocument/2006/relationships/tags" Target="../tags/tag31.xml"/><Relationship Id="rId20" Type="http://schemas.openxmlformats.org/officeDocument/2006/relationships/tags" Target="../tags/tag30.xml"/><Relationship Id="rId2" Type="http://schemas.openxmlformats.org/officeDocument/2006/relationships/chart" Target="../charts/chart2.xml"/><Relationship Id="rId19" Type="http://schemas.openxmlformats.org/officeDocument/2006/relationships/tags" Target="../tags/tag29.xml"/><Relationship Id="rId18" Type="http://schemas.openxmlformats.org/officeDocument/2006/relationships/tags" Target="../tags/tag28.xml"/><Relationship Id="rId17" Type="http://schemas.openxmlformats.org/officeDocument/2006/relationships/tags" Target="../tags/tag27.xml"/><Relationship Id="rId16" Type="http://schemas.openxmlformats.org/officeDocument/2006/relationships/tags" Target="../tags/tag26.xml"/><Relationship Id="rId15" Type="http://schemas.openxmlformats.org/officeDocument/2006/relationships/tags" Target="../tags/tag25.xml"/><Relationship Id="rId14" Type="http://schemas.openxmlformats.org/officeDocument/2006/relationships/tags" Target="../tags/tag24.xml"/><Relationship Id="rId13" Type="http://schemas.openxmlformats.org/officeDocument/2006/relationships/tags" Target="../tags/tag23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chart" Target="../charts/chart1.xml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tags" Target="../tags/tag326.xml"/><Relationship Id="rId8" Type="http://schemas.openxmlformats.org/officeDocument/2006/relationships/tags" Target="../tags/tag325.xml"/><Relationship Id="rId7" Type="http://schemas.openxmlformats.org/officeDocument/2006/relationships/tags" Target="../tags/tag324.xml"/><Relationship Id="rId6" Type="http://schemas.openxmlformats.org/officeDocument/2006/relationships/tags" Target="../tags/tag323.xml"/><Relationship Id="rId5" Type="http://schemas.openxmlformats.org/officeDocument/2006/relationships/tags" Target="../tags/tag322.xml"/><Relationship Id="rId4" Type="http://schemas.openxmlformats.org/officeDocument/2006/relationships/tags" Target="../tags/tag321.xml"/><Relationship Id="rId3" Type="http://schemas.openxmlformats.org/officeDocument/2006/relationships/tags" Target="../tags/tag320.xml"/><Relationship Id="rId22" Type="http://schemas.openxmlformats.org/officeDocument/2006/relationships/notesSlide" Target="../notesSlides/notesSlide26.xml"/><Relationship Id="rId21" Type="http://schemas.openxmlformats.org/officeDocument/2006/relationships/slideLayout" Target="../slideLayouts/slideLayout21.xml"/><Relationship Id="rId20" Type="http://schemas.openxmlformats.org/officeDocument/2006/relationships/tags" Target="../tags/tag337.xml"/><Relationship Id="rId2" Type="http://schemas.openxmlformats.org/officeDocument/2006/relationships/tags" Target="../tags/tag319.xml"/><Relationship Id="rId19" Type="http://schemas.openxmlformats.org/officeDocument/2006/relationships/tags" Target="../tags/tag336.xml"/><Relationship Id="rId18" Type="http://schemas.openxmlformats.org/officeDocument/2006/relationships/tags" Target="../tags/tag335.xml"/><Relationship Id="rId17" Type="http://schemas.openxmlformats.org/officeDocument/2006/relationships/tags" Target="../tags/tag334.xml"/><Relationship Id="rId16" Type="http://schemas.openxmlformats.org/officeDocument/2006/relationships/tags" Target="../tags/tag333.xml"/><Relationship Id="rId15" Type="http://schemas.openxmlformats.org/officeDocument/2006/relationships/tags" Target="../tags/tag332.xml"/><Relationship Id="rId14" Type="http://schemas.openxmlformats.org/officeDocument/2006/relationships/tags" Target="../tags/tag331.xml"/><Relationship Id="rId13" Type="http://schemas.openxmlformats.org/officeDocument/2006/relationships/tags" Target="../tags/tag330.xml"/><Relationship Id="rId12" Type="http://schemas.openxmlformats.org/officeDocument/2006/relationships/tags" Target="../tags/tag329.xml"/><Relationship Id="rId11" Type="http://schemas.openxmlformats.org/officeDocument/2006/relationships/tags" Target="../tags/tag328.xml"/><Relationship Id="rId10" Type="http://schemas.openxmlformats.org/officeDocument/2006/relationships/tags" Target="../tags/tag327.xml"/><Relationship Id="rId1" Type="http://schemas.openxmlformats.org/officeDocument/2006/relationships/tags" Target="../tags/tag318.xml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tags" Target="../tags/tag346.xml"/><Relationship Id="rId8" Type="http://schemas.openxmlformats.org/officeDocument/2006/relationships/tags" Target="../tags/tag345.xml"/><Relationship Id="rId7" Type="http://schemas.openxmlformats.org/officeDocument/2006/relationships/tags" Target="../tags/tag344.xml"/><Relationship Id="rId6" Type="http://schemas.openxmlformats.org/officeDocument/2006/relationships/tags" Target="../tags/tag343.xml"/><Relationship Id="rId5" Type="http://schemas.openxmlformats.org/officeDocument/2006/relationships/tags" Target="../tags/tag342.xml"/><Relationship Id="rId4" Type="http://schemas.openxmlformats.org/officeDocument/2006/relationships/tags" Target="../tags/tag341.xml"/><Relationship Id="rId3" Type="http://schemas.openxmlformats.org/officeDocument/2006/relationships/tags" Target="../tags/tag340.xml"/><Relationship Id="rId2" Type="http://schemas.openxmlformats.org/officeDocument/2006/relationships/tags" Target="../tags/tag339.xml"/><Relationship Id="rId12" Type="http://schemas.openxmlformats.org/officeDocument/2006/relationships/notesSlide" Target="../notesSlides/notesSlide27.xml"/><Relationship Id="rId11" Type="http://schemas.openxmlformats.org/officeDocument/2006/relationships/slideLayout" Target="../slideLayouts/slideLayout21.xml"/><Relationship Id="rId10" Type="http://schemas.openxmlformats.org/officeDocument/2006/relationships/tags" Target="../tags/tag347.xml"/><Relationship Id="rId1" Type="http://schemas.openxmlformats.org/officeDocument/2006/relationships/tags" Target="../tags/tag338.xml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2.png"/><Relationship Id="rId8" Type="http://schemas.openxmlformats.org/officeDocument/2006/relationships/tags" Target="../tags/tag354.xml"/><Relationship Id="rId7" Type="http://schemas.openxmlformats.org/officeDocument/2006/relationships/tags" Target="../tags/tag353.xml"/><Relationship Id="rId6" Type="http://schemas.openxmlformats.org/officeDocument/2006/relationships/tags" Target="../tags/tag352.xml"/><Relationship Id="rId5" Type="http://schemas.openxmlformats.org/officeDocument/2006/relationships/tags" Target="../tags/tag351.xml"/><Relationship Id="rId4" Type="http://schemas.openxmlformats.org/officeDocument/2006/relationships/tags" Target="../tags/tag350.xml"/><Relationship Id="rId3" Type="http://schemas.openxmlformats.org/officeDocument/2006/relationships/tags" Target="../tags/tag349.xml"/><Relationship Id="rId2" Type="http://schemas.openxmlformats.org/officeDocument/2006/relationships/tags" Target="../tags/tag348.xml"/><Relationship Id="rId16" Type="http://schemas.openxmlformats.org/officeDocument/2006/relationships/notesSlide" Target="../notesSlides/notesSlide28.xml"/><Relationship Id="rId15" Type="http://schemas.openxmlformats.org/officeDocument/2006/relationships/slideLayout" Target="../slideLayouts/slideLayout21.xml"/><Relationship Id="rId14" Type="http://schemas.openxmlformats.org/officeDocument/2006/relationships/image" Target="../media/image66.png"/><Relationship Id="rId13" Type="http://schemas.openxmlformats.org/officeDocument/2006/relationships/tags" Target="../tags/tag355.xml"/><Relationship Id="rId12" Type="http://schemas.openxmlformats.org/officeDocument/2006/relationships/image" Target="../media/image65.png"/><Relationship Id="rId11" Type="http://schemas.openxmlformats.org/officeDocument/2006/relationships/image" Target="../media/image64.png"/><Relationship Id="rId10" Type="http://schemas.openxmlformats.org/officeDocument/2006/relationships/image" Target="../media/image63.png"/><Relationship Id="rId1" Type="http://schemas.openxmlformats.org/officeDocument/2006/relationships/image" Target="../media/image61.png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image" Target="../media/image70.png"/><Relationship Id="rId7" Type="http://schemas.openxmlformats.org/officeDocument/2006/relationships/tags" Target="../tags/tag359.xml"/><Relationship Id="rId6" Type="http://schemas.openxmlformats.org/officeDocument/2006/relationships/tags" Target="../tags/tag358.xml"/><Relationship Id="rId5" Type="http://schemas.openxmlformats.org/officeDocument/2006/relationships/tags" Target="../tags/tag357.xml"/><Relationship Id="rId4" Type="http://schemas.openxmlformats.org/officeDocument/2006/relationships/image" Target="../media/image69.png"/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0" Type="http://schemas.openxmlformats.org/officeDocument/2006/relationships/notesSlide" Target="../notesSlides/notesSlide29.xml"/><Relationship Id="rId1" Type="http://schemas.openxmlformats.org/officeDocument/2006/relationships/tags" Target="../tags/tag356.xm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tags" Target="../tags/tag368.xml"/><Relationship Id="rId8" Type="http://schemas.openxmlformats.org/officeDocument/2006/relationships/tags" Target="../tags/tag367.xml"/><Relationship Id="rId7" Type="http://schemas.openxmlformats.org/officeDocument/2006/relationships/tags" Target="../tags/tag366.xml"/><Relationship Id="rId6" Type="http://schemas.openxmlformats.org/officeDocument/2006/relationships/tags" Target="../tags/tag365.xml"/><Relationship Id="rId5" Type="http://schemas.openxmlformats.org/officeDocument/2006/relationships/tags" Target="../tags/tag364.xml"/><Relationship Id="rId4" Type="http://schemas.openxmlformats.org/officeDocument/2006/relationships/tags" Target="../tags/tag363.xml"/><Relationship Id="rId3" Type="http://schemas.openxmlformats.org/officeDocument/2006/relationships/tags" Target="../tags/tag362.xml"/><Relationship Id="rId2" Type="http://schemas.openxmlformats.org/officeDocument/2006/relationships/tags" Target="../tags/tag361.xml"/><Relationship Id="rId12" Type="http://schemas.openxmlformats.org/officeDocument/2006/relationships/notesSlide" Target="../notesSlides/notesSlide30.xml"/><Relationship Id="rId11" Type="http://schemas.openxmlformats.org/officeDocument/2006/relationships/slideLayout" Target="../slideLayouts/slideLayout21.xml"/><Relationship Id="rId10" Type="http://schemas.openxmlformats.org/officeDocument/2006/relationships/tags" Target="../tags/tag369.xml"/><Relationship Id="rId1" Type="http://schemas.openxmlformats.org/officeDocument/2006/relationships/tags" Target="../tags/tag36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tags" Target="../tags/tag370.xml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1.xml"/><Relationship Id="rId8" Type="http://schemas.openxmlformats.org/officeDocument/2006/relationships/slideLayout" Target="../slideLayouts/slideLayout21.xml"/><Relationship Id="rId7" Type="http://schemas.microsoft.com/office/2007/relationships/diagramDrawing" Target="../diagrams/drawing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3" Type="http://schemas.openxmlformats.org/officeDocument/2006/relationships/diagramData" Target="../diagrams/data1.xml"/><Relationship Id="rId2" Type="http://schemas.openxmlformats.org/officeDocument/2006/relationships/image" Target="../media/image71.png"/><Relationship Id="rId1" Type="http://schemas.openxmlformats.org/officeDocument/2006/relationships/tags" Target="../tags/tag37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7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chart" Target="../charts/chart12.xml"/><Relationship Id="rId8" Type="http://schemas.openxmlformats.org/officeDocument/2006/relationships/chart" Target="../charts/chart11.xml"/><Relationship Id="rId7" Type="http://schemas.openxmlformats.org/officeDocument/2006/relationships/chart" Target="../charts/chart10.xml"/><Relationship Id="rId6" Type="http://schemas.openxmlformats.org/officeDocument/2006/relationships/chart" Target="../charts/chart9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Relationship Id="rId34" Type="http://schemas.openxmlformats.org/officeDocument/2006/relationships/notesSlide" Target="../notesSlides/notesSlide3.xml"/><Relationship Id="rId33" Type="http://schemas.openxmlformats.org/officeDocument/2006/relationships/slideLayout" Target="../slideLayouts/slideLayout23.xml"/><Relationship Id="rId32" Type="http://schemas.openxmlformats.org/officeDocument/2006/relationships/tags" Target="../tags/tag53.xml"/><Relationship Id="rId31" Type="http://schemas.openxmlformats.org/officeDocument/2006/relationships/tags" Target="../tags/tag52.xml"/><Relationship Id="rId30" Type="http://schemas.openxmlformats.org/officeDocument/2006/relationships/tags" Target="../tags/tag51.xml"/><Relationship Id="rId3" Type="http://schemas.openxmlformats.org/officeDocument/2006/relationships/chart" Target="../charts/chart6.xml"/><Relationship Id="rId29" Type="http://schemas.openxmlformats.org/officeDocument/2006/relationships/tags" Target="../tags/tag50.xml"/><Relationship Id="rId28" Type="http://schemas.openxmlformats.org/officeDocument/2006/relationships/tags" Target="../tags/tag49.xml"/><Relationship Id="rId27" Type="http://schemas.openxmlformats.org/officeDocument/2006/relationships/tags" Target="../tags/tag48.xml"/><Relationship Id="rId26" Type="http://schemas.openxmlformats.org/officeDocument/2006/relationships/tags" Target="../tags/tag47.xml"/><Relationship Id="rId25" Type="http://schemas.openxmlformats.org/officeDocument/2006/relationships/tags" Target="../tags/tag46.xml"/><Relationship Id="rId24" Type="http://schemas.openxmlformats.org/officeDocument/2006/relationships/tags" Target="../tags/tag45.xml"/><Relationship Id="rId23" Type="http://schemas.openxmlformats.org/officeDocument/2006/relationships/tags" Target="../tags/tag44.xml"/><Relationship Id="rId22" Type="http://schemas.openxmlformats.org/officeDocument/2006/relationships/tags" Target="../tags/tag43.xml"/><Relationship Id="rId21" Type="http://schemas.openxmlformats.org/officeDocument/2006/relationships/tags" Target="../tags/tag42.xml"/><Relationship Id="rId20" Type="http://schemas.openxmlformats.org/officeDocument/2006/relationships/tags" Target="../tags/tag41.xml"/><Relationship Id="rId2" Type="http://schemas.openxmlformats.org/officeDocument/2006/relationships/chart" Target="../charts/chart5.xml"/><Relationship Id="rId19" Type="http://schemas.openxmlformats.org/officeDocument/2006/relationships/tags" Target="../tags/tag40.xml"/><Relationship Id="rId18" Type="http://schemas.openxmlformats.org/officeDocument/2006/relationships/tags" Target="../tags/tag39.xml"/><Relationship Id="rId17" Type="http://schemas.openxmlformats.org/officeDocument/2006/relationships/tags" Target="../tags/tag38.xml"/><Relationship Id="rId16" Type="http://schemas.openxmlformats.org/officeDocument/2006/relationships/tags" Target="../tags/tag37.xml"/><Relationship Id="rId15" Type="http://schemas.openxmlformats.org/officeDocument/2006/relationships/tags" Target="../tags/tag36.xml"/><Relationship Id="rId14" Type="http://schemas.openxmlformats.org/officeDocument/2006/relationships/tags" Target="../tags/tag35.xml"/><Relationship Id="rId13" Type="http://schemas.openxmlformats.org/officeDocument/2006/relationships/tags" Target="../tags/tag34.xml"/><Relationship Id="rId12" Type="http://schemas.openxmlformats.org/officeDocument/2006/relationships/tags" Target="../tags/tag33.xml"/><Relationship Id="rId11" Type="http://schemas.openxmlformats.org/officeDocument/2006/relationships/image" Target="../media/image16.png"/><Relationship Id="rId10" Type="http://schemas.openxmlformats.org/officeDocument/2006/relationships/chart" Target="../charts/chart13.xml"/><Relationship Id="rId1" Type="http://schemas.openxmlformats.org/officeDocument/2006/relationships/chart" Target="../charts/chart4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8.xml"/><Relationship Id="rId8" Type="http://schemas.openxmlformats.org/officeDocument/2006/relationships/tags" Target="../tags/tag57.xml"/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image" Target="../media/image16.png"/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23.xml"/><Relationship Id="rId10" Type="http://schemas.openxmlformats.org/officeDocument/2006/relationships/tags" Target="../tags/tag59.xml"/><Relationship Id="rId1" Type="http://schemas.openxmlformats.org/officeDocument/2006/relationships/chart" Target="../charts/chart1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image" Target="../media/image16.png"/><Relationship Id="rId3" Type="http://schemas.openxmlformats.org/officeDocument/2006/relationships/chart" Target="../charts/chart19.xml"/><Relationship Id="rId2" Type="http://schemas.openxmlformats.org/officeDocument/2006/relationships/chart" Target="../charts/chart18.xml"/><Relationship Id="rId12" Type="http://schemas.openxmlformats.org/officeDocument/2006/relationships/notesSlide" Target="../notesSlides/notesSlide5.xml"/><Relationship Id="rId11" Type="http://schemas.openxmlformats.org/officeDocument/2006/relationships/slideLayout" Target="../slideLayouts/slideLayout23.xml"/><Relationship Id="rId10" Type="http://schemas.openxmlformats.org/officeDocument/2006/relationships/tags" Target="../tags/tag65.xml"/><Relationship Id="rId1" Type="http://schemas.openxmlformats.org/officeDocument/2006/relationships/chart" Target="../charts/chart17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1" Type="http://schemas.openxmlformats.org/officeDocument/2006/relationships/notesSlide" Target="../notesSlides/notesSlide6.xml"/><Relationship Id="rId10" Type="http://schemas.openxmlformats.org/officeDocument/2006/relationships/slideLayout" Target="../slideLayouts/slideLayout23.xml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chart" Target="../charts/chart27.xml"/><Relationship Id="rId7" Type="http://schemas.openxmlformats.org/officeDocument/2006/relationships/chart" Target="../charts/chart26.xml"/><Relationship Id="rId6" Type="http://schemas.openxmlformats.org/officeDocument/2006/relationships/chart" Target="../charts/chart25.xml"/><Relationship Id="rId5" Type="http://schemas.openxmlformats.org/officeDocument/2006/relationships/chart" Target="../charts/chart24.xml"/><Relationship Id="rId4" Type="http://schemas.openxmlformats.org/officeDocument/2006/relationships/chart" Target="../charts/chart23.xml"/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2" Type="http://schemas.openxmlformats.org/officeDocument/2006/relationships/notesSlide" Target="../notesSlides/notesSlide7.xml"/><Relationship Id="rId11" Type="http://schemas.openxmlformats.org/officeDocument/2006/relationships/slideLayout" Target="../slideLayouts/slideLayout23.xml"/><Relationship Id="rId10" Type="http://schemas.openxmlformats.org/officeDocument/2006/relationships/tags" Target="../tags/tag73.xml"/><Relationship Id="rId1" Type="http://schemas.openxmlformats.org/officeDocument/2006/relationships/chart" Target="../charts/chart20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image" Target="../media/image16.png"/><Relationship Id="rId6" Type="http://schemas.openxmlformats.org/officeDocument/2006/relationships/tags" Target="../tags/tag74.xml"/><Relationship Id="rId5" Type="http://schemas.openxmlformats.org/officeDocument/2006/relationships/chart" Target="../charts/chart32.xml"/><Relationship Id="rId4" Type="http://schemas.openxmlformats.org/officeDocument/2006/relationships/chart" Target="../charts/chart31.xml"/><Relationship Id="rId3" Type="http://schemas.openxmlformats.org/officeDocument/2006/relationships/chart" Target="../charts/chart30.xml"/><Relationship Id="rId2" Type="http://schemas.openxmlformats.org/officeDocument/2006/relationships/chart" Target="../charts/chart29.xml"/><Relationship Id="rId14" Type="http://schemas.openxmlformats.org/officeDocument/2006/relationships/notesSlide" Target="../notesSlides/notesSlide8.xml"/><Relationship Id="rId13" Type="http://schemas.openxmlformats.org/officeDocument/2006/relationships/slideLayout" Target="../slideLayouts/slideLayout23.xml"/><Relationship Id="rId12" Type="http://schemas.openxmlformats.org/officeDocument/2006/relationships/tags" Target="../tags/tag79.xml"/><Relationship Id="rId11" Type="http://schemas.openxmlformats.org/officeDocument/2006/relationships/tags" Target="../tags/tag78.xml"/><Relationship Id="rId10" Type="http://schemas.openxmlformats.org/officeDocument/2006/relationships/tags" Target="../tags/tag77.xml"/><Relationship Id="rId1" Type="http://schemas.openxmlformats.org/officeDocument/2006/relationships/chart" Target="../charts/char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图片 3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335492" y="188807"/>
            <a:ext cx="2262717" cy="79163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</p:pic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4512945" y="4509135"/>
            <a:ext cx="3594735" cy="11988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40" tIns="45720" rIns="91440" bIns="45720">
            <a:spAutoFit/>
          </a:bodyPr>
          <a:p>
            <a:pPr lvl="0" algn="ctr">
              <a:lnSpc>
                <a:spcPct val="15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政企客户部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5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202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年1月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TextBox 3"/>
          <p:cNvSpPr txBox="1">
            <a:spLocks noChangeArrowheads="1"/>
          </p:cNvSpPr>
          <p:nvPr/>
        </p:nvSpPr>
        <p:spPr bwMode="auto">
          <a:xfrm>
            <a:off x="1345565" y="1631950"/>
            <a:ext cx="10112375" cy="112649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noAutofit/>
          </a:bodyPr>
          <a:p>
            <a:pPr algn="ctr" eaLnBrk="1" hangingPunct="1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altLang="en-US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效益为先</a:t>
            </a:r>
            <a:r>
              <a:rPr lang="en-US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转型提能</a:t>
            </a:r>
            <a:endParaRPr lang="en-US" sz="4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altLang="en-US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全力以赴推动政企高质量可持续发展</a:t>
            </a:r>
            <a:endParaRPr lang="zh-CN" altLang="en-US" sz="4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advTm="7038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>
            <p:custDataLst>
              <p:tags r:id="rId5"/>
            </p:custDataLst>
          </p:nvPr>
        </p:nvSpPr>
        <p:spPr>
          <a:xfrm>
            <a:off x="6382385" y="2111375"/>
            <a:ext cx="5502275" cy="458343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328" name="picture 13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09270" y="837565"/>
            <a:ext cx="11484610" cy="75819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12700" algn="l" rtl="0" eaLnBrk="0">
              <a:lnSpc>
                <a:spcPct val="150000"/>
              </a:lnSpc>
            </a:pPr>
            <a:r>
              <a:rPr sz="1600" b="1" kern="0" spc="8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•</a:t>
            </a:r>
            <a:r>
              <a:rPr sz="1600" b="1" kern="0" spc="1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  </a:t>
            </a:r>
            <a:r>
              <a:rPr lang="zh-CN"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业务转型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视野不宽，学习不深，决心不够，推动转型的效果需奋力改善。</a:t>
            </a:r>
            <a:endParaRPr lang="zh-CN" sz="1600" b="1" kern="0" spc="8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2700" algn="l" rtl="0" eaLnBrk="0">
              <a:lnSpc>
                <a:spcPct val="150000"/>
              </a:lnSpc>
              <a:buClrTx/>
              <a:buSzTx/>
              <a:buFontTx/>
            </a:pPr>
            <a:r>
              <a:rPr sz="1600" b="1" kern="0" spc="8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•</a:t>
            </a:r>
            <a:r>
              <a:rPr sz="1600" b="1" kern="0" spc="1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  </a:t>
            </a:r>
            <a:r>
              <a:rPr lang="zh-CN" altLang="en-US"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队伍转型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存在水平层次差距大，</a:t>
            </a:r>
            <a:r>
              <a:rPr lang="en-US" altLang="zh-CN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CHB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融合新要求推进效果慢，新型渠道拓展尚未形成规模产能。</a:t>
            </a:r>
            <a:endParaRPr lang="zh-CN" altLang="en-US" sz="1600" kern="0" spc="8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7"/>
            </p:custDataLst>
          </p:nvPr>
        </p:nvSpPr>
        <p:spPr>
          <a:xfrm>
            <a:off x="280035" y="2111375"/>
            <a:ext cx="5502275" cy="456755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680845" y="1939290"/>
            <a:ext cx="254762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业务转型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1770" y="167640"/>
            <a:ext cx="7506970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buClrTx/>
              <a:buSzTx/>
              <a:buFontTx/>
            </a:pPr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主要问题（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3/3</a:t>
            </a:r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</a:t>
            </a:r>
            <a:r>
              <a:rPr lang="zh-CN" altLang="en-US"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转型要求推进效果偏慢</a:t>
            </a:r>
            <a:endParaRPr lang="zh-CN" altLang="en-US" sz="24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7783195" y="1939290"/>
            <a:ext cx="254762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队伍转型</a:t>
            </a:r>
            <a:endParaRPr 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16090" y="2440940"/>
            <a:ext cx="483616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自有客户经理队伍能力差距大</a:t>
            </a:r>
            <a:endParaRPr lang="zh-CN" altLang="en-US" sz="12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9" name="图表 18"/>
          <p:cNvGraphicFramePr/>
          <p:nvPr/>
        </p:nvGraphicFramePr>
        <p:xfrm>
          <a:off x="10128250" y="2757805"/>
          <a:ext cx="2007870" cy="917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37" name="组合 36"/>
          <p:cNvGrpSpPr/>
          <p:nvPr/>
        </p:nvGrpSpPr>
        <p:grpSpPr>
          <a:xfrm>
            <a:off x="911360" y="5483073"/>
            <a:ext cx="1856910" cy="939165"/>
            <a:chOff x="11973" y="3282"/>
            <a:chExt cx="2307" cy="2356"/>
          </a:xfrm>
        </p:grpSpPr>
        <p:graphicFrame>
          <p:nvGraphicFramePr>
            <p:cNvPr id="34" name="图表 33"/>
            <p:cNvGraphicFramePr/>
            <p:nvPr/>
          </p:nvGraphicFramePr>
          <p:xfrm>
            <a:off x="11973" y="3282"/>
            <a:ext cx="2307" cy="235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36" name="文本框 35"/>
            <p:cNvSpPr txBox="1"/>
            <p:nvPr/>
          </p:nvSpPr>
          <p:spPr>
            <a:xfrm>
              <a:off x="12777" y="4063"/>
              <a:ext cx="918" cy="376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p>
              <a:r>
                <a:rPr lang="zh-CN" altLang="en-US" sz="800" b="1">
                  <a:solidFill>
                    <a:srgbClr val="FF0000"/>
                  </a:solidFill>
                  <a:sym typeface="+mn-ea"/>
                </a:rPr>
                <a:t>仅占</a:t>
              </a:r>
              <a:r>
                <a:rPr lang="en-US" altLang="zh-CN" sz="800" b="1">
                  <a:solidFill>
                    <a:srgbClr val="FF0000"/>
                  </a:solidFill>
                  <a:sym typeface="+mn-ea"/>
                </a:rPr>
                <a:t>3%</a:t>
              </a:r>
              <a:endParaRPr lang="en-US" altLang="zh-CN" sz="800" b="1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607060" y="4997450"/>
            <a:ext cx="251206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大单拓展：</a:t>
            </a:r>
            <a:r>
              <a:rPr 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全栈专属云全年仅拓展一单，签约收入全省占比仅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3%</a:t>
            </a:r>
            <a:endParaRPr lang="zh-CN" sz="1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40" name="图表 39"/>
          <p:cNvGraphicFramePr/>
          <p:nvPr/>
        </p:nvGraphicFramePr>
        <p:xfrm>
          <a:off x="3219450" y="5426075"/>
          <a:ext cx="1932305" cy="1090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文本框 28"/>
          <p:cNvSpPr txBox="1"/>
          <p:nvPr/>
        </p:nvSpPr>
        <p:spPr>
          <a:xfrm>
            <a:off x="3286760" y="5000625"/>
            <a:ext cx="232473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云主机销售：</a:t>
            </a:r>
            <a:r>
              <a:rPr 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对长流程产品销售意愿不高，云主机客户占比仅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8.5%</a:t>
            </a:r>
            <a:endParaRPr lang="en-US" altLang="zh-CN" sz="1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007190" y="5662360"/>
            <a:ext cx="738900" cy="14988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800" b="1">
                <a:solidFill>
                  <a:srgbClr val="FF0000"/>
                </a:solidFill>
                <a:sym typeface="+mn-ea"/>
              </a:rPr>
              <a:t>仅占</a:t>
            </a:r>
            <a:r>
              <a:rPr lang="en-US" altLang="zh-CN" sz="800" b="1">
                <a:solidFill>
                  <a:srgbClr val="FF0000"/>
                </a:solidFill>
                <a:sym typeface="+mn-ea"/>
              </a:rPr>
              <a:t>8.5</a:t>
            </a:r>
            <a:r>
              <a:rPr lang="en-US" altLang="zh-CN" sz="800" b="1">
                <a:solidFill>
                  <a:srgbClr val="FF0000"/>
                </a:solidFill>
                <a:sym typeface="+mn-ea"/>
              </a:rPr>
              <a:t>%</a:t>
            </a:r>
            <a:endParaRPr lang="en-US" altLang="zh-CN" sz="8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957320" y="6272530"/>
            <a:ext cx="748030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">
                <a:latin typeface="微软雅黑" panose="020B0503020204020204" pitchFamily="34" charset="-122"/>
                <a:ea typeface="微软雅黑" panose="020B0503020204020204" pitchFamily="34" charset="-122"/>
              </a:rPr>
              <a:t>单位：家</a:t>
            </a:r>
            <a:endParaRPr lang="zh-CN" altLang="en-US" sz="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31620" y="6255385"/>
            <a:ext cx="748030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">
                <a:latin typeface="微软雅黑" panose="020B0503020204020204" pitchFamily="34" charset="-122"/>
                <a:ea typeface="微软雅黑" panose="020B0503020204020204" pitchFamily="34" charset="-122"/>
              </a:rPr>
              <a:t>单位：万元</a:t>
            </a:r>
            <a:endParaRPr lang="zh-CN" altLang="en-US" sz="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2" name="图表 41"/>
          <p:cNvGraphicFramePr/>
          <p:nvPr/>
        </p:nvGraphicFramePr>
        <p:xfrm>
          <a:off x="9985375" y="4320540"/>
          <a:ext cx="2169795" cy="8642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5" name="文本框 44"/>
          <p:cNvSpPr txBox="1"/>
          <p:nvPr/>
        </p:nvSpPr>
        <p:spPr>
          <a:xfrm>
            <a:off x="6684010" y="5732145"/>
            <a:ext cx="49682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产品代理商引入后产能不足，未形成有效推进（引入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22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家，但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24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年产出仅</a:t>
            </a:r>
            <a:r>
              <a:rPr 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余万）；</a:t>
            </a:r>
            <a:endParaRPr lang="zh-CN" altLang="en-US" sz="12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zh-CN" altLang="en-US" sz="12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577850" y="2865755"/>
            <a:ext cx="4913630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公开市场抢夺意识不强，</a:t>
            </a:r>
            <a:r>
              <a:rPr 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全市公开市场中标金额份额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21.9%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，全省第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九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，低于平均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3PP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三个县市未达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20%</a:t>
            </a:r>
            <a:endParaRPr lang="en-US" altLang="zh-CN" sz="12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69" name="表格 68"/>
          <p:cNvGraphicFramePr>
            <a:graphicFrameLocks noGrp="1"/>
          </p:cNvGraphicFramePr>
          <p:nvPr>
            <p:custDataLst>
              <p:tags r:id="rId8"/>
            </p:custDataLst>
          </p:nvPr>
        </p:nvGraphicFramePr>
        <p:xfrm>
          <a:off x="607060" y="3500120"/>
          <a:ext cx="4869180" cy="778510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938530"/>
                <a:gridCol w="491331"/>
                <a:gridCol w="491331"/>
                <a:gridCol w="491331"/>
                <a:gridCol w="491331"/>
                <a:gridCol w="491331"/>
                <a:gridCol w="491331"/>
                <a:gridCol w="491331"/>
                <a:gridCol w="491331"/>
              </a:tblGrid>
              <a:tr h="223520">
                <a:tc>
                  <a:txBody>
                    <a:bodyPr/>
                    <a:p>
                      <a:pPr algn="ctr" fontAlgn="ctr"/>
                      <a:r>
                        <a:rPr lang="zh-CN" altLang="en-US" sz="800" b="1" i="0" u="none" strike="noStrike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县市</a:t>
                      </a:r>
                      <a:endParaRPr lang="zh-CN" altLang="en-US" sz="800" b="1" i="0" u="none" strike="noStrike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800" b="1" i="0" u="none" strike="noStrike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嘉禾</a:t>
                      </a:r>
                      <a:endParaRPr lang="zh-CN" altLang="en-US" sz="800" b="1" i="0" u="none" strike="noStrike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800" b="1" i="0" u="none" strike="noStrike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嘉善</a:t>
                      </a:r>
                      <a:endParaRPr lang="zh-CN" altLang="en-US" sz="800" b="1" i="0" u="none" strike="noStrike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800" b="1" i="0" u="none" strike="noStrike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平湖</a:t>
                      </a:r>
                      <a:endParaRPr lang="zh-CN" altLang="en-US" sz="800" b="1" i="0" u="none" strike="noStrike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800" b="1" i="0" u="none" strike="noStrike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海盐</a:t>
                      </a:r>
                      <a:endParaRPr lang="zh-CN" altLang="en-US" sz="800" b="1" i="0" u="none" strike="noStrike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800" b="1" i="0" u="none" strike="noStrike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海宁</a:t>
                      </a:r>
                      <a:endParaRPr lang="zh-CN" altLang="en-US" sz="800" b="1" i="0" u="none" strike="noStrike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800" b="1" i="0" u="none" strike="noStrike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桐乡</a:t>
                      </a:r>
                      <a:endParaRPr lang="zh-CN" altLang="en-US" sz="800" b="1" i="0" u="none" strike="noStrike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800" b="1" i="0" u="none" strike="noStrike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重客</a:t>
                      </a:r>
                      <a:endParaRPr lang="zh-CN" altLang="en-US" sz="800" b="1" i="0" u="none" strike="noStrike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800" b="1" i="0" u="none" strike="noStrike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全市</a:t>
                      </a:r>
                      <a:endParaRPr lang="zh-CN" altLang="en-US" sz="800" b="1" i="0" u="none" strike="noStrike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>
                  <a:txBody>
                    <a:bodyPr/>
                    <a:p>
                      <a:pPr algn="ctr" rtl="0" fontAlgn="ctr"/>
                      <a:r>
                        <a:rPr lang="zh-CN" altLang="en-US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中标金额</a:t>
                      </a:r>
                      <a:r>
                        <a:rPr lang="en-US" altLang="zh-CN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亿</a:t>
                      </a:r>
                      <a:endParaRPr lang="zh-CN" altLang="en-US" sz="80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9801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6100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5614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6589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12451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5842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4569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50966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230">
                <a:tc>
                  <a:txBody>
                    <a:bodyPr/>
                    <a:p>
                      <a:pPr algn="ctr" rtl="0" fontAlgn="ctr"/>
                      <a:r>
                        <a:rPr lang="zh-CN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运营商市场金额份额</a:t>
                      </a:r>
                      <a:endParaRPr lang="zh-CN" sz="80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68.7%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66.8%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57.8%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63.2%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37.8%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47.9%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48.6%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51.9%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>
                  <a:txBody>
                    <a:bodyPr/>
                    <a:p>
                      <a:pPr algn="ctr" rtl="0" fontAlgn="ctr"/>
                      <a:r>
                        <a:rPr lang="zh-CN" sz="8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公开市场金额份额</a:t>
                      </a:r>
                      <a:endParaRPr lang="zh-CN" sz="80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0" marR="0" marT="0" marB="0" anchor="ctr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19.7%</a:t>
                      </a:r>
                      <a:endParaRPr lang="en-US" altLang="en-US" sz="8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33.8%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18.2%</a:t>
                      </a:r>
                      <a:endParaRPr lang="en-US" altLang="en-US" sz="8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21.1%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20.4%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21.0%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15.0%</a:t>
                      </a:r>
                      <a:endParaRPr lang="en-US" altLang="en-US" sz="8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21.9%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marB="14605" vert="horz" anchor="ctr" anchorCtr="0">
                    <a:lnL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L>
                    <a:lnR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0" name="文本框 69"/>
          <p:cNvSpPr txBox="1"/>
          <p:nvPr/>
        </p:nvSpPr>
        <p:spPr>
          <a:xfrm>
            <a:off x="577850" y="4319905"/>
            <a:ext cx="462851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注：公开市场份额数据截至</a:t>
            </a:r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50990" y="4220210"/>
            <a:ext cx="367982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两支商客队伍力主要聚焦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B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端市场，对于由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B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延伸至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市场，实现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CHB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融合发展的能力偏弱，发展融合宽带的人员仅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18%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2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671945" y="2852420"/>
            <a:ext cx="350964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能力不均衡，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30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%人员贡献7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%收入，项目拓展能力不足，客户经理有项目拓展人数仅占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59%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698740" y="3788410"/>
            <a:ext cx="289877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业务经理和政企直销融合发展能力不够</a:t>
            </a:r>
            <a:endParaRPr lang="zh-CN" altLang="en-US" sz="1200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924165" y="5288915"/>
            <a:ext cx="222313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政企渠道建设</a:t>
            </a: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转型</a:t>
            </a: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效果不</a:t>
            </a: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显著</a:t>
            </a:r>
            <a:endParaRPr lang="zh-CN" altLang="en-US" sz="1200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135505" y="4653280"/>
            <a:ext cx="192659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转型业务提升效果不佳</a:t>
            </a:r>
            <a:endParaRPr lang="en-US" altLang="zh-CN" sz="1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166495" y="2493010"/>
            <a:ext cx="353885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</a:t>
            </a: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公开市场中标份额全省靠后</a:t>
            </a:r>
            <a:endParaRPr lang="zh-CN" altLang="en-US" sz="1200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path 10"/>
          <p:cNvSpPr/>
          <p:nvPr>
            <p:custDataLst>
              <p:tags r:id="rId1"/>
            </p:custDataLst>
          </p:nvPr>
        </p:nvSpPr>
        <p:spPr>
          <a:xfrm>
            <a:off x="3287242" y="2925546"/>
            <a:ext cx="1162050" cy="445287"/>
          </a:xfrm>
          <a:custGeom>
            <a:avLst/>
            <a:gdLst/>
            <a:ahLst/>
            <a:cxnLst/>
            <a:rect l="0" t="0" r="0" b="0"/>
            <a:pathLst>
              <a:path w="1830" h="701">
                <a:moveTo>
                  <a:pt x="0" y="0"/>
                </a:moveTo>
                <a:lnTo>
                  <a:pt x="1342" y="0"/>
                </a:lnTo>
                <a:lnTo>
                  <a:pt x="1830" y="701"/>
                </a:lnTo>
                <a:lnTo>
                  <a:pt x="0" y="701"/>
                </a:lnTo>
                <a:lnTo>
                  <a:pt x="0" y="0"/>
                </a:lnTo>
              </a:path>
            </a:pathLst>
          </a:custGeom>
          <a:solidFill>
            <a:srgbClr val="BFBFBF">
              <a:alpha val="100000"/>
            </a:srgbClr>
          </a:solidFill>
          <a:ln w="0" cap="flat">
            <a:noFill/>
            <a:prstDash val="solid"/>
            <a:miter lim="0"/>
          </a:ln>
        </p:spPr>
        <p:txBody>
          <a:bodyPr rtlCol="0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" name="path 10"/>
          <p:cNvSpPr/>
          <p:nvPr>
            <p:custDataLst>
              <p:tags r:id="rId2"/>
            </p:custDataLst>
          </p:nvPr>
        </p:nvSpPr>
        <p:spPr>
          <a:xfrm>
            <a:off x="3287242" y="3790416"/>
            <a:ext cx="1162050" cy="445287"/>
          </a:xfrm>
          <a:custGeom>
            <a:avLst/>
            <a:gdLst/>
            <a:ahLst/>
            <a:cxnLst/>
            <a:rect l="0" t="0" r="0" b="0"/>
            <a:pathLst>
              <a:path w="1830" h="701">
                <a:moveTo>
                  <a:pt x="0" y="0"/>
                </a:moveTo>
                <a:lnTo>
                  <a:pt x="1342" y="0"/>
                </a:lnTo>
                <a:lnTo>
                  <a:pt x="1830" y="701"/>
                </a:lnTo>
                <a:lnTo>
                  <a:pt x="0" y="701"/>
                </a:lnTo>
                <a:lnTo>
                  <a:pt x="0" y="0"/>
                </a:lnTo>
              </a:path>
            </a:pathLst>
          </a:custGeom>
          <a:solidFill>
            <a:srgbClr val="FF0000"/>
          </a:solidFill>
          <a:ln w="0"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cxnSp>
        <p:nvCxnSpPr>
          <p:cNvPr id="3" name="直接连接符 2"/>
          <p:cNvCxnSpPr/>
          <p:nvPr>
            <p:custDataLst>
              <p:tags r:id="rId3"/>
            </p:custDataLst>
          </p:nvPr>
        </p:nvCxnSpPr>
        <p:spPr>
          <a:xfrm>
            <a:off x="4485640" y="3285490"/>
            <a:ext cx="4387215" cy="0"/>
          </a:xfrm>
          <a:prstGeom prst="line">
            <a:avLst/>
          </a:prstGeom>
          <a:ln w="6350">
            <a:solidFill>
              <a:srgbClr val="BFBFBF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>
            <p:custDataLst>
              <p:tags r:id="rId4"/>
            </p:custDataLst>
          </p:nvPr>
        </p:nvCxnSpPr>
        <p:spPr>
          <a:xfrm>
            <a:off x="4485640" y="4147185"/>
            <a:ext cx="4401185" cy="0"/>
          </a:xfrm>
          <a:prstGeom prst="line">
            <a:avLst/>
          </a:prstGeom>
          <a:ln w="63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3498215" y="2924810"/>
            <a:ext cx="988060" cy="441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500" b="1" kern="0" spc="40" baseline="-13000" dirty="0">
                <a:solidFill>
                  <a:srgbClr val="FFFFFF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+mn-ea"/>
              </a:rPr>
              <a:t>0</a:t>
            </a:r>
            <a:r>
              <a:rPr lang="en-US" sz="3500" b="1" kern="0" spc="40" baseline="-13000" dirty="0">
                <a:solidFill>
                  <a:srgbClr val="FFFFFF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+mn-ea"/>
              </a:rPr>
              <a:t>1</a:t>
            </a:r>
            <a:endParaRPr lang="en-US" sz="3500" b="1" kern="0" spc="40" baseline="-13000" dirty="0">
              <a:solidFill>
                <a:srgbClr val="FFFFFF">
                  <a:alpha val="100000"/>
                </a:srgbClr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3503295" y="3794125"/>
            <a:ext cx="988060" cy="441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500" b="1" kern="0" spc="40" baseline="-13000" dirty="0">
                <a:solidFill>
                  <a:srgbClr val="FFFFFF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+mn-ea"/>
              </a:rPr>
              <a:t>0</a:t>
            </a:r>
            <a:r>
              <a:rPr lang="en-US" sz="3500" b="1" kern="0" spc="40" baseline="-13000" dirty="0">
                <a:solidFill>
                  <a:srgbClr val="FFFFFF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+mn-ea"/>
              </a:rPr>
              <a:t>2</a:t>
            </a:r>
            <a:endParaRPr lang="en-US" sz="3500" b="1" kern="0" spc="40" baseline="-13000" dirty="0">
              <a:solidFill>
                <a:srgbClr val="FFFFFF">
                  <a:alpha val="100000"/>
                </a:srgbClr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5588000" y="292481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b="1" kern="0" spc="50" dirty="0">
                <a:solidFill>
                  <a:srgbClr val="BFBFBF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回顾</a:t>
            </a:r>
            <a:r>
              <a:rPr lang="en-US" altLang="zh-CN" sz="2000" b="1" kern="0" spc="50" dirty="0">
                <a:solidFill>
                  <a:srgbClr val="BFBFBF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2024</a:t>
            </a:r>
            <a:r>
              <a:rPr lang="zh-CN" altLang="en-US" sz="2000" b="1" kern="0" spc="50" dirty="0">
                <a:solidFill>
                  <a:srgbClr val="BFBFBF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</a:t>
            </a:r>
            <a:r>
              <a:rPr lang="en-US" altLang="zh-CN" sz="2000" b="1" kern="0" spc="50" dirty="0">
                <a:solidFill>
                  <a:srgbClr val="BFBFBF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2000" b="1" kern="0" spc="50" dirty="0">
              <a:solidFill>
                <a:srgbClr val="BFBFBF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8"/>
            </p:custDataLst>
          </p:nvPr>
        </p:nvSpPr>
        <p:spPr>
          <a:xfrm>
            <a:off x="5588000" y="378841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sz="2000" b="1" kern="0" spc="5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奋进</a:t>
            </a:r>
            <a:r>
              <a:rPr lang="en-US" altLang="zh-CN" sz="2000" b="1" kern="0" spc="5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2025</a:t>
            </a:r>
            <a:r>
              <a:rPr lang="zh-CN" altLang="en-US" sz="2000" b="1" kern="0" spc="5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endParaRPr lang="zh-CN" altLang="en-US" sz="2000" b="1" kern="0" spc="5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形势研判</a:t>
            </a:r>
            <a:r>
              <a:rPr lang="en-US" alt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| </a:t>
            </a:r>
            <a:r>
              <a:rPr 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把握机遇</a:t>
            </a:r>
            <a:r>
              <a:rPr lang="en-US" alt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坚定信心</a:t>
            </a:r>
            <a:endParaRPr lang="zh-CN" altLang="en-US" sz="2400" b="1" kern="0" spc="-2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86500" y="1908810"/>
            <a:ext cx="5314950" cy="481076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61" name="矩形 60"/>
          <p:cNvSpPr/>
          <p:nvPr/>
        </p:nvSpPr>
        <p:spPr>
          <a:xfrm>
            <a:off x="7377430" y="1701800"/>
            <a:ext cx="333819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业务拓展空间巨大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04190" y="1908175"/>
            <a:ext cx="5378450" cy="482917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27" name="矩形 26"/>
          <p:cNvSpPr/>
          <p:nvPr/>
        </p:nvSpPr>
        <p:spPr>
          <a:xfrm>
            <a:off x="1471295" y="1701800"/>
            <a:ext cx="327977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宏观层面持续向好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6735" y="5171440"/>
            <a:ext cx="3460750" cy="1706880"/>
          </a:xfrm>
          <a:prstGeom prst="rect">
            <a:avLst/>
          </a:prstGeom>
        </p:spPr>
        <p:txBody>
          <a:bodyPr wrap="square">
            <a:spAutoFit/>
          </a:bodyPr>
          <a:p>
            <a:pPr marL="171450" indent="-1714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深入实施“135N”先进制造业集群培育工程。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2024年1至11月，全市战略性新兴产业增加值占规上工业的44.6%，列全省第二。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《嘉兴市推动低空经济高质量发展实施方案（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2024—2027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年）》提出到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2027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年将我市打造成为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长三角低空经济发展高地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的目标定位</a:t>
            </a:r>
            <a:r>
              <a:rPr 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endParaRPr lang="zh-CN" altLang="zh-CN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555240" y="2204720"/>
            <a:ext cx="1698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国家层面</a:t>
            </a:r>
            <a:endParaRPr lang="zh-CN" altLang="en-US" sz="1400" b="1" u="sng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496185" y="3430270"/>
            <a:ext cx="15906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浙江省层面</a:t>
            </a:r>
            <a:endParaRPr lang="zh-CN" altLang="en-US" sz="1400" b="1" u="sng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25475" y="2450465"/>
            <a:ext cx="49841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党的二十届三中全会对进一步全面深化改革、推进中国式现代化作出战略部署，为改革发展指明了前进方向，提供了根本遵循。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中央经济工作会议释放利好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，宏观政策更加积极有为，实施积极财务政策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，增发超长期国债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，地方专项债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支持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两新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”“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两重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”“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两业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项目。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625475" y="3798570"/>
            <a:ext cx="3780790" cy="10890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 rtl="0">
              <a:lnSpc>
                <a:spcPct val="150000"/>
              </a:lnSpc>
              <a:spcBef>
                <a:spcPts val="66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浙江经济工作会议指出 ，主动担当 ，发挥支柱作用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rtl="0">
              <a:lnSpc>
                <a:spcPct val="150000"/>
              </a:lnSpc>
              <a:spcBef>
                <a:spcPts val="36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- 2025年经济增速高于全国平均0.5个百分点左右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rtl="0">
              <a:lnSpc>
                <a:spcPct val="150000"/>
              </a:lnSpc>
              <a:spcBef>
                <a:spcPts val="22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 “ 千项万亿 ”工程项目数增长23 .9% ，总投资增长  9.2% ，新质生产力项目占比29% ，提高8.6PP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2469515" y="4871085"/>
            <a:ext cx="15906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嘉兴市层面</a:t>
            </a:r>
            <a:endParaRPr lang="zh-CN" altLang="en-US" sz="1400" b="1" u="sng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7246620" y="2348865"/>
            <a:ext cx="377063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新赛道快速增长</a:t>
            </a: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市场空间仍然广阔</a:t>
            </a:r>
            <a:endParaRPr lang="zh-CN" altLang="en-US" sz="1400" b="1" u="sng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6632575" y="4725035"/>
            <a:ext cx="4501515" cy="16465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30505" indent="-171450" algn="l" rtl="0" eaLnBrk="0">
              <a:lnSpc>
                <a:spcPct val="150000"/>
              </a:lnSpc>
              <a:spcBef>
                <a:spcPts val="360"/>
              </a:spcBef>
              <a:buFont typeface="Arial" panose="020B0604020202020204" pitchFamily="34" charset="0"/>
              <a:buChar char="•"/>
            </a:pPr>
            <a:r>
              <a:rPr lang="zh-CN" sz="1065" b="1" kern="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</a:t>
            </a:r>
            <a:r>
              <a:rPr sz="1065" b="1" kern="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客户</a:t>
            </a:r>
            <a:r>
              <a:rPr sz="1065" kern="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工商注册企业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26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万，个体工商户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61.2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万；民营企业发达，其中上规模民营企业数量居全省第三。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30505" indent="-171450" algn="l" rtl="0" eaLnBrk="0">
              <a:lnSpc>
                <a:spcPct val="150000"/>
              </a:lnSpc>
              <a:spcBef>
                <a:spcPts val="360"/>
              </a:spcBef>
              <a:buFont typeface="Arial" panose="020B0604020202020204" pitchFamily="34" charset="0"/>
              <a:buChar char="•"/>
            </a:pPr>
            <a:r>
              <a:rPr lang="zh-CN" sz="106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存量业务</a:t>
            </a:r>
            <a:r>
              <a:rPr sz="106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专线规模</a:t>
            </a:r>
            <a:r>
              <a:rPr lang="en-US"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26</a:t>
            </a:r>
            <a:r>
              <a:rPr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万条</a:t>
            </a:r>
            <a:r>
              <a:rPr sz="1065" kern="0" spc="-1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，物联网连接数</a:t>
            </a:r>
            <a:r>
              <a:rPr lang="en-US"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927</a:t>
            </a:r>
            <a:r>
              <a:rPr lang="zh-CN" altLang="en-US"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户</a:t>
            </a:r>
            <a:r>
              <a:rPr lang="zh-CN"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，存量运营仍有很大空间。</a:t>
            </a:r>
            <a:endParaRPr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30505" indent="-171450" algn="l" rtl="0" eaLnBrk="0">
              <a:lnSpc>
                <a:spcPct val="150000"/>
              </a:lnSpc>
              <a:spcBef>
                <a:spcPts val="220"/>
              </a:spcBef>
              <a:buFont typeface="Arial" panose="020B0604020202020204" pitchFamily="34" charset="0"/>
              <a:buChar char="•"/>
            </a:pPr>
            <a:r>
              <a:rPr sz="106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业务增量：</a:t>
            </a:r>
            <a:r>
              <a:rPr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信息服务从ICT向DICT、再到AI</a:t>
            </a:r>
            <a:r>
              <a:rPr sz="1065" kern="0" spc="-1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+DICT升级</a:t>
            </a:r>
            <a:r>
              <a:rPr sz="1065" kern="0" spc="-1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065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sz="1065" kern="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涌现AI、算力等业务新</a:t>
            </a:r>
            <a:r>
              <a:rPr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形态</a:t>
            </a:r>
            <a:r>
              <a:rPr lang="zh-CN" sz="1065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sz="1065" kern="0" spc="-1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672580" y="2636520"/>
            <a:ext cx="2186305" cy="1096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rtl="0" eaLnBrk="0">
              <a:lnSpc>
                <a:spcPct val="86000"/>
              </a:lnSpc>
            </a:pPr>
            <a:endParaRPr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81280" indent="-68580" algn="l" rtl="0" eaLnBrk="0">
              <a:lnSpc>
                <a:spcPct val="116000"/>
              </a:lnSpc>
            </a:pPr>
            <a:r>
              <a:rPr sz="1000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•</a:t>
            </a:r>
            <a:r>
              <a:rPr sz="1000" kern="0" spc="6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0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</a:t>
            </a:r>
            <a:r>
              <a:rPr sz="1000" b="1" kern="0" spc="-16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0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</a:t>
            </a:r>
            <a:r>
              <a:rPr sz="1000" b="1" kern="0" spc="-1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0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sz="1000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新三样需求</a:t>
            </a:r>
            <a:r>
              <a:rPr sz="1000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凸显</a:t>
            </a:r>
            <a:r>
              <a:rPr lang="zh-CN" sz="1000" kern="0" spc="-1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sz="1000" kern="0" spc="6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2027年浙江人工智能</a:t>
            </a:r>
            <a:r>
              <a:rPr sz="1000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营收规模将超</a:t>
            </a:r>
            <a:r>
              <a:rPr sz="1000" kern="0" spc="-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1万亿</a:t>
            </a:r>
            <a:endParaRPr sz="1000" kern="0" spc="-1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81280" indent="-68580" algn="l" rtl="0" eaLnBrk="0">
              <a:lnSpc>
                <a:spcPct val="116000"/>
              </a:lnSpc>
            </a:pPr>
            <a:endParaRPr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80010" indent="-67310" algn="l" rtl="0" eaLnBrk="0">
              <a:lnSpc>
                <a:spcPct val="110000"/>
              </a:lnSpc>
              <a:spcBef>
                <a:spcPts val="0"/>
              </a:spcBef>
            </a:pPr>
            <a:r>
              <a:rPr sz="10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•</a:t>
            </a:r>
            <a:r>
              <a:rPr sz="1000" kern="0" spc="13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000" b="1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车路云一体化：</a:t>
            </a:r>
            <a:r>
              <a:rPr sz="1000" b="1" kern="0" spc="-1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0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</a:t>
            </a:r>
            <a:r>
              <a:rPr sz="1000" kern="0" spc="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年浙江智能网联产业规</a:t>
            </a:r>
            <a:r>
              <a:rPr sz="1000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模将达</a:t>
            </a:r>
            <a:r>
              <a:rPr sz="1000" kern="0" spc="-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4000亿</a:t>
            </a:r>
            <a:endParaRPr lang="zh-CN" altLang="en-US" sz="1000" kern="0" spc="-1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21775" y="2781300"/>
            <a:ext cx="2105025" cy="1238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80010" indent="-67310" algn="l" rtl="0" eaLnBrk="0">
              <a:lnSpc>
                <a:spcPct val="110000"/>
              </a:lnSpc>
              <a:spcBef>
                <a:spcPts val="0"/>
              </a:spcBef>
              <a:buClrTx/>
              <a:buSzTx/>
              <a:buFontTx/>
            </a:pPr>
            <a:r>
              <a:rPr sz="1000" b="1" kern="0" spc="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• 视联网 ：</a:t>
            </a:r>
            <a:r>
              <a:rPr sz="1000" kern="0" spc="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2025年浙江视频监控领域营收规模将 超</a:t>
            </a:r>
            <a:r>
              <a:rPr sz="1000" kern="0" spc="2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7700万</a:t>
            </a:r>
            <a:endParaRPr sz="1000" kern="0" spc="2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80010" indent="-67310" algn="l" rtl="0" eaLnBrk="0">
              <a:lnSpc>
                <a:spcPct val="110000"/>
              </a:lnSpc>
              <a:spcBef>
                <a:spcPts val="0"/>
              </a:spcBef>
              <a:buClrTx/>
              <a:buSzTx/>
              <a:buFontTx/>
            </a:pPr>
            <a:endParaRPr sz="1000" kern="0" spc="2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80010" indent="-67310" algn="l" rtl="0" eaLnBrk="0">
              <a:lnSpc>
                <a:spcPct val="110000"/>
              </a:lnSpc>
              <a:spcBef>
                <a:spcPts val="0"/>
              </a:spcBef>
              <a:buClrTx/>
              <a:buSzTx/>
              <a:buFontTx/>
            </a:pPr>
            <a:r>
              <a:rPr sz="1000" b="1" kern="0" spc="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• 低空经济 ：</a:t>
            </a:r>
            <a:r>
              <a:rPr sz="1000" kern="0" spc="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2025年浙江产业规模将达</a:t>
            </a:r>
            <a:r>
              <a:rPr sz="1000" kern="0" spc="2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 5万亿</a:t>
            </a:r>
            <a:r>
              <a:rPr sz="1000" kern="0" spc="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， 2035年有望达到3.5万亿</a:t>
            </a:r>
            <a:endParaRPr sz="1000" kern="0" spc="2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 rtl="0" eaLnBrk="0">
              <a:lnSpc>
                <a:spcPct val="86000"/>
              </a:lnSpc>
            </a:pPr>
            <a:endParaRPr lang="zh-CN" altLang="en-US" sz="1000" kern="0" spc="2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823835" y="4213225"/>
            <a:ext cx="3404235" cy="273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存量运营、</a:t>
            </a: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增量拓展仍</a:t>
            </a:r>
            <a:r>
              <a:rPr lang="zh-CN" altLang="en-US" sz="14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有空间</a:t>
            </a:r>
            <a:endParaRPr lang="zh-CN" altLang="en-US" sz="1400" b="1" u="sng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67" name="图表 66"/>
          <p:cNvGraphicFramePr/>
          <p:nvPr>
            <p:custDataLst>
              <p:tags r:id="rId3"/>
            </p:custDataLst>
          </p:nvPr>
        </p:nvGraphicFramePr>
        <p:xfrm>
          <a:off x="4007485" y="5588635"/>
          <a:ext cx="1834515" cy="906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68" name="任意多边形 67"/>
          <p:cNvSpPr/>
          <p:nvPr>
            <p:custDataLst>
              <p:tags r:id="rId4"/>
            </p:custDataLst>
          </p:nvPr>
        </p:nvSpPr>
        <p:spPr>
          <a:xfrm rot="2621021">
            <a:off x="4861401" y="5633879"/>
            <a:ext cx="129064" cy="299085"/>
          </a:xfrm>
          <a:custGeom>
            <a:avLst/>
            <a:gdLst>
              <a:gd name="T0" fmla="*/ 734 w 734"/>
              <a:gd name="T1" fmla="*/ 536 h 1176"/>
              <a:gd name="T2" fmla="*/ 710 w 734"/>
              <a:gd name="T3" fmla="*/ 520 h 1176"/>
              <a:gd name="T4" fmla="*/ 684 w 734"/>
              <a:gd name="T5" fmla="*/ 506 h 1176"/>
              <a:gd name="T6" fmla="*/ 660 w 734"/>
              <a:gd name="T7" fmla="*/ 494 h 1176"/>
              <a:gd name="T8" fmla="*/ 638 w 734"/>
              <a:gd name="T9" fmla="*/ 482 h 1176"/>
              <a:gd name="T10" fmla="*/ 608 w 734"/>
              <a:gd name="T11" fmla="*/ 470 h 1176"/>
              <a:gd name="T12" fmla="*/ 584 w 734"/>
              <a:gd name="T13" fmla="*/ 462 h 1176"/>
              <a:gd name="T14" fmla="*/ 570 w 734"/>
              <a:gd name="T15" fmla="*/ 456 h 1176"/>
              <a:gd name="T16" fmla="*/ 564 w 734"/>
              <a:gd name="T17" fmla="*/ 456 h 1176"/>
              <a:gd name="T18" fmla="*/ 534 w 734"/>
              <a:gd name="T19" fmla="*/ 552 h 1176"/>
              <a:gd name="T20" fmla="*/ 518 w 734"/>
              <a:gd name="T21" fmla="*/ 594 h 1176"/>
              <a:gd name="T22" fmla="*/ 474 w 734"/>
              <a:gd name="T23" fmla="*/ 696 h 1176"/>
              <a:gd name="T24" fmla="*/ 446 w 734"/>
              <a:gd name="T25" fmla="*/ 750 h 1176"/>
              <a:gd name="T26" fmla="*/ 374 w 734"/>
              <a:gd name="T27" fmla="*/ 868 h 1176"/>
              <a:gd name="T28" fmla="*/ 328 w 734"/>
              <a:gd name="T29" fmla="*/ 926 h 1176"/>
              <a:gd name="T30" fmla="*/ 278 w 734"/>
              <a:gd name="T31" fmla="*/ 982 h 1176"/>
              <a:gd name="T32" fmla="*/ 250 w 734"/>
              <a:gd name="T33" fmla="*/ 1012 h 1176"/>
              <a:gd name="T34" fmla="*/ 188 w 734"/>
              <a:gd name="T35" fmla="*/ 1064 h 1176"/>
              <a:gd name="T36" fmla="*/ 118 w 734"/>
              <a:gd name="T37" fmla="*/ 1114 h 1176"/>
              <a:gd name="T38" fmla="*/ 40 w 734"/>
              <a:gd name="T39" fmla="*/ 1158 h 1176"/>
              <a:gd name="T40" fmla="*/ 0 w 734"/>
              <a:gd name="T41" fmla="*/ 1176 h 1176"/>
              <a:gd name="T42" fmla="*/ 8 w 734"/>
              <a:gd name="T43" fmla="*/ 1172 h 1176"/>
              <a:gd name="T44" fmla="*/ 18 w 734"/>
              <a:gd name="T45" fmla="*/ 1168 h 1176"/>
              <a:gd name="T46" fmla="*/ 28 w 734"/>
              <a:gd name="T47" fmla="*/ 1164 h 1176"/>
              <a:gd name="T48" fmla="*/ 36 w 734"/>
              <a:gd name="T49" fmla="*/ 1160 h 1176"/>
              <a:gd name="T50" fmla="*/ 90 w 734"/>
              <a:gd name="T51" fmla="*/ 1102 h 1176"/>
              <a:gd name="T52" fmla="*/ 138 w 734"/>
              <a:gd name="T53" fmla="*/ 1042 h 1176"/>
              <a:gd name="T54" fmla="*/ 180 w 734"/>
              <a:gd name="T55" fmla="*/ 980 h 1176"/>
              <a:gd name="T56" fmla="*/ 218 w 734"/>
              <a:gd name="T57" fmla="*/ 918 h 1176"/>
              <a:gd name="T58" fmla="*/ 276 w 734"/>
              <a:gd name="T59" fmla="*/ 794 h 1176"/>
              <a:gd name="T60" fmla="*/ 320 w 734"/>
              <a:gd name="T61" fmla="*/ 678 h 1176"/>
              <a:gd name="T62" fmla="*/ 336 w 734"/>
              <a:gd name="T63" fmla="*/ 624 h 1176"/>
              <a:gd name="T64" fmla="*/ 360 w 734"/>
              <a:gd name="T65" fmla="*/ 528 h 1176"/>
              <a:gd name="T66" fmla="*/ 368 w 734"/>
              <a:gd name="T67" fmla="*/ 490 h 1176"/>
              <a:gd name="T68" fmla="*/ 382 w 734"/>
              <a:gd name="T69" fmla="*/ 402 h 1176"/>
              <a:gd name="T70" fmla="*/ 380 w 734"/>
              <a:gd name="T71" fmla="*/ 402 h 1176"/>
              <a:gd name="T72" fmla="*/ 374 w 734"/>
              <a:gd name="T73" fmla="*/ 402 h 1176"/>
              <a:gd name="T74" fmla="*/ 366 w 734"/>
              <a:gd name="T75" fmla="*/ 402 h 1176"/>
              <a:gd name="T76" fmla="*/ 354 w 734"/>
              <a:gd name="T77" fmla="*/ 400 h 1176"/>
              <a:gd name="T78" fmla="*/ 356 w 734"/>
              <a:gd name="T79" fmla="*/ 402 h 1176"/>
              <a:gd name="T80" fmla="*/ 358 w 734"/>
              <a:gd name="T81" fmla="*/ 402 h 1176"/>
              <a:gd name="T82" fmla="*/ 362 w 734"/>
              <a:gd name="T83" fmla="*/ 402 h 1176"/>
              <a:gd name="T84" fmla="*/ 344 w 734"/>
              <a:gd name="T85" fmla="*/ 400 h 1176"/>
              <a:gd name="T86" fmla="*/ 304 w 734"/>
              <a:gd name="T87" fmla="*/ 398 h 1176"/>
              <a:gd name="T88" fmla="*/ 246 w 734"/>
              <a:gd name="T89" fmla="*/ 398 h 1176"/>
              <a:gd name="T90" fmla="*/ 168 w 734"/>
              <a:gd name="T91" fmla="*/ 402 h 1176"/>
              <a:gd name="T92" fmla="*/ 258 w 734"/>
              <a:gd name="T93" fmla="*/ 296 h 1176"/>
              <a:gd name="T94" fmla="*/ 358 w 734"/>
              <a:gd name="T95" fmla="*/ 180 h 1176"/>
              <a:gd name="T96" fmla="*/ 448 w 734"/>
              <a:gd name="T97" fmla="*/ 78 h 1176"/>
              <a:gd name="T98" fmla="*/ 506 w 734"/>
              <a:gd name="T99" fmla="*/ 14 h 1176"/>
              <a:gd name="T100" fmla="*/ 502 w 734"/>
              <a:gd name="T101" fmla="*/ 8 h 1176"/>
              <a:gd name="T102" fmla="*/ 500 w 734"/>
              <a:gd name="T103" fmla="*/ 4 h 1176"/>
              <a:gd name="T104" fmla="*/ 500 w 734"/>
              <a:gd name="T105" fmla="*/ 0 h 1176"/>
              <a:gd name="T106" fmla="*/ 498 w 734"/>
              <a:gd name="T107" fmla="*/ 0 h 1176"/>
              <a:gd name="T108" fmla="*/ 536 w 734"/>
              <a:gd name="T109" fmla="*/ 78 h 1176"/>
              <a:gd name="T110" fmla="*/ 610 w 734"/>
              <a:gd name="T111" fmla="*/ 236 h 1176"/>
              <a:gd name="T112" fmla="*/ 686 w 734"/>
              <a:gd name="T113" fmla="*/ 408 h 1176"/>
              <a:gd name="T114" fmla="*/ 716 w 734"/>
              <a:gd name="T115" fmla="*/ 480 h 1176"/>
              <a:gd name="T116" fmla="*/ 734 w 734"/>
              <a:gd name="T117" fmla="*/ 536 h 117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734"/>
              <a:gd name="T178" fmla="*/ 0 h 1176"/>
              <a:gd name="T179" fmla="*/ 734 w 734"/>
              <a:gd name="T180" fmla="*/ 1176 h 117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734" h="1176">
                <a:moveTo>
                  <a:pt x="734" y="536"/>
                </a:moveTo>
                <a:lnTo>
                  <a:pt x="734" y="536"/>
                </a:lnTo>
                <a:lnTo>
                  <a:pt x="710" y="520"/>
                </a:lnTo>
                <a:lnTo>
                  <a:pt x="684" y="506"/>
                </a:lnTo>
                <a:lnTo>
                  <a:pt x="660" y="494"/>
                </a:lnTo>
                <a:lnTo>
                  <a:pt x="638" y="482"/>
                </a:lnTo>
                <a:lnTo>
                  <a:pt x="608" y="470"/>
                </a:lnTo>
                <a:lnTo>
                  <a:pt x="584" y="462"/>
                </a:lnTo>
                <a:lnTo>
                  <a:pt x="570" y="456"/>
                </a:lnTo>
                <a:lnTo>
                  <a:pt x="564" y="456"/>
                </a:lnTo>
                <a:lnTo>
                  <a:pt x="556" y="486"/>
                </a:lnTo>
                <a:lnTo>
                  <a:pt x="534" y="552"/>
                </a:lnTo>
                <a:lnTo>
                  <a:pt x="518" y="594"/>
                </a:lnTo>
                <a:lnTo>
                  <a:pt x="500" y="642"/>
                </a:lnTo>
                <a:lnTo>
                  <a:pt x="474" y="696"/>
                </a:lnTo>
                <a:lnTo>
                  <a:pt x="446" y="750"/>
                </a:lnTo>
                <a:lnTo>
                  <a:pt x="412" y="808"/>
                </a:lnTo>
                <a:lnTo>
                  <a:pt x="374" y="868"/>
                </a:lnTo>
                <a:lnTo>
                  <a:pt x="352" y="896"/>
                </a:lnTo>
                <a:lnTo>
                  <a:pt x="328" y="926"/>
                </a:lnTo>
                <a:lnTo>
                  <a:pt x="304" y="954"/>
                </a:lnTo>
                <a:lnTo>
                  <a:pt x="278" y="982"/>
                </a:lnTo>
                <a:lnTo>
                  <a:pt x="250" y="1012"/>
                </a:lnTo>
                <a:lnTo>
                  <a:pt x="220" y="1038"/>
                </a:lnTo>
                <a:lnTo>
                  <a:pt x="188" y="1064"/>
                </a:lnTo>
                <a:lnTo>
                  <a:pt x="154" y="1090"/>
                </a:lnTo>
                <a:lnTo>
                  <a:pt x="118" y="1114"/>
                </a:lnTo>
                <a:lnTo>
                  <a:pt x="80" y="1136"/>
                </a:lnTo>
                <a:lnTo>
                  <a:pt x="40" y="1158"/>
                </a:lnTo>
                <a:lnTo>
                  <a:pt x="0" y="1176"/>
                </a:lnTo>
                <a:lnTo>
                  <a:pt x="8" y="1172"/>
                </a:lnTo>
                <a:lnTo>
                  <a:pt x="18" y="1168"/>
                </a:lnTo>
                <a:lnTo>
                  <a:pt x="28" y="1164"/>
                </a:lnTo>
                <a:lnTo>
                  <a:pt x="36" y="1160"/>
                </a:lnTo>
                <a:lnTo>
                  <a:pt x="64" y="1130"/>
                </a:lnTo>
                <a:lnTo>
                  <a:pt x="90" y="1102"/>
                </a:lnTo>
                <a:lnTo>
                  <a:pt x="114" y="1072"/>
                </a:lnTo>
                <a:lnTo>
                  <a:pt x="138" y="1042"/>
                </a:lnTo>
                <a:lnTo>
                  <a:pt x="160" y="1010"/>
                </a:lnTo>
                <a:lnTo>
                  <a:pt x="180" y="980"/>
                </a:lnTo>
                <a:lnTo>
                  <a:pt x="218" y="918"/>
                </a:lnTo>
                <a:lnTo>
                  <a:pt x="250" y="856"/>
                </a:lnTo>
                <a:lnTo>
                  <a:pt x="276" y="794"/>
                </a:lnTo>
                <a:lnTo>
                  <a:pt x="300" y="736"/>
                </a:lnTo>
                <a:lnTo>
                  <a:pt x="320" y="678"/>
                </a:lnTo>
                <a:lnTo>
                  <a:pt x="336" y="624"/>
                </a:lnTo>
                <a:lnTo>
                  <a:pt x="350" y="574"/>
                </a:lnTo>
                <a:lnTo>
                  <a:pt x="360" y="528"/>
                </a:lnTo>
                <a:lnTo>
                  <a:pt x="368" y="490"/>
                </a:lnTo>
                <a:lnTo>
                  <a:pt x="378" y="430"/>
                </a:lnTo>
                <a:lnTo>
                  <a:pt x="382" y="402"/>
                </a:lnTo>
                <a:lnTo>
                  <a:pt x="380" y="402"/>
                </a:lnTo>
                <a:lnTo>
                  <a:pt x="374" y="402"/>
                </a:lnTo>
                <a:lnTo>
                  <a:pt x="366" y="402"/>
                </a:lnTo>
                <a:lnTo>
                  <a:pt x="354" y="400"/>
                </a:lnTo>
                <a:lnTo>
                  <a:pt x="356" y="402"/>
                </a:lnTo>
                <a:lnTo>
                  <a:pt x="358" y="402"/>
                </a:lnTo>
                <a:lnTo>
                  <a:pt x="360" y="402"/>
                </a:lnTo>
                <a:lnTo>
                  <a:pt x="362" y="402"/>
                </a:lnTo>
                <a:lnTo>
                  <a:pt x="344" y="400"/>
                </a:lnTo>
                <a:lnTo>
                  <a:pt x="304" y="398"/>
                </a:lnTo>
                <a:lnTo>
                  <a:pt x="246" y="398"/>
                </a:lnTo>
                <a:lnTo>
                  <a:pt x="168" y="402"/>
                </a:lnTo>
                <a:lnTo>
                  <a:pt x="258" y="296"/>
                </a:lnTo>
                <a:lnTo>
                  <a:pt x="358" y="180"/>
                </a:lnTo>
                <a:lnTo>
                  <a:pt x="448" y="78"/>
                </a:lnTo>
                <a:lnTo>
                  <a:pt x="506" y="14"/>
                </a:lnTo>
                <a:lnTo>
                  <a:pt x="502" y="8"/>
                </a:lnTo>
                <a:lnTo>
                  <a:pt x="500" y="4"/>
                </a:lnTo>
                <a:lnTo>
                  <a:pt x="500" y="0"/>
                </a:lnTo>
                <a:lnTo>
                  <a:pt x="498" y="0"/>
                </a:lnTo>
                <a:lnTo>
                  <a:pt x="536" y="78"/>
                </a:lnTo>
                <a:lnTo>
                  <a:pt x="610" y="236"/>
                </a:lnTo>
                <a:lnTo>
                  <a:pt x="650" y="324"/>
                </a:lnTo>
                <a:lnTo>
                  <a:pt x="686" y="408"/>
                </a:lnTo>
                <a:lnTo>
                  <a:pt x="716" y="480"/>
                </a:lnTo>
                <a:lnTo>
                  <a:pt x="726" y="512"/>
                </a:lnTo>
                <a:lnTo>
                  <a:pt x="734" y="536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</a:ln>
        </p:spPr>
        <p:txBody>
          <a:bodyPr vert="horz" wrap="none" lIns="45720" tIns="45720" rIns="45720" bIns="45720" anchor="t" anchorCtr="0">
            <a:norm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5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4735195" y="5487035"/>
            <a:ext cx="9556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C00000"/>
                </a:solidFill>
              </a:rPr>
              <a:t>2.5PP</a:t>
            </a:r>
            <a:endParaRPr lang="en-US" altLang="zh-CN" sz="1200">
              <a:solidFill>
                <a:srgbClr val="C0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60190" y="5266055"/>
            <a:ext cx="183324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 b="1">
                <a:latin typeface="微软雅黑" panose="020B0503020204020204" pitchFamily="34" charset="-122"/>
                <a:ea typeface="微软雅黑" panose="020B0503020204020204" pitchFamily="34" charset="-122"/>
              </a:rPr>
              <a:t>嘉兴一般公共预算支出同比提升</a:t>
            </a:r>
            <a:endParaRPr lang="zh-CN" altLang="en-US" sz="9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图表 6"/>
          <p:cNvGraphicFramePr/>
          <p:nvPr>
            <p:custDataLst>
              <p:tags r:id="rId5"/>
            </p:custDataLst>
          </p:nvPr>
        </p:nvGraphicFramePr>
        <p:xfrm>
          <a:off x="3996690" y="4035425"/>
          <a:ext cx="1834515" cy="906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4049395" y="3712845"/>
            <a:ext cx="183324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 b="1">
                <a:latin typeface="微软雅黑" panose="020B0503020204020204" pitchFamily="34" charset="-122"/>
                <a:ea typeface="微软雅黑" panose="020B0503020204020204" pitchFamily="34" charset="-122"/>
              </a:rPr>
              <a:t>浙江一般公共预算支出增幅回升</a:t>
            </a:r>
            <a:endParaRPr lang="zh-CN" altLang="en-US" sz="9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2435" y="621030"/>
            <a:ext cx="11169015" cy="11195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rtl="0" eaLnBrk="0">
              <a:lnSpc>
                <a:spcPct val="150000"/>
              </a:lnSpc>
            </a:pPr>
            <a:r>
              <a:rPr sz="1400" b="1" kern="0" spc="8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•</a:t>
            </a:r>
            <a:r>
              <a:rPr sz="1400" b="1" kern="0" spc="1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  </a:t>
            </a:r>
            <a:r>
              <a:rPr sz="14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宏观</a:t>
            </a:r>
            <a:r>
              <a:rPr sz="1400" b="1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层面</a:t>
            </a:r>
            <a:r>
              <a:rPr sz="1400" b="1" kern="0" spc="-16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，经济运行平稳</a:t>
            </a:r>
            <a:r>
              <a:rPr sz="1400" b="1" kern="0" spc="-1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sz="1400" b="1" kern="0" spc="-19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sz="14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两重</a:t>
            </a:r>
            <a:r>
              <a:rPr sz="1400" b="1" kern="0" spc="7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sz="1400" b="1" kern="0" spc="-22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7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两新、</a:t>
            </a:r>
            <a:r>
              <a:rPr sz="1400" b="1" kern="0" spc="-2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7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两业</a:t>
            </a:r>
            <a:r>
              <a:rPr sz="1400" b="1" kern="0" spc="7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”等利好释放</a:t>
            </a:r>
            <a:r>
              <a:rPr sz="1400" b="1" kern="0" spc="-16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7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sz="1400" b="1" kern="0" spc="7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嘉兴高质量发展</a:t>
            </a:r>
            <a:r>
              <a:rPr sz="1400" b="1" kern="0" spc="7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将带来潜在机遇</a:t>
            </a:r>
            <a:r>
              <a:rPr lang="zh-CN" sz="1400" b="1" kern="0" spc="7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sz="1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2700" algn="l" rtl="0" eaLnBrk="0">
              <a:lnSpc>
                <a:spcPct val="150000"/>
              </a:lnSpc>
              <a:spcBef>
                <a:spcPts val="230"/>
              </a:spcBef>
            </a:pPr>
            <a:r>
              <a:rPr sz="1400" b="1" kern="0" spc="8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•  </a:t>
            </a:r>
            <a:r>
              <a:rPr lang="zh-CN" sz="14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</a:t>
            </a:r>
            <a:r>
              <a:rPr sz="1400" b="1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层面</a:t>
            </a:r>
            <a:r>
              <a:rPr sz="1400" b="1" kern="0" spc="-16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，数字经济蓬勃发展</a:t>
            </a:r>
            <a:r>
              <a:rPr sz="1400" b="1" kern="0" spc="-16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-1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7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sz="1400" b="1" kern="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</a:t>
            </a:r>
            <a:r>
              <a:rPr sz="1400" b="1" kern="0" spc="-22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</a:t>
            </a:r>
            <a:r>
              <a:rPr sz="1400" b="1" kern="0" spc="7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sz="1400" b="1" kern="0" spc="-26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7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车路云、</a:t>
            </a:r>
            <a:r>
              <a:rPr sz="1400" b="1" kern="0" spc="-24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7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低空经济</a:t>
            </a:r>
            <a:r>
              <a:rPr sz="1400" b="1" kern="0" spc="7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等新赛道商机涌现</a:t>
            </a:r>
            <a:r>
              <a:rPr 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</a:t>
            </a:r>
            <a:r>
              <a:rPr sz="1400" b="1" kern="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政企基本面稳固</a:t>
            </a:r>
            <a:r>
              <a:rPr sz="1400" b="1" kern="0" spc="-1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sz="1400" b="1" kern="0" spc="-26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具有较大的客户存量</a:t>
            </a:r>
            <a:r>
              <a:rPr sz="1400" b="1" kern="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基数</a:t>
            </a:r>
            <a:r>
              <a:rPr sz="1400" b="1" kern="0" spc="-1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sz="1400" b="1" kern="0" spc="-2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基于</a:t>
            </a:r>
            <a:r>
              <a:rPr lang="en-US" sz="1400" b="1" kern="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endParaRPr lang="en-US" sz="1400" b="1" kern="0" spc="9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2700" algn="l" rtl="0" eaLnBrk="0">
              <a:lnSpc>
                <a:spcPct val="150000"/>
              </a:lnSpc>
              <a:spcBef>
                <a:spcPts val="230"/>
              </a:spcBef>
            </a:pPr>
            <a:r>
              <a:rPr lang="en-US" sz="1400" b="1" kern="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</a:t>
            </a:r>
            <a:r>
              <a:rPr sz="1400" b="1" kern="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规模的价值经营</a:t>
            </a:r>
            <a:r>
              <a:rPr lang="zh-CN" sz="1400" b="1" kern="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en-US" sz="1400" b="1" kern="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400" b="1" kern="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CHBN</a:t>
            </a:r>
            <a:r>
              <a:rPr sz="1400" b="1" kern="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融合发展和做精细分市场仍</a:t>
            </a:r>
            <a:r>
              <a:rPr sz="1400" b="1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有较大增量空间。</a:t>
            </a:r>
            <a:endParaRPr lang="zh-CN" altLang="en-US" sz="1400" b="1" kern="0" spc="8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年思路与目标</a:t>
            </a:r>
            <a:endParaRPr lang="zh-CN" altLang="en-US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92" name="textbox 1492"/>
          <p:cNvSpPr/>
          <p:nvPr>
            <p:custDataLst>
              <p:tags r:id="rId1"/>
            </p:custDataLst>
          </p:nvPr>
        </p:nvSpPr>
        <p:spPr>
          <a:xfrm>
            <a:off x="444500" y="2185670"/>
            <a:ext cx="217741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/>
          <a:p>
            <a:pPr indent="0" algn="ctr" rtl="0" eaLnBrk="0" fontAlgn="auto">
              <a:lnSpc>
                <a:spcPct val="100000"/>
              </a:lnSpc>
            </a:pP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收入目标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94" name="textbox 1494"/>
          <p:cNvSpPr/>
          <p:nvPr>
            <p:custDataLst>
              <p:tags r:id="rId2"/>
            </p:custDataLst>
          </p:nvPr>
        </p:nvSpPr>
        <p:spPr>
          <a:xfrm>
            <a:off x="314960" y="834390"/>
            <a:ext cx="11286490" cy="1073785"/>
          </a:xfrm>
          <a:prstGeom prst="rect">
            <a:avLst/>
          </a:prstGeom>
        </p:spPr>
        <p:txBody>
          <a:bodyPr vert="horz" wrap="square" lIns="0" tIns="0" rIns="0" bIns="0"/>
          <a:p>
            <a:pPr marL="285750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以党的二十届三中全会精神为指引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，紧扣集团及省公司工作会议部署要求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，深入落实公司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一一三六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行动计划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，立足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收入增长新动能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，转型升级主力军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，利润提升贡献者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定位，</a:t>
            </a:r>
            <a:r>
              <a:rPr lang="zh-CN" altLang="en-US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聚焦</a:t>
            </a:r>
            <a:r>
              <a:rPr lang="en-US" altLang="zh-CN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个收入目标，力争</a:t>
            </a:r>
            <a:r>
              <a:rPr lang="en-US" altLang="zh-CN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个份额达标，围绕</a:t>
            </a:r>
            <a:r>
              <a:rPr lang="en-US" altLang="zh-CN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业务拓展增收增效、能力建设转型提效</a:t>
            </a:r>
            <a:r>
              <a:rPr lang="en-US" altLang="zh-CN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6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两大重点工作</a:t>
            </a:r>
            <a:r>
              <a:rPr lang="en-US" altLang="zh-CN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，持续推动政企领域实现高质量发展。</a:t>
            </a:r>
            <a:endParaRPr lang="zh-CN" altLang="en-US" sz="1600" b="1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zh-CN" altLang="en-US" sz="1600" b="1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textbox 1492"/>
          <p:cNvSpPr/>
          <p:nvPr>
            <p:custDataLst>
              <p:tags r:id="rId3"/>
            </p:custDataLst>
          </p:nvPr>
        </p:nvSpPr>
        <p:spPr>
          <a:xfrm>
            <a:off x="444500" y="3059113"/>
            <a:ext cx="2176780" cy="70675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/>
          <a:p>
            <a:pPr indent="0" algn="ctr" rtl="0" eaLnBrk="0" fontAlgn="auto">
              <a:lnSpc>
                <a:spcPct val="100000"/>
              </a:lnSpc>
            </a:pPr>
            <a:r>
              <a:rPr lang="zh-CN" sz="20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力争</a:t>
            </a:r>
            <a:r>
              <a:rPr lang="en-US" altLang="zh-CN" sz="20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</a:t>
            </a:r>
            <a:r>
              <a:rPr lang="en-US" altLang="zh-CN" sz="20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“50%”</a:t>
            </a:r>
            <a:endParaRPr lang="en-US" altLang="zh-CN" sz="20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62280" y="4272915"/>
            <a:ext cx="5069205" cy="2333625"/>
            <a:chOff x="554" y="4755"/>
            <a:chExt cx="2523" cy="1531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1" name="textbox 1492"/>
            <p:cNvSpPr/>
            <p:nvPr>
              <p:custDataLst>
                <p:tags r:id="rId4"/>
              </p:custDataLst>
            </p:nvPr>
          </p:nvSpPr>
          <p:spPr>
            <a:xfrm>
              <a:off x="554" y="4755"/>
              <a:ext cx="2523" cy="1531"/>
            </a:xfrm>
            <a:prstGeom prst="rect">
              <a:avLst/>
            </a:prstGeom>
            <a:grpFill/>
            <a:effectLst>
              <a:outerShdw blurRad="50800" dist="50800" dir="5400000" algn="ctr" rotWithShape="0">
                <a:schemeClr val="bg1">
                  <a:lumMod val="95000"/>
                  <a:alpha val="100000"/>
                </a:schemeClr>
              </a:outerShdw>
            </a:effectLst>
          </p:spPr>
          <p:txBody>
            <a:bodyPr vert="horz" wrap="square" lIns="0" tIns="0" rIns="0" bIns="0" anchor="ctr" anchorCtr="0">
              <a:noAutofit/>
            </a:bodyPr>
            <a:p>
              <a:pPr lvl="0" algn="ctr" eaLnBrk="0">
                <a:lnSpc>
                  <a:spcPct val="141000"/>
                </a:lnSpc>
                <a:buClrTx/>
                <a:buSzTx/>
                <a:buFontTx/>
              </a:pPr>
              <a:endPara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2" name="textbox 1522"/>
            <p:cNvSpPr/>
            <p:nvPr>
              <p:custDataLst>
                <p:tags r:id="rId5"/>
              </p:custDataLst>
            </p:nvPr>
          </p:nvSpPr>
          <p:spPr>
            <a:xfrm>
              <a:off x="554" y="4847"/>
              <a:ext cx="2503" cy="287"/>
            </a:xfrm>
            <a:prstGeom prst="rect">
              <a:avLst/>
            </a:prstGeom>
            <a:grpFill/>
          </p:spPr>
          <p:txBody>
            <a:bodyPr vert="horz" wrap="square" lIns="0" tIns="0" rIns="0" bIns="0" anchor="ctr" anchorCtr="0"/>
            <a:p>
              <a:pPr indent="0" algn="ctr" rtl="0" eaLnBrk="0" fontAlgn="auto">
                <a:lnSpc>
                  <a:spcPct val="100000"/>
                </a:lnSpc>
              </a:pPr>
              <a:r>
                <a:rPr lang="zh-CN" altLang="en-US" b="1" u="sng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业务拓展增收增效</a:t>
              </a:r>
              <a:endParaRPr lang="zh-CN" altLang="en-US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103630" y="4831080"/>
            <a:ext cx="3787140" cy="16783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两大市场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集客市场、商客市场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两大领域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产品领域、信息化领域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5977255" y="4272915"/>
            <a:ext cx="5458460" cy="2343150"/>
            <a:chOff x="554" y="4755"/>
            <a:chExt cx="2523" cy="1531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60" name="textbox 1492"/>
            <p:cNvSpPr/>
            <p:nvPr>
              <p:custDataLst>
                <p:tags r:id="rId6"/>
              </p:custDataLst>
            </p:nvPr>
          </p:nvSpPr>
          <p:spPr>
            <a:xfrm>
              <a:off x="554" y="4755"/>
              <a:ext cx="2523" cy="1531"/>
            </a:xfrm>
            <a:prstGeom prst="rect">
              <a:avLst/>
            </a:prstGeom>
            <a:grpFill/>
            <a:effectLst>
              <a:outerShdw blurRad="50800" dist="50800" dir="5400000" algn="ctr" rotWithShape="0">
                <a:schemeClr val="bg1">
                  <a:lumMod val="95000"/>
                  <a:alpha val="100000"/>
                </a:schemeClr>
              </a:outerShdw>
            </a:effectLst>
          </p:spPr>
          <p:txBody>
            <a:bodyPr vert="horz" wrap="square" lIns="0" tIns="0" rIns="0" bIns="0" anchor="ctr" anchorCtr="0">
              <a:noAutofit/>
            </a:bodyPr>
            <a:p>
              <a:pPr lvl="0" algn="ctr" eaLnBrk="0">
                <a:lnSpc>
                  <a:spcPct val="141000"/>
                </a:lnSpc>
                <a:buClrTx/>
                <a:buSzTx/>
                <a:buFontTx/>
              </a:pPr>
              <a:endPara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61" name="textbox 1522"/>
            <p:cNvSpPr/>
            <p:nvPr>
              <p:custDataLst>
                <p:tags r:id="rId7"/>
              </p:custDataLst>
            </p:nvPr>
          </p:nvSpPr>
          <p:spPr>
            <a:xfrm>
              <a:off x="554" y="4847"/>
              <a:ext cx="2503" cy="287"/>
            </a:xfrm>
            <a:prstGeom prst="rect">
              <a:avLst/>
            </a:prstGeom>
            <a:grpFill/>
          </p:spPr>
          <p:txBody>
            <a:bodyPr vert="horz" wrap="square" lIns="0" tIns="0" rIns="0" bIns="0" anchor="ctr" anchorCtr="0"/>
            <a:p>
              <a:pPr indent="0" algn="ctr" rtl="0" eaLnBrk="0" fontAlgn="auto">
                <a:lnSpc>
                  <a:spcPct val="100000"/>
                </a:lnSpc>
              </a:pPr>
              <a:r>
                <a:rPr lang="zh-CN" altLang="en-US" b="1" u="sng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能力建设</a:t>
              </a:r>
              <a:r>
                <a:rPr lang="zh-CN" altLang="en-US" b="1" u="sng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转型提效</a:t>
              </a:r>
              <a:endParaRPr lang="zh-CN" altLang="en-US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6032500" y="5084445"/>
            <a:ext cx="31299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ctr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队伍建设能力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转型发展能力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4" name="textbox 1492"/>
          <p:cNvSpPr/>
          <p:nvPr>
            <p:custDataLst>
              <p:tags r:id="rId8"/>
            </p:custDataLst>
          </p:nvPr>
        </p:nvSpPr>
        <p:spPr>
          <a:xfrm>
            <a:off x="2902585" y="2185670"/>
            <a:ext cx="853630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>
            <a:noAutofit/>
          </a:bodyPr>
          <a:p>
            <a:pPr algn="ctr" eaLnBrk="0">
              <a:buClrTx/>
              <a:buSzTx/>
              <a:buFontTx/>
            </a:pP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</a:t>
            </a:r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年政企市场收入目标12.99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亿元</a:t>
            </a:r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同比增幅12%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textbox 1492"/>
          <p:cNvSpPr/>
          <p:nvPr>
            <p:custDataLst>
              <p:tags r:id="rId9"/>
            </p:custDataLst>
          </p:nvPr>
        </p:nvSpPr>
        <p:spPr>
          <a:xfrm>
            <a:off x="2899410" y="3068320"/>
            <a:ext cx="853630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>
            <a:noAutofit/>
          </a:bodyPr>
          <a:p>
            <a:pPr algn="ctr"/>
            <a:endParaRPr lang="zh-CN" altLang="en-US" sz="2000" b="1" dirty="0">
              <a:solidFill>
                <a:srgbClr val="1184CF"/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textbox 1510"/>
          <p:cNvSpPr/>
          <p:nvPr>
            <p:custDataLst>
              <p:tags r:id="rId10"/>
            </p:custDataLst>
          </p:nvPr>
        </p:nvSpPr>
        <p:spPr>
          <a:xfrm>
            <a:off x="9102143" y="3281469"/>
            <a:ext cx="1188719" cy="448733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83000"/>
              </a:lnSpc>
            </a:pPr>
            <a:endParaRPr lang="en-US" altLang="en-US" sz="100" dirty="0">
              <a:solidFill>
                <a:srgbClr val="C00000"/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2700" algn="l" rtl="0" eaLnBrk="0">
              <a:lnSpc>
                <a:spcPct val="85000"/>
              </a:lnSpc>
            </a:pPr>
            <a:r>
              <a:rPr lang="en-US" sz="2000" b="1" kern="0" spc="-50" dirty="0">
                <a:solidFill>
                  <a:srgbClr val="C00000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50</a:t>
            </a:r>
            <a:r>
              <a:rPr sz="2000" b="1" kern="0" spc="-50" dirty="0">
                <a:solidFill>
                  <a:srgbClr val="C00000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%</a:t>
            </a:r>
            <a:endParaRPr lang="en-US" altLang="en-US" sz="2000" b="1" kern="0" spc="-50" dirty="0">
              <a:solidFill>
                <a:srgbClr val="C00000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textbox 1512"/>
          <p:cNvSpPr/>
          <p:nvPr>
            <p:custDataLst>
              <p:tags r:id="rId11"/>
            </p:custDataLst>
          </p:nvPr>
        </p:nvSpPr>
        <p:spPr>
          <a:xfrm>
            <a:off x="6233967" y="3281469"/>
            <a:ext cx="1188719" cy="448733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83000"/>
              </a:lnSpc>
            </a:pPr>
            <a:endParaRPr lang="en-US" altLang="en-US" sz="100" dirty="0">
              <a:solidFill>
                <a:srgbClr val="C00000"/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2700" algn="l" rtl="0" eaLnBrk="0">
              <a:lnSpc>
                <a:spcPct val="85000"/>
              </a:lnSpc>
            </a:pPr>
            <a:r>
              <a:rPr sz="2000" b="1" kern="0" spc="-50" dirty="0">
                <a:solidFill>
                  <a:srgbClr val="C00000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50%</a:t>
            </a:r>
            <a:endParaRPr lang="en-US" altLang="en-US" sz="2000" b="1" kern="0" spc="-50" dirty="0">
              <a:solidFill>
                <a:srgbClr val="C00000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textbox 1514"/>
          <p:cNvSpPr/>
          <p:nvPr>
            <p:custDataLst>
              <p:tags r:id="rId12"/>
            </p:custDataLst>
          </p:nvPr>
        </p:nvSpPr>
        <p:spPr>
          <a:xfrm>
            <a:off x="3503069" y="3281469"/>
            <a:ext cx="1188719" cy="448733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83000"/>
              </a:lnSpc>
            </a:pPr>
            <a:endParaRPr lang="en-US" altLang="en-US" sz="100" dirty="0">
              <a:solidFill>
                <a:srgbClr val="C00000"/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2700" algn="l" rtl="0" eaLnBrk="0">
              <a:lnSpc>
                <a:spcPct val="85000"/>
              </a:lnSpc>
            </a:pPr>
            <a:r>
              <a:rPr lang="en-US" sz="2000" b="1" kern="0" spc="-50" dirty="0">
                <a:solidFill>
                  <a:srgbClr val="C00000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sz="2000" b="1" kern="0" spc="-50" dirty="0">
                <a:solidFill>
                  <a:srgbClr val="C00000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0%</a:t>
            </a:r>
            <a:endParaRPr lang="en-US" altLang="en-US" sz="2000" b="1" kern="0" spc="-50" dirty="0">
              <a:solidFill>
                <a:srgbClr val="C00000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textbox 1516"/>
          <p:cNvSpPr/>
          <p:nvPr>
            <p:custDataLst>
              <p:tags r:id="rId13"/>
            </p:custDataLst>
          </p:nvPr>
        </p:nvSpPr>
        <p:spPr>
          <a:xfrm>
            <a:off x="9840595" y="3290994"/>
            <a:ext cx="1493520" cy="44005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82000"/>
              </a:lnSpc>
            </a:pPr>
            <a:r>
              <a:rPr lang="zh-CN" altLang="en-US" b="1" kern="0" spc="30" dirty="0">
                <a:solidFill>
                  <a:srgbClr val="1184CF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项目中标份额</a:t>
            </a:r>
            <a:endParaRPr lang="zh-CN" altLang="en-US" b="1" kern="0" spc="30" dirty="0">
              <a:solidFill>
                <a:srgbClr val="1184CF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 rtl="0" eaLnBrk="0">
              <a:lnSpc>
                <a:spcPct val="82000"/>
              </a:lnSpc>
            </a:pPr>
            <a:endParaRPr lang="zh-CN" altLang="en-US" b="1" kern="0" spc="30" dirty="0">
              <a:solidFill>
                <a:srgbClr val="1184CF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" name="textbox 1518"/>
          <p:cNvSpPr/>
          <p:nvPr>
            <p:custDataLst>
              <p:tags r:id="rId14"/>
            </p:custDataLst>
          </p:nvPr>
        </p:nvSpPr>
        <p:spPr>
          <a:xfrm>
            <a:off x="6965315" y="3290994"/>
            <a:ext cx="1438910" cy="439420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79000"/>
              </a:lnSpc>
            </a:pPr>
            <a:r>
              <a:rPr lang="zh-CN" altLang="en-US" b="1" kern="0" spc="40" dirty="0">
                <a:solidFill>
                  <a:srgbClr val="1184CF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行业增量份额</a:t>
            </a:r>
            <a:endParaRPr lang="zh-CN" altLang="en-US" b="1" kern="0" spc="40" dirty="0">
              <a:solidFill>
                <a:srgbClr val="1184CF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 rtl="0" eaLnBrk="0">
              <a:lnSpc>
                <a:spcPct val="79000"/>
              </a:lnSpc>
            </a:pPr>
            <a:endParaRPr lang="zh-CN" altLang="en-US" b="1" kern="0" spc="40" dirty="0">
              <a:solidFill>
                <a:srgbClr val="1184CF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" name="textbox 1522"/>
          <p:cNvSpPr/>
          <p:nvPr>
            <p:custDataLst>
              <p:tags r:id="rId15"/>
            </p:custDataLst>
          </p:nvPr>
        </p:nvSpPr>
        <p:spPr>
          <a:xfrm>
            <a:off x="4236720" y="3290994"/>
            <a:ext cx="1435100" cy="44132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84000"/>
              </a:lnSpc>
            </a:pPr>
            <a:r>
              <a:rPr lang="zh-CN" altLang="en-US" b="1" kern="0" spc="40" dirty="0">
                <a:solidFill>
                  <a:srgbClr val="1184CF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通服增量贡献</a:t>
            </a:r>
            <a:endParaRPr lang="zh-CN" altLang="en-US" b="1" kern="0" spc="40" dirty="0">
              <a:solidFill>
                <a:srgbClr val="1184CF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8" name="Object 1" descr="preencoded.png"/>
          <p:cNvSpPr/>
          <p:nvPr>
            <p:custDataLst>
              <p:tags r:id="rId16"/>
            </p:custDataLst>
          </p:nvPr>
        </p:nvSpPr>
        <p:spPr>
          <a:xfrm rot="5400000">
            <a:off x="5919470" y="-1440815"/>
            <a:ext cx="333375" cy="10926445"/>
          </a:xfrm>
          <a:custGeom>
            <a:avLst/>
            <a:gdLst>
              <a:gd name="connsiteX0" fmla="*/ 0 w 2800093"/>
              <a:gd name="connsiteY0" fmla="*/ 1720789 h 5162377"/>
              <a:gd name="connsiteX1" fmla="*/ 0 w 2800093"/>
              <a:gd name="connsiteY1" fmla="*/ 3441588 h 5162377"/>
              <a:gd name="connsiteX2" fmla="*/ 2800093 w 2800093"/>
              <a:gd name="connsiteY2" fmla="*/ 5162377 h 5162377"/>
              <a:gd name="connsiteX3" fmla="*/ 2800093 w 2800093"/>
              <a:gd name="connsiteY3" fmla="*/ 0 h 5162377"/>
              <a:gd name="connsiteX4" fmla="*/ 0 w 2800093"/>
              <a:gd name="connsiteY4" fmla="*/ 1720789 h 516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0093" h="5162377">
                <a:moveTo>
                  <a:pt x="0" y="1720789"/>
                </a:moveTo>
                <a:lnTo>
                  <a:pt x="0" y="3441588"/>
                </a:lnTo>
                <a:cubicBezTo>
                  <a:pt x="1108319" y="3495493"/>
                  <a:pt x="2167196" y="4532586"/>
                  <a:pt x="2800093" y="5162377"/>
                </a:cubicBezTo>
                <a:lnTo>
                  <a:pt x="2800093" y="0"/>
                </a:lnTo>
                <a:cubicBezTo>
                  <a:pt x="2181580" y="615478"/>
                  <a:pt x="1090493" y="1671360"/>
                  <a:pt x="0" y="1720789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3175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noAutofit/>
          </a:bodyPr>
          <a:p>
            <a:pPr algn="ctr" defTabSz="731520"/>
            <a:endParaRPr lang="en-US" altLang="zh-CN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268970" y="5084445"/>
            <a:ext cx="31299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ctr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运营管理能力 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风险防控能力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集客市场（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1/2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92" name="textbox 1492"/>
          <p:cNvSpPr/>
          <p:nvPr>
            <p:custDataLst>
              <p:tags r:id="rId1"/>
            </p:custDataLst>
          </p:nvPr>
        </p:nvSpPr>
        <p:spPr>
          <a:xfrm>
            <a:off x="444500" y="1611630"/>
            <a:ext cx="124015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/>
          <a:p>
            <a:pPr indent="0" algn="ctr" rtl="0" eaLnBrk="0" fontAlgn="auto">
              <a:lnSpc>
                <a:spcPct val="100000"/>
              </a:lnSpc>
            </a:pPr>
            <a:r>
              <a:rPr 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sz="1400" b="1" dirty="0">
                <a:solidFill>
                  <a:srgbClr val="ED2C2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一个方向</a:t>
            </a:r>
            <a:endParaRPr lang="zh-CN" sz="1400" b="1" dirty="0">
              <a:solidFill>
                <a:srgbClr val="ED2C2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textbox 1492"/>
          <p:cNvSpPr/>
          <p:nvPr>
            <p:custDataLst>
              <p:tags r:id="rId2"/>
            </p:custDataLst>
          </p:nvPr>
        </p:nvSpPr>
        <p:spPr>
          <a:xfrm>
            <a:off x="1898015" y="2484755"/>
            <a:ext cx="126047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>
            <a:noAutofit/>
          </a:bodyPr>
          <a:p>
            <a:pPr lvl="0" algn="ctr" eaLnBrk="0">
              <a:buClrTx/>
              <a:buSzTx/>
              <a:buFontTx/>
            </a:pPr>
            <a:r>
              <a:rPr lang="zh-CN" altLang="en-US" sz="14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集团应建尽建</a:t>
            </a:r>
            <a:endParaRPr lang="zh-CN" altLang="en-US" sz="14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94" name="textbox 1494"/>
          <p:cNvSpPr/>
          <p:nvPr>
            <p:custDataLst>
              <p:tags r:id="rId3"/>
            </p:custDataLst>
          </p:nvPr>
        </p:nvSpPr>
        <p:spPr>
          <a:xfrm>
            <a:off x="7254240" y="1915160"/>
            <a:ext cx="4483100" cy="4571365"/>
          </a:xfrm>
          <a:prstGeom prst="rect">
            <a:avLst/>
          </a:prstGeom>
        </p:spPr>
        <p:txBody>
          <a:bodyPr vert="horz" wrap="square" lIns="0" tIns="0" rIns="0" bIns="0"/>
          <a:p>
            <a:pPr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坚持聚焦成员价值和融合保拓</a:t>
            </a:r>
            <a:r>
              <a:rPr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做好</a:t>
            </a:r>
            <a:r>
              <a:rPr lang="en-US" altLang="zh-CN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集团、成员、业务</a:t>
            </a:r>
            <a:r>
              <a:rPr lang="en-US" altLang="zh-CN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三大看管工作，落实</a:t>
            </a:r>
            <a:r>
              <a:rPr lang="en-US" alt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en-US" altLang="zh-CN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坚持融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合高套、精准分类施策、强化协同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机制</a:t>
            </a:r>
            <a:r>
              <a:rPr lang="en-US" alt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执行要求，打好</a:t>
            </a:r>
            <a:r>
              <a:rPr lang="en-US" alt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三大战役</a:t>
            </a:r>
            <a:r>
              <a:rPr lang="en-US" alt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、推进</a:t>
            </a:r>
            <a:r>
              <a:rPr lang="en-US" alt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三个提升</a:t>
            </a:r>
            <a:r>
              <a:rPr lang="en-US" alt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，发挥政企看管作用，做好大市场护城河。</a:t>
            </a:r>
            <a:endParaRPr lang="zh-CN" altLang="en-US" sz="2400" b="1" kern="1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textbox 1492"/>
          <p:cNvSpPr/>
          <p:nvPr>
            <p:custDataLst>
              <p:tags r:id="rId4"/>
            </p:custDataLst>
          </p:nvPr>
        </p:nvSpPr>
        <p:spPr>
          <a:xfrm>
            <a:off x="444500" y="2485390"/>
            <a:ext cx="1240155" cy="70675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/>
          <a:p>
            <a:pPr indent="0" algn="ctr" rtl="0" eaLnBrk="0" fontAlgn="auto">
              <a:lnSpc>
                <a:spcPct val="100000"/>
              </a:lnSpc>
            </a:pPr>
            <a:r>
              <a:rPr lang="zh-CN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三大基本要求</a:t>
            </a:r>
            <a:endParaRPr lang="zh-CN" sz="12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62280" y="4274185"/>
            <a:ext cx="2654935" cy="1795145"/>
            <a:chOff x="554" y="4755"/>
            <a:chExt cx="2523" cy="1531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1" name="textbox 1492"/>
            <p:cNvSpPr/>
            <p:nvPr>
              <p:custDataLst>
                <p:tags r:id="rId5"/>
              </p:custDataLst>
            </p:nvPr>
          </p:nvSpPr>
          <p:spPr>
            <a:xfrm>
              <a:off x="554" y="4755"/>
              <a:ext cx="2523" cy="1531"/>
            </a:xfrm>
            <a:prstGeom prst="rect">
              <a:avLst/>
            </a:prstGeom>
            <a:grpFill/>
            <a:effectLst>
              <a:outerShdw blurRad="50800" dist="50800" dir="5400000" algn="ctr" rotWithShape="0">
                <a:schemeClr val="bg1">
                  <a:lumMod val="95000"/>
                  <a:alpha val="100000"/>
                </a:schemeClr>
              </a:outerShdw>
            </a:effectLst>
          </p:spPr>
          <p:txBody>
            <a:bodyPr vert="horz" wrap="square" lIns="0" tIns="0" rIns="0" bIns="0" anchor="ctr" anchorCtr="0">
              <a:noAutofit/>
            </a:bodyPr>
            <a:p>
              <a:pPr lvl="0" algn="ctr" eaLnBrk="0">
                <a:lnSpc>
                  <a:spcPct val="141000"/>
                </a:lnSpc>
                <a:buClrTx/>
                <a:buSzTx/>
                <a:buFontTx/>
              </a:pPr>
              <a:endParaRPr lang="zh-CN" altLang="en-US" sz="9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2" name="textbox 1522"/>
            <p:cNvSpPr/>
            <p:nvPr>
              <p:custDataLst>
                <p:tags r:id="rId6"/>
              </p:custDataLst>
            </p:nvPr>
          </p:nvSpPr>
          <p:spPr>
            <a:xfrm>
              <a:off x="554" y="4847"/>
              <a:ext cx="2503" cy="287"/>
            </a:xfrm>
            <a:prstGeom prst="rect">
              <a:avLst/>
            </a:prstGeom>
            <a:grpFill/>
          </p:spPr>
          <p:txBody>
            <a:bodyPr vert="horz" wrap="square" lIns="0" tIns="0" rIns="0" bIns="0" anchor="ctr" anchorCtr="0"/>
            <a:p>
              <a:pPr indent="0" algn="ctr" rtl="0" eaLnBrk="0" fontAlgn="auto">
                <a:lnSpc>
                  <a:spcPct val="100000"/>
                </a:lnSpc>
              </a:pPr>
              <a:r>
                <a:rPr lang="zh-CN" altLang="en-US" sz="1200" b="1" u="sng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打好三大战役</a:t>
              </a:r>
              <a:endParaRPr lang="zh-CN" altLang="en-US" sz="12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86080" y="4759325"/>
            <a:ext cx="277241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打好集团客情战，抓牢</a:t>
            </a:r>
            <a:r>
              <a:rPr lang="zh-CN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重要客户</a:t>
            </a:r>
            <a:r>
              <a:rPr lang="zh-CN" altLang="en-US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</a:t>
            </a: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打好集团维系战，紧盯成员价值保有</a:t>
            </a: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打好集团迎回战，抢夺友商价值成员</a:t>
            </a: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3322320" y="4274185"/>
            <a:ext cx="2792730" cy="1795145"/>
            <a:chOff x="554" y="4755"/>
            <a:chExt cx="2523" cy="1531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60" name="textbox 1492"/>
            <p:cNvSpPr/>
            <p:nvPr>
              <p:custDataLst>
                <p:tags r:id="rId7"/>
              </p:custDataLst>
            </p:nvPr>
          </p:nvSpPr>
          <p:spPr>
            <a:xfrm>
              <a:off x="554" y="4755"/>
              <a:ext cx="2523" cy="1531"/>
            </a:xfrm>
            <a:prstGeom prst="rect">
              <a:avLst/>
            </a:prstGeom>
            <a:grpFill/>
            <a:effectLst>
              <a:outerShdw blurRad="50800" dist="50800" dir="5400000" algn="ctr" rotWithShape="0">
                <a:schemeClr val="bg1">
                  <a:lumMod val="95000"/>
                  <a:alpha val="100000"/>
                </a:schemeClr>
              </a:outerShdw>
            </a:effectLst>
          </p:spPr>
          <p:txBody>
            <a:bodyPr vert="horz" wrap="square" lIns="0" tIns="0" rIns="0" bIns="0" anchor="ctr" anchorCtr="0">
              <a:noAutofit/>
            </a:bodyPr>
            <a:p>
              <a:pPr lvl="0" algn="ctr" eaLnBrk="0">
                <a:lnSpc>
                  <a:spcPct val="141000"/>
                </a:lnSpc>
                <a:buClrTx/>
                <a:buSzTx/>
                <a:buFontTx/>
              </a:pPr>
              <a:endParaRPr lang="zh-CN" altLang="en-US" sz="9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61" name="textbox 1522"/>
            <p:cNvSpPr/>
            <p:nvPr>
              <p:custDataLst>
                <p:tags r:id="rId8"/>
              </p:custDataLst>
            </p:nvPr>
          </p:nvSpPr>
          <p:spPr>
            <a:xfrm>
              <a:off x="554" y="4847"/>
              <a:ext cx="2503" cy="287"/>
            </a:xfrm>
            <a:prstGeom prst="rect">
              <a:avLst/>
            </a:prstGeom>
            <a:grpFill/>
          </p:spPr>
          <p:txBody>
            <a:bodyPr vert="horz" wrap="square" lIns="0" tIns="0" rIns="0" bIns="0" anchor="ctr" anchorCtr="0"/>
            <a:p>
              <a:pPr indent="0" algn="ctr" rtl="0" eaLnBrk="0" fontAlgn="auto">
                <a:lnSpc>
                  <a:spcPct val="100000"/>
                </a:lnSpc>
              </a:pPr>
              <a:r>
                <a:rPr lang="zh-CN" altLang="en-US" sz="1200" b="1" u="sng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推进三个提升</a:t>
              </a:r>
              <a:endParaRPr lang="zh-CN" altLang="en-US" sz="12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3284855" y="4718685"/>
            <a:ext cx="265239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优化市政联动机制，提升协同能力</a:t>
            </a: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>
              <a:buFont typeface="Arial" panose="020B0604020202020204" pitchFamily="34" charset="0"/>
              <a:buNone/>
            </a:pPr>
            <a:r>
              <a:rPr lang="zh-CN" altLang="en-US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完善异动预警机制，提升竞对能力</a:t>
            </a: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>
              <a:buFont typeface="Arial" panose="020B0604020202020204" pitchFamily="34" charset="0"/>
              <a:buNone/>
            </a:pPr>
            <a:r>
              <a:rPr lang="zh-CN" altLang="en-US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开展通路创新尝试，提升线上能力</a:t>
            </a:r>
            <a:endParaRPr lang="zh-CN" altLang="en-US" sz="10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4" name="textbox 1492"/>
          <p:cNvSpPr/>
          <p:nvPr>
            <p:custDataLst>
              <p:tags r:id="rId9"/>
            </p:custDataLst>
          </p:nvPr>
        </p:nvSpPr>
        <p:spPr>
          <a:xfrm>
            <a:off x="1898015" y="1611630"/>
            <a:ext cx="416496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>
            <a:noAutofit/>
          </a:bodyPr>
          <a:p>
            <a:pPr algn="ctr"/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聚焦成员价值，推进成员融合保拓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" name="textbox 1492"/>
          <p:cNvSpPr/>
          <p:nvPr>
            <p:custDataLst>
              <p:tags r:id="rId10"/>
            </p:custDataLst>
          </p:nvPr>
        </p:nvSpPr>
        <p:spPr>
          <a:xfrm>
            <a:off x="3362960" y="2484755"/>
            <a:ext cx="126047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>
            <a:noAutofit/>
          </a:bodyPr>
          <a:p>
            <a:pPr lvl="0" algn="ctr" eaLnBrk="0">
              <a:buClrTx/>
              <a:buSzTx/>
              <a:buFontTx/>
            </a:pPr>
            <a:r>
              <a:rPr lang="zh-CN" altLang="en-US" sz="14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成员应管尽管</a:t>
            </a:r>
            <a:endParaRPr lang="zh-CN" altLang="en-US" sz="14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" name="textbox 1492"/>
          <p:cNvSpPr/>
          <p:nvPr>
            <p:custDataLst>
              <p:tags r:id="rId11"/>
            </p:custDataLst>
          </p:nvPr>
        </p:nvSpPr>
        <p:spPr>
          <a:xfrm>
            <a:off x="4813300" y="2484755"/>
            <a:ext cx="126047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>
            <a:noAutofit/>
          </a:bodyPr>
          <a:p>
            <a:pPr lvl="0" algn="ctr" eaLnBrk="0">
              <a:buClrTx/>
              <a:buSzTx/>
              <a:buFontTx/>
            </a:pPr>
            <a:r>
              <a:rPr lang="zh-CN" sz="14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业务应融尽融</a:t>
            </a:r>
            <a:endParaRPr lang="zh-CN" sz="14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0" name="textbox 1492"/>
          <p:cNvSpPr/>
          <p:nvPr>
            <p:custDataLst>
              <p:tags r:id="rId12"/>
            </p:custDataLst>
          </p:nvPr>
        </p:nvSpPr>
        <p:spPr>
          <a:xfrm>
            <a:off x="1898015" y="3357880"/>
            <a:ext cx="126047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>
            <a:noAutofit/>
          </a:bodyPr>
          <a:p>
            <a:pPr lvl="0" algn="ctr" eaLnBrk="0">
              <a:buClrTx/>
              <a:buSzTx/>
              <a:buFontTx/>
            </a:pPr>
            <a:r>
              <a:rPr lang="zh-CN" altLang="en-US" sz="14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坚持融合高套</a:t>
            </a:r>
            <a:endParaRPr lang="zh-CN" altLang="en-US" sz="14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1" name="textbox 1492"/>
          <p:cNvSpPr/>
          <p:nvPr>
            <p:custDataLst>
              <p:tags r:id="rId13"/>
            </p:custDataLst>
          </p:nvPr>
        </p:nvSpPr>
        <p:spPr>
          <a:xfrm>
            <a:off x="444500" y="3358515"/>
            <a:ext cx="1240155" cy="70675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/>
          <a:p>
            <a:pPr indent="0" algn="ctr" rtl="0" eaLnBrk="0" fontAlgn="auto">
              <a:lnSpc>
                <a:spcPct val="100000"/>
              </a:lnSpc>
            </a:pPr>
            <a:r>
              <a:rPr lang="zh-CN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三个关键执行</a:t>
            </a:r>
            <a:endParaRPr lang="zh-CN" sz="12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2" name="textbox 1492"/>
          <p:cNvSpPr/>
          <p:nvPr>
            <p:custDataLst>
              <p:tags r:id="rId14"/>
            </p:custDataLst>
          </p:nvPr>
        </p:nvSpPr>
        <p:spPr>
          <a:xfrm>
            <a:off x="3362960" y="3357880"/>
            <a:ext cx="126047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>
            <a:noAutofit/>
          </a:bodyPr>
          <a:p>
            <a:pPr lvl="0" algn="ctr" eaLnBrk="0">
              <a:buClrTx/>
              <a:buSzTx/>
              <a:buFontTx/>
            </a:pPr>
            <a:r>
              <a:rPr lang="zh-CN" altLang="en-US" sz="14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精准分类施策</a:t>
            </a:r>
            <a:endParaRPr lang="zh-CN" altLang="en-US" sz="14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textbox 1492"/>
          <p:cNvSpPr/>
          <p:nvPr>
            <p:custDataLst>
              <p:tags r:id="rId15"/>
            </p:custDataLst>
          </p:nvPr>
        </p:nvSpPr>
        <p:spPr>
          <a:xfrm>
            <a:off x="4803140" y="3357880"/>
            <a:ext cx="1260475" cy="70739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anchor="ctr" anchorCtr="0">
            <a:noAutofit/>
          </a:bodyPr>
          <a:p>
            <a:pPr lvl="0" algn="ctr" eaLnBrk="0">
              <a:buClrTx/>
              <a:buSzTx/>
              <a:buFontTx/>
            </a:pPr>
            <a:r>
              <a:rPr lang="zh-CN" altLang="en-US" sz="140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强化协同机制</a:t>
            </a:r>
            <a:endParaRPr lang="zh-CN" altLang="en-US" sz="140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870450" y="908685"/>
            <a:ext cx="38252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 b="1" kern="0" spc="-2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集客市场</a:t>
            </a:r>
            <a:r>
              <a:rPr lang="zh-CN" altLang="en-US" sz="2400" b="1" kern="0" spc="-2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工作思路</a:t>
            </a:r>
            <a:endParaRPr lang="zh-CN" altLang="en-US" sz="2400" b="1" kern="0" spc="-2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右大括号 7"/>
          <p:cNvSpPr/>
          <p:nvPr/>
        </p:nvSpPr>
        <p:spPr>
          <a:xfrm>
            <a:off x="6327140" y="1753870"/>
            <a:ext cx="575945" cy="417639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集客市场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/2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88290" y="1963420"/>
            <a:ext cx="5744845" cy="187579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15" name="矩形 14"/>
          <p:cNvSpPr/>
          <p:nvPr/>
        </p:nvSpPr>
        <p:spPr>
          <a:xfrm>
            <a:off x="1111250" y="1712595"/>
            <a:ext cx="392176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扩大看管范围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40453" y="775335"/>
            <a:ext cx="11711093" cy="5835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集团是政企业务发展的根本，成员是公司收入的基本盘。围绕</a:t>
            </a:r>
            <a:r>
              <a:rPr 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盲区集团纳管、集团成员看管、三类成员维系</a:t>
            </a:r>
            <a:r>
              <a:rPr 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等基础工作，坚持以融合高套为核心，</a:t>
            </a:r>
            <a:r>
              <a:rPr 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进一步深化</a:t>
            </a:r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1+N</a:t>
            </a:r>
            <a:r>
              <a:rPr 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线下攻坚</a:t>
            </a:r>
            <a:r>
              <a:rPr 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同时积极</a:t>
            </a:r>
            <a:r>
              <a:rPr 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开展</a:t>
            </a:r>
            <a:r>
              <a:rPr 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线上通路创新尝试，打好成员保拓阵地战。</a:t>
            </a:r>
            <a:endParaRPr lang="zh-CN" sz="16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6663" y="2101850"/>
            <a:ext cx="5556673" cy="518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sz="1065" dirty="0">
                <a:solidFill>
                  <a:srgbClr val="FF0000"/>
                </a:solidFill>
                <a:sym typeface="+mn-ea"/>
              </a:rPr>
              <a:t>做广集团客户纳管：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在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战略、规上、价值客户看管基础上，进一步压实盲区集团拓展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，同步将楼宇、专业市场等小微集团纳入管理。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335" y="6384925"/>
            <a:ext cx="12203430" cy="3511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/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2025年目标：</a:t>
            </a:r>
            <a:r>
              <a:rPr lang="en-US"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成员综合保有率达96%，重点看管集团成员新增3.5万户</a:t>
            </a:r>
            <a:r>
              <a:rPr lang="zh-CN" altLang="en-US"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en-US"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宽带净增6000线</a:t>
            </a:r>
            <a:endParaRPr lang="en-US" sz="1400" b="1" kern="0" spc="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51880" y="1958340"/>
            <a:ext cx="5744845" cy="187579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7" name="矩形 6"/>
          <p:cNvSpPr/>
          <p:nvPr/>
        </p:nvSpPr>
        <p:spPr>
          <a:xfrm>
            <a:off x="6974840" y="1707515"/>
            <a:ext cx="392176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深化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融合高套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207760" y="4364355"/>
            <a:ext cx="5744845" cy="187579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47" name="矩形 46"/>
          <p:cNvSpPr/>
          <p:nvPr/>
        </p:nvSpPr>
        <p:spPr>
          <a:xfrm>
            <a:off x="7030720" y="4113530"/>
            <a:ext cx="392176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优化线上通路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411595" y="4508500"/>
            <a:ext cx="5592445" cy="83185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sz="1065" dirty="0">
                <a:solidFill>
                  <a:srgbClr val="FF0000"/>
                </a:solidFill>
                <a:sym typeface="+mn-ea"/>
              </a:rPr>
              <a:t>优化线上营销系统：</a:t>
            </a:r>
            <a:r>
              <a:rPr sz="1065" dirty="0">
                <a:solidFill>
                  <a:schemeClr val="tx1"/>
                </a:solidFill>
                <a:sym typeface="+mn-ea"/>
              </a:rPr>
              <a:t>迭代更新集客助手等线上工具，高效赋能提质增效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。</a:t>
            </a:r>
            <a:endParaRPr lang="zh-CN" sz="1065" dirty="0">
              <a:solidFill>
                <a:schemeClr val="tx1"/>
              </a:solidFill>
              <a:sym typeface="+mn-ea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sz="1065" dirty="0">
                <a:solidFill>
                  <a:srgbClr val="FF0000"/>
                </a:solidFill>
                <a:sym typeface="+mn-ea"/>
              </a:rPr>
              <a:t>补全</a:t>
            </a:r>
            <a:r>
              <a:rPr lang="zh-CN" sz="1065" dirty="0">
                <a:solidFill>
                  <a:srgbClr val="FF0000"/>
                </a:solidFill>
                <a:sym typeface="+mn-ea"/>
              </a:rPr>
              <a:t>线上</a:t>
            </a:r>
            <a:r>
              <a:rPr sz="1065" dirty="0">
                <a:solidFill>
                  <a:srgbClr val="FF0000"/>
                </a:solidFill>
                <a:sym typeface="+mn-ea"/>
              </a:rPr>
              <a:t>看管通路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：</a:t>
            </a:r>
            <a:r>
              <a:rPr sz="1065" dirty="0">
                <a:solidFill>
                  <a:schemeClr val="tx1"/>
                </a:solidFill>
                <a:sym typeface="+mn-ea"/>
              </a:rPr>
              <a:t>解决客户经理和集团进驻无法全覆盖看管问题，成立专属“集团微管家”，以“真人”形象开展服务，补全看管盲区。</a:t>
            </a:r>
            <a:endParaRPr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50" name="textbox 212"/>
          <p:cNvSpPr/>
          <p:nvPr>
            <p:custDataLst>
              <p:tags r:id="rId1"/>
            </p:custDataLst>
          </p:nvPr>
        </p:nvSpPr>
        <p:spPr>
          <a:xfrm>
            <a:off x="9333865" y="5512435"/>
            <a:ext cx="720000" cy="288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wrap="square" lIns="0" tIns="0" rIns="0" bIns="0" anchor="ctr" anchorCtr="0"/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专属线上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客户经理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212"/>
          <p:cNvSpPr/>
          <p:nvPr>
            <p:custDataLst>
              <p:tags r:id="rId2"/>
            </p:custDataLst>
          </p:nvPr>
        </p:nvSpPr>
        <p:spPr>
          <a:xfrm>
            <a:off x="10208260" y="5512435"/>
            <a:ext cx="720000" cy="288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wrap="square" lIns="0" tIns="0" rIns="0" bIns="0" anchor="ctr" anchorCtr="0"/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粉丝归位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集团吸粉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textbox 212"/>
          <p:cNvSpPr/>
          <p:nvPr>
            <p:custDataLst>
              <p:tags r:id="rId3"/>
            </p:custDataLst>
          </p:nvPr>
        </p:nvSpPr>
        <p:spPr>
          <a:xfrm>
            <a:off x="11068685" y="5512435"/>
            <a:ext cx="720000" cy="288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wrap="square" lIns="0" tIns="0" rIns="0" bIns="0" anchor="ctr" anchorCtr="0"/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线上线下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配合看管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0415905" y="6007100"/>
            <a:ext cx="7004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微管家</a:t>
            </a:r>
            <a:endParaRPr 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7" name="加号 66"/>
          <p:cNvSpPr/>
          <p:nvPr/>
        </p:nvSpPr>
        <p:spPr>
          <a:xfrm>
            <a:off x="8976995" y="5544820"/>
            <a:ext cx="215900" cy="28765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/>
          </a:p>
        </p:txBody>
      </p:sp>
      <p:sp>
        <p:nvSpPr>
          <p:cNvPr id="72" name="右大括号 71"/>
          <p:cNvSpPr/>
          <p:nvPr/>
        </p:nvSpPr>
        <p:spPr>
          <a:xfrm rot="5400000">
            <a:off x="10607040" y="5022850"/>
            <a:ext cx="76200" cy="175069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3" name="textbox 212"/>
          <p:cNvSpPr/>
          <p:nvPr>
            <p:custDataLst>
              <p:tags r:id="rId4"/>
            </p:custDataLst>
          </p:nvPr>
        </p:nvSpPr>
        <p:spPr>
          <a:xfrm>
            <a:off x="6311900" y="5512435"/>
            <a:ext cx="720000" cy="288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wrap="square" lIns="0" tIns="0" rIns="0" bIns="0" anchor="ctr" anchorCtr="0"/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业务标签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客户画像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212"/>
          <p:cNvSpPr/>
          <p:nvPr>
            <p:custDataLst>
              <p:tags r:id="rId5"/>
            </p:custDataLst>
          </p:nvPr>
        </p:nvSpPr>
        <p:spPr>
          <a:xfrm>
            <a:off x="7186295" y="5512435"/>
            <a:ext cx="720000" cy="288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wrap="square" lIns="0" tIns="0" rIns="0" bIns="0" anchor="ctr" anchorCtr="0"/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一企一码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千人千面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textbox 212"/>
          <p:cNvSpPr/>
          <p:nvPr>
            <p:custDataLst>
              <p:tags r:id="rId6"/>
            </p:custDataLst>
          </p:nvPr>
        </p:nvSpPr>
        <p:spPr>
          <a:xfrm>
            <a:off x="8046720" y="5512435"/>
            <a:ext cx="720000" cy="288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wrap="square" lIns="0" tIns="0" rIns="0" bIns="0" anchor="ctr" anchorCtr="0"/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工单调度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rtl="0" eaLnBrk="0">
              <a:lnSpc>
                <a:spcPct val="127000"/>
              </a:lnSpc>
            </a:pPr>
            <a:r>
              <a:rPr lang="zh-CN" altLang="en-US" sz="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闭环管理</a:t>
            </a:r>
            <a:endParaRPr lang="zh-CN" altLang="en-US" sz="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7393940" y="5920105"/>
            <a:ext cx="7004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本地平台</a:t>
            </a:r>
            <a:endParaRPr 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3" name="右大括号 82"/>
          <p:cNvSpPr/>
          <p:nvPr/>
        </p:nvSpPr>
        <p:spPr>
          <a:xfrm rot="5400000">
            <a:off x="7585075" y="5007610"/>
            <a:ext cx="76200" cy="175069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9" name="文本框 98"/>
          <p:cNvSpPr txBox="1"/>
          <p:nvPr/>
        </p:nvSpPr>
        <p:spPr>
          <a:xfrm>
            <a:off x="371898" y="3212465"/>
            <a:ext cx="5556673" cy="518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sz="1065" dirty="0">
                <a:solidFill>
                  <a:srgbClr val="FF0000"/>
                </a:solidFill>
                <a:sym typeface="+mn-ea"/>
              </a:rPr>
              <a:t>做深集团成员维系：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落实</a:t>
            </a:r>
            <a:r>
              <a:rPr sz="1065" dirty="0">
                <a:solidFill>
                  <a:schemeClr val="tx1"/>
                </a:solidFill>
                <a:sym typeface="+mn-ea"/>
              </a:rPr>
              <a:t>集团成员梳理工作职责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，同步将楼宇等小微蓝海成员纳入看管</a:t>
            </a:r>
            <a:r>
              <a:rPr sz="1065" dirty="0">
                <a:solidFill>
                  <a:schemeClr val="tx1"/>
                </a:solidFill>
                <a:sym typeface="+mn-ea"/>
              </a:rPr>
              <a:t>，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基于准确数据开展精准营销和分析，充分发挥政企看管作用，为大市场做好护城河。</a:t>
            </a:r>
            <a:endParaRPr lang="zh-CN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245013" y="2102485"/>
            <a:ext cx="5556673" cy="5848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sz="1065" dirty="0">
                <a:solidFill>
                  <a:srgbClr val="FF0000"/>
                </a:solidFill>
                <a:sym typeface="+mn-ea"/>
              </a:rPr>
              <a:t>坚持融合高套拓新：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坚持以融合高套为核心的主要抓手，围绕集团成员、商客场景，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提升自有客户粘性和价值，同时全力抢夺友商高价值客户。</a:t>
            </a:r>
            <a:endParaRPr lang="zh-CN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289040" y="3213100"/>
            <a:ext cx="5592445" cy="518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sz="1065" dirty="0">
                <a:solidFill>
                  <a:srgbClr val="FF0000"/>
                </a:solidFill>
                <a:sym typeface="+mn-ea"/>
              </a:rPr>
              <a:t>深化市政协同联动：</a:t>
            </a:r>
            <a:r>
              <a:rPr sz="1065" dirty="0">
                <a:solidFill>
                  <a:schemeClr val="tx1"/>
                </a:solidFill>
                <a:sym typeface="+mn-ea"/>
              </a:rPr>
              <a:t>完善市政协同联动机制，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发挥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客户经理</a:t>
            </a: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“1+N”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队伍调度作用，</a:t>
            </a:r>
            <a:r>
              <a:rPr sz="1065" dirty="0">
                <a:solidFill>
                  <a:schemeClr val="tx1"/>
                </a:solidFill>
                <a:sym typeface="+mn-ea"/>
              </a:rPr>
              <a:t>提高业务融合发展能力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。打造标杆进驻，提升进驻效能。</a:t>
            </a:r>
            <a:endParaRPr lang="zh-CN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6514465" y="2757805"/>
            <a:ext cx="875665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融合高套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7767320" y="2757805"/>
            <a:ext cx="875665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CHN</a:t>
            </a:r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加号 17"/>
          <p:cNvSpPr/>
          <p:nvPr/>
        </p:nvSpPr>
        <p:spPr>
          <a:xfrm>
            <a:off x="7470775" y="2800985"/>
            <a:ext cx="215900" cy="28765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/>
          </a:p>
        </p:txBody>
      </p:sp>
      <p:sp>
        <p:nvSpPr>
          <p:cNvPr id="19" name="圆角矩形 18"/>
          <p:cNvSpPr/>
          <p:nvPr/>
        </p:nvSpPr>
        <p:spPr>
          <a:xfrm>
            <a:off x="9466580" y="2757805"/>
            <a:ext cx="875665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融合高套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10719435" y="2757805"/>
            <a:ext cx="875665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加号 20"/>
          <p:cNvSpPr/>
          <p:nvPr/>
        </p:nvSpPr>
        <p:spPr>
          <a:xfrm>
            <a:off x="10422890" y="2800985"/>
            <a:ext cx="215900" cy="28765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/>
          </a:p>
        </p:txBody>
      </p:sp>
      <p:sp>
        <p:nvSpPr>
          <p:cNvPr id="22" name="左右箭头 21"/>
          <p:cNvSpPr/>
          <p:nvPr/>
        </p:nvSpPr>
        <p:spPr>
          <a:xfrm>
            <a:off x="8775700" y="2800985"/>
            <a:ext cx="575945" cy="215900"/>
          </a:xfrm>
          <a:prstGeom prst="leftRightArrow">
            <a:avLst/>
          </a:prstGeom>
          <a:solidFill>
            <a:schemeClr val="tx2">
              <a:lumMod val="40000"/>
              <a:lumOff val="60000"/>
            </a:schemeClr>
          </a:solidFill>
          <a:ln w="1270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240665" y="4376420"/>
            <a:ext cx="5744845" cy="187579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55" name="矩形 54"/>
          <p:cNvSpPr/>
          <p:nvPr/>
        </p:nvSpPr>
        <p:spPr>
          <a:xfrm>
            <a:off x="1063625" y="4125595"/>
            <a:ext cx="392176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强化分层服务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334433" y="4502785"/>
            <a:ext cx="5556673" cy="7315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sz="1065" dirty="0">
                <a:solidFill>
                  <a:srgbClr val="FF0000"/>
                </a:solidFill>
                <a:sym typeface="+mn-ea"/>
              </a:rPr>
              <a:t>强化分层分级维系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：强化重要客户首席走访机制，</a:t>
            </a:r>
            <a:r>
              <a:rPr sz="1065" dirty="0">
                <a:solidFill>
                  <a:schemeClr val="tx1"/>
                </a:solidFill>
                <a:sym typeface="+mn-ea"/>
              </a:rPr>
              <a:t>市县公司领导班子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开展</a:t>
            </a: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“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高拜</a:t>
            </a: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”</a:t>
            </a:r>
            <a:r>
              <a:rPr sz="1065" dirty="0">
                <a:solidFill>
                  <a:schemeClr val="tx1"/>
                </a:solidFill>
                <a:sym typeface="+mn-ea"/>
              </a:rPr>
              <a:t>，加强关键节点四必访</a:t>
            </a:r>
            <a:r>
              <a:rPr lang="zh-CN" sz="1065" dirty="0">
                <a:solidFill>
                  <a:schemeClr val="tx1"/>
                </a:solidFill>
                <a:sym typeface="+mn-ea"/>
              </a:rPr>
              <a:t>。网格长做好属地化重要合作推进，客户经理做好日常服务营销和友商动态获取。</a:t>
            </a:r>
            <a:endParaRPr lang="zh-CN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1734820" y="5842000"/>
            <a:ext cx="1079500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战略合作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圆角矩形 57"/>
          <p:cNvSpPr/>
          <p:nvPr/>
        </p:nvSpPr>
        <p:spPr>
          <a:xfrm>
            <a:off x="575310" y="5842000"/>
            <a:ext cx="1079500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合同临期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1734820" y="5481955"/>
            <a:ext cx="1079500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重大商机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575310" y="5481955"/>
            <a:ext cx="1079500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重要领导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3240405" y="5842000"/>
            <a:ext cx="1079500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属地化合作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3240405" y="5481955"/>
            <a:ext cx="1079500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本地关键领导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4688205" y="5842000"/>
            <a:ext cx="1079500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友商动态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圆角矩形 63"/>
          <p:cNvSpPr/>
          <p:nvPr/>
        </p:nvSpPr>
        <p:spPr>
          <a:xfrm>
            <a:off x="4688205" y="5481955"/>
            <a:ext cx="1079500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日常客情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271270" y="5161915"/>
            <a:ext cx="96583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首席客户经理</a:t>
            </a:r>
            <a:endParaRPr 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3287395" y="5161915"/>
            <a:ext cx="96583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网格长</a:t>
            </a:r>
            <a:endParaRPr 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4740275" y="5161915"/>
            <a:ext cx="96583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客户经理</a:t>
            </a:r>
            <a:endParaRPr 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9" name="圆角矩形 68"/>
          <p:cNvSpPr/>
          <p:nvPr/>
        </p:nvSpPr>
        <p:spPr>
          <a:xfrm>
            <a:off x="624205" y="2780030"/>
            <a:ext cx="875665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总部战略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圆角矩形 69"/>
          <p:cNvSpPr/>
          <p:nvPr/>
        </p:nvSpPr>
        <p:spPr>
          <a:xfrm>
            <a:off x="1704340" y="2780030"/>
            <a:ext cx="875665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价值集团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3864610" y="2780030"/>
            <a:ext cx="875665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专业市场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4902200" y="2780030"/>
            <a:ext cx="875665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沿街商铺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圆角矩形 76"/>
          <p:cNvSpPr/>
          <p:nvPr/>
        </p:nvSpPr>
        <p:spPr>
          <a:xfrm>
            <a:off x="2784475" y="2780030"/>
            <a:ext cx="875665" cy="288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12700" cmpd="sng">
            <a:solidFill>
              <a:schemeClr val="accent6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楼宇园区</a:t>
            </a:r>
            <a:endParaRPr lang="zh-CN" altLang="en-US" sz="10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711450" y="2698750"/>
            <a:ext cx="3152775" cy="461010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380" y="116205"/>
            <a:ext cx="6096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商客市场</a:t>
            </a:r>
            <a:endParaRPr lang="en-US" altLang="zh-CN" sz="24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4367808" y="4116211"/>
            <a:ext cx="3557730" cy="17914"/>
          </a:xfrm>
          <a:prstGeom prst="straightConnector1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40453" y="631825"/>
            <a:ext cx="11711093" cy="5835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落实省公司“商客拔节战”部署，首先要进一步强化商客市场客户资源摸底，体系化实现对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商客、成员、业务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的统筹看管，要建立起</a:t>
            </a:r>
            <a:r>
              <a:rPr lang="en-US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CHB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融合业务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发展能力、优化产品矩阵，以效益为导向，助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推收入增长。</a:t>
            </a: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31799" y="6236529"/>
            <a:ext cx="11458233" cy="3511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lvl="0" algn="ctr">
              <a:buClrTx/>
              <a:buSzTx/>
              <a:buFontTx/>
            </a:pP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2025年目标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商客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市场重点场景渗透率达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50%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，商客市场收入达成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1.2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亿元</a:t>
            </a:r>
            <a:endParaRPr sz="1400" b="1" kern="0" spc="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8208883" y="1748155"/>
            <a:ext cx="3578860" cy="432879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103" name="矩形 102"/>
          <p:cNvSpPr/>
          <p:nvPr/>
        </p:nvSpPr>
        <p:spPr>
          <a:xfrm>
            <a:off x="385373" y="1748155"/>
            <a:ext cx="3738587" cy="432943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104" name="矩形 103"/>
          <p:cNvSpPr/>
          <p:nvPr/>
        </p:nvSpPr>
        <p:spPr>
          <a:xfrm>
            <a:off x="4286439" y="1748155"/>
            <a:ext cx="3761740" cy="4328794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13" name="矩形 12"/>
          <p:cNvSpPr/>
          <p:nvPr/>
        </p:nvSpPr>
        <p:spPr>
          <a:xfrm>
            <a:off x="8400653" y="1497330"/>
            <a:ext cx="3241039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市场“通信服务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”产品矩阵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02274" y="1495328"/>
            <a:ext cx="3505494" cy="3665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聚焦重点场景，重建全面看管体系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499799" y="1497330"/>
            <a:ext cx="339471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客场景内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CHB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业务融合发展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矩形 112"/>
          <p:cNvSpPr/>
          <p:nvPr>
            <p:custDataLst>
              <p:tags r:id="rId5"/>
            </p:custDataLst>
          </p:nvPr>
        </p:nvSpPr>
        <p:spPr>
          <a:xfrm>
            <a:off x="9251022" y="4603349"/>
            <a:ext cx="800412" cy="2266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流程标准化</a:t>
            </a:r>
            <a:endParaRPr kumimoji="0" lang="zh-CN" altLang="en-US" sz="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4" name="矩形 113"/>
          <p:cNvSpPr/>
          <p:nvPr>
            <p:custDataLst>
              <p:tags r:id="rId6"/>
            </p:custDataLst>
          </p:nvPr>
        </p:nvSpPr>
        <p:spPr>
          <a:xfrm>
            <a:off x="10118946" y="4599045"/>
            <a:ext cx="800412" cy="215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队伍专业化</a:t>
            </a:r>
            <a:endParaRPr kumimoji="0" lang="zh-CN" altLang="en-US" sz="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5" name="矩形 114"/>
          <p:cNvSpPr/>
          <p:nvPr>
            <p:custDataLst>
              <p:tags r:id="rId7"/>
            </p:custDataLst>
          </p:nvPr>
        </p:nvSpPr>
        <p:spPr>
          <a:xfrm>
            <a:off x="9251427" y="4814375"/>
            <a:ext cx="800073" cy="29591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全流程平台</a:t>
            </a:r>
            <a:r>
              <a:rPr kumimoji="0" lang="en-US" altLang="zh-CN" sz="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+</a:t>
            </a:r>
            <a:r>
              <a:rPr kumimoji="0" lang="zh-CN" altLang="en-US" sz="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闭环管理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6" name="矩形 115"/>
          <p:cNvSpPr/>
          <p:nvPr>
            <p:custDataLst>
              <p:tags r:id="rId8"/>
            </p:custDataLst>
          </p:nvPr>
        </p:nvSpPr>
        <p:spPr>
          <a:xfrm>
            <a:off x="10118945" y="4806351"/>
            <a:ext cx="800073" cy="29591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统一装维</a:t>
            </a:r>
            <a:r>
              <a:rPr kumimoji="0" lang="en-US" altLang="zh-CN" sz="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+</a:t>
            </a:r>
            <a:r>
              <a:rPr kumimoji="0" lang="zh-CN" altLang="en-US" sz="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自安装自维护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7" name="矩形 116"/>
          <p:cNvSpPr/>
          <p:nvPr>
            <p:custDataLst>
              <p:tags r:id="rId9"/>
            </p:custDataLst>
          </p:nvPr>
        </p:nvSpPr>
        <p:spPr>
          <a:xfrm>
            <a:off x="10984110" y="4594589"/>
            <a:ext cx="745035" cy="2266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交付标准化</a:t>
            </a:r>
            <a:endParaRPr kumimoji="0" lang="zh-CN" altLang="en-US" sz="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8" name="矩形 117"/>
          <p:cNvSpPr/>
          <p:nvPr>
            <p:custDataLst>
              <p:tags r:id="rId10"/>
            </p:custDataLst>
          </p:nvPr>
        </p:nvSpPr>
        <p:spPr>
          <a:xfrm>
            <a:off x="10984515" y="4801896"/>
            <a:ext cx="744719" cy="29591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统一调度</a:t>
            </a:r>
            <a:r>
              <a:rPr kumimoji="0" lang="en-US" altLang="zh-CN" sz="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+</a:t>
            </a:r>
            <a:r>
              <a:rPr kumimoji="0" lang="zh-CN" altLang="en-US" sz="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生态入库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326055" y="2030846"/>
            <a:ext cx="857840" cy="706252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主营业务</a:t>
            </a: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是核心</a:t>
            </a:r>
            <a:endParaRPr lang="zh-CN" altLang="en-US" sz="12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476197" y="3930209"/>
            <a:ext cx="3511161" cy="236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000" b="0" dirty="0" smtClean="0">
                <a:solidFill>
                  <a:schemeClr val="tx1"/>
                </a:solidFill>
                <a:sym typeface="+mn-ea"/>
              </a:rPr>
              <a:t>楼宇内入驻企业、业务情况等，应管尽管</a:t>
            </a:r>
            <a:endParaRPr lang="zh-CN" altLang="en-US" sz="1000" b="0" dirty="0"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26" name="组合 125"/>
          <p:cNvGrpSpPr/>
          <p:nvPr/>
        </p:nvGrpSpPr>
        <p:grpSpPr>
          <a:xfrm>
            <a:off x="484403" y="4231452"/>
            <a:ext cx="3466465" cy="181610"/>
            <a:chOff x="1286" y="5393"/>
            <a:chExt cx="7477" cy="602"/>
          </a:xfrm>
        </p:grpSpPr>
        <p:sp>
          <p:nvSpPr>
            <p:cNvPr id="127" name="矩形 126"/>
            <p:cNvSpPr/>
            <p:nvPr>
              <p:custDataLst>
                <p:tags r:id="rId11"/>
              </p:custDataLst>
            </p:nvPr>
          </p:nvSpPr>
          <p:spPr>
            <a:xfrm>
              <a:off x="1286" y="5393"/>
              <a:ext cx="1602" cy="60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sz="9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入住企业</a:t>
              </a:r>
              <a:endParaRPr 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28" name="矩形 127"/>
            <p:cNvSpPr/>
            <p:nvPr>
              <p:custDataLst>
                <p:tags r:id="rId12"/>
              </p:custDataLst>
            </p:nvPr>
          </p:nvSpPr>
          <p:spPr>
            <a:xfrm>
              <a:off x="3215" y="5393"/>
              <a:ext cx="1602" cy="60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sz="9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成员信息</a:t>
              </a:r>
              <a:endParaRPr 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29" name="矩形 128"/>
            <p:cNvSpPr/>
            <p:nvPr>
              <p:custDataLst>
                <p:tags r:id="rId13"/>
              </p:custDataLst>
            </p:nvPr>
          </p:nvSpPr>
          <p:spPr>
            <a:xfrm>
              <a:off x="7135" y="5393"/>
              <a:ext cx="1629" cy="60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sz="9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网络资源</a:t>
              </a:r>
              <a:endParaRPr 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30" name="矩形 129"/>
            <p:cNvSpPr/>
            <p:nvPr>
              <p:custDataLst>
                <p:tags r:id="rId14"/>
              </p:custDataLst>
            </p:nvPr>
          </p:nvSpPr>
          <p:spPr>
            <a:xfrm>
              <a:off x="5144" y="5393"/>
              <a:ext cx="1664" cy="60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zh-CN" sz="9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业务信息</a:t>
              </a:r>
              <a:endParaRPr 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132" name="文本框 131"/>
          <p:cNvSpPr txBox="1"/>
          <p:nvPr/>
        </p:nvSpPr>
        <p:spPr>
          <a:xfrm>
            <a:off x="481863" y="4585794"/>
            <a:ext cx="3505495" cy="2254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000" b="0" dirty="0" smtClean="0">
                <a:solidFill>
                  <a:schemeClr val="tx1"/>
                </a:solidFill>
                <a:sym typeface="+mn-ea"/>
              </a:rPr>
              <a:t>明确看管队伍，同时夯实网格第一责任</a:t>
            </a:r>
            <a:endParaRPr lang="zh-CN" altLang="en-US" sz="1000" b="0" dirty="0"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337718" y="4909547"/>
            <a:ext cx="3609340" cy="344805"/>
            <a:chOff x="589" y="6074"/>
            <a:chExt cx="5684" cy="543"/>
          </a:xfrm>
        </p:grpSpPr>
        <p:sp>
          <p:nvSpPr>
            <p:cNvPr id="134" name="矩形 133"/>
            <p:cNvSpPr/>
            <p:nvPr>
              <p:custDataLst>
                <p:tags r:id="rId15"/>
              </p:custDataLst>
            </p:nvPr>
          </p:nvSpPr>
          <p:spPr>
            <a:xfrm>
              <a:off x="1304" y="6102"/>
              <a:ext cx="1827" cy="495"/>
            </a:xfrm>
            <a:prstGeom prst="rect">
              <a:avLst/>
            </a:prstGeom>
            <a:noFill/>
            <a:ln w="3175" cap="flat" cmpd="sng" algn="ctr">
              <a:solidFill>
                <a:schemeClr val="bg1">
                  <a:lumMod val="85000"/>
                </a:schemeClr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6">
                      <a:lumMod val="40000"/>
                      <a:lumOff val="60000"/>
                    </a:schemeClr>
                  </a:solidFill>
                </a14:hiddenFill>
              </a:ext>
            </a:extLst>
          </p:spPr>
          <p:txBody>
            <a:bodyPr rtlCol="0" anchor="ctr">
              <a:noAutofit/>
            </a:bodyPr>
            <a:lstStyle/>
            <a:p>
              <a:pPr lvl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lang="zh-CN" altLang="en-US" sz="1000" kern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楼长：</a:t>
              </a:r>
              <a:r>
                <a:rPr lang="en-US" altLang="zh-CN" sz="1000" kern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3~4</a:t>
              </a:r>
              <a:r>
                <a:rPr lang="zh-CN" altLang="en-US" sz="1000" kern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幢，最高不超过10幢</a:t>
              </a:r>
              <a:endParaRPr lang="zh-CN" altLang="en-US" sz="10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35" name="矩形 134"/>
            <p:cNvSpPr/>
            <p:nvPr>
              <p:custDataLst>
                <p:tags r:id="rId16"/>
              </p:custDataLst>
            </p:nvPr>
          </p:nvSpPr>
          <p:spPr>
            <a:xfrm>
              <a:off x="4406" y="6074"/>
              <a:ext cx="1867" cy="543"/>
            </a:xfrm>
            <a:prstGeom prst="rect">
              <a:avLst/>
            </a:prstGeom>
            <a:noFill/>
            <a:ln w="3175" cap="flat" cmpd="sng" algn="ctr">
              <a:solidFill>
                <a:schemeClr val="bg1">
                  <a:lumMod val="85000"/>
                </a:schemeClr>
              </a:solidFill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6">
                      <a:lumMod val="40000"/>
                      <a:lumOff val="60000"/>
                    </a:schemeClr>
                  </a:solidFill>
                </a14:hiddenFill>
              </a:ext>
            </a:ex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0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配备</a:t>
              </a:r>
              <a:r>
                <a:rPr kumimoji="0" lang="en-US" altLang="zh-CN" sz="100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2-4</a:t>
              </a:r>
              <a:r>
                <a:rPr kumimoji="0" lang="zh-CN" altLang="en-US" sz="100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位直销及装维</a:t>
              </a:r>
              <a:endParaRPr kumimoji="0" lang="zh-CN" altLang="en-US" sz="100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6" name="文本框 135"/>
            <p:cNvSpPr txBox="1"/>
            <p:nvPr>
              <p:custDataLst>
                <p:tags r:id="rId17"/>
              </p:custDataLst>
            </p:nvPr>
          </p:nvSpPr>
          <p:spPr>
            <a:xfrm>
              <a:off x="3572" y="6089"/>
              <a:ext cx="1126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indent="0" defTabSz="6858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kern="1200" cap="none" spc="0" normalizeH="0" baseline="0" noProof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“N”</a:t>
              </a:r>
              <a:endParaRPr kumimoji="0" lang="en-US" altLang="zh-CN" sz="1200" b="1" i="0" kern="1200" cap="none" spc="0" normalizeH="0" baseline="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7" name="文本框 136"/>
            <p:cNvSpPr txBox="1"/>
            <p:nvPr>
              <p:custDataLst>
                <p:tags r:id="rId18"/>
              </p:custDataLst>
            </p:nvPr>
          </p:nvSpPr>
          <p:spPr>
            <a:xfrm>
              <a:off x="589" y="6117"/>
              <a:ext cx="945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indent="0" defTabSz="6858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kern="1200" cap="none" spc="0" normalizeH="0" baseline="0" noProof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“1”</a:t>
              </a:r>
              <a:endParaRPr kumimoji="0" lang="en-US" altLang="zh-CN" sz="1200" b="1" i="0" kern="1200" cap="none" spc="0" normalizeH="0" baseline="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8" name="加号 137"/>
            <p:cNvSpPr/>
            <p:nvPr>
              <p:custDataLst>
                <p:tags r:id="rId19"/>
              </p:custDataLst>
            </p:nvPr>
          </p:nvSpPr>
          <p:spPr>
            <a:xfrm>
              <a:off x="3249" y="6134"/>
              <a:ext cx="498" cy="425"/>
            </a:xfrm>
            <a:prstGeom prst="mathPlus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39" name="文本框 138"/>
          <p:cNvSpPr txBox="1"/>
          <p:nvPr/>
        </p:nvSpPr>
        <p:spPr>
          <a:xfrm>
            <a:off x="483816" y="5371238"/>
            <a:ext cx="3503541" cy="20193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000" b="0" dirty="0" smtClean="0">
                <a:solidFill>
                  <a:schemeClr val="tx1"/>
                </a:solidFill>
                <a:sym typeface="+mn-ea"/>
              </a:rPr>
              <a:t>楼宇内基于客情维系的</a:t>
            </a:r>
            <a:r>
              <a:rPr lang="en-US" altLang="zh-CN" sz="1000" b="0" dirty="0" smtClean="0">
                <a:solidFill>
                  <a:schemeClr val="tx1"/>
                </a:solidFill>
                <a:sym typeface="+mn-ea"/>
              </a:rPr>
              <a:t>CHBN</a:t>
            </a:r>
            <a:r>
              <a:rPr lang="zh-CN" altLang="en-US" sz="1000" b="0" dirty="0" smtClean="0">
                <a:solidFill>
                  <a:schemeClr val="tx1"/>
                </a:solidFill>
                <a:sym typeface="+mn-ea"/>
              </a:rPr>
              <a:t>全向发展</a:t>
            </a:r>
            <a:endParaRPr lang="zh-CN" altLang="en-US" sz="1000" b="0" dirty="0"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40" name="组合 139"/>
          <p:cNvGrpSpPr/>
          <p:nvPr/>
        </p:nvGrpSpPr>
        <p:grpSpPr>
          <a:xfrm>
            <a:off x="608863" y="5636899"/>
            <a:ext cx="3235325" cy="248285"/>
            <a:chOff x="1016" y="7076"/>
            <a:chExt cx="5095" cy="391"/>
          </a:xfrm>
        </p:grpSpPr>
        <p:grpSp>
          <p:nvGrpSpPr>
            <p:cNvPr id="141" name="组合 140"/>
            <p:cNvGrpSpPr/>
            <p:nvPr/>
          </p:nvGrpSpPr>
          <p:grpSpPr>
            <a:xfrm>
              <a:off x="1976" y="7098"/>
              <a:ext cx="4135" cy="357"/>
              <a:chOff x="3315" y="6320"/>
              <a:chExt cx="2686" cy="457"/>
            </a:xfrm>
          </p:grpSpPr>
          <p:sp>
            <p:nvSpPr>
              <p:cNvPr id="143" name="矩形 142"/>
              <p:cNvSpPr/>
              <p:nvPr>
                <p:custDataLst>
                  <p:tags r:id="rId20"/>
                </p:custDataLst>
              </p:nvPr>
            </p:nvSpPr>
            <p:spPr>
              <a:xfrm>
                <a:off x="4300" y="6320"/>
                <a:ext cx="783" cy="453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6">
                        <a:lumMod val="20000"/>
                        <a:lumOff val="80000"/>
                      </a:schemeClr>
                    </a:solidFill>
                  </a14:hiddenFill>
                </a:ext>
              </a:extLst>
            </p:spPr>
            <p:txBody>
              <a:bodyPr vert="horz" wrap="square" lIns="71912" tIns="35955" rIns="71912" bIns="35955" numCol="1" spcCol="0" anchor="ctr" anchorCtr="0">
                <a:noAutofit/>
              </a:bodyPr>
              <a:lstStyle>
                <a:lvl1pPr marL="0" lvl="0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1pPr>
                <a:lvl2pPr marL="457200" lvl="1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2pPr>
                <a:lvl3pPr marL="914400" lvl="2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3pPr>
                <a:lvl4pPr marL="1371600" lvl="3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4pPr>
                <a:lvl5pPr marL="1828800" lvl="4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5pPr>
                <a:lvl6pPr marL="2286000" lvl="5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6pPr>
                <a:lvl7pPr marL="2743200" lvl="6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7pPr>
                <a:lvl8pPr marL="3200400" lvl="7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8pPr>
                <a:lvl9pPr marL="3657600" lvl="8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9pPr>
              </a:lstStyle>
              <a:p>
                <a:pPr lvl="0" algn="ctr" defTabSz="456565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defRPr/>
                </a:pPr>
                <a:r>
                  <a:rPr lang="zh-CN" altLang="en-US" sz="900" dirty="0">
                    <a:solidFill>
                      <a:schemeClr val="tx1"/>
                    </a:solidFill>
                    <a:latin typeface="微软雅黑" panose="020B0503020204020204" pitchFamily="34" charset="-122"/>
                    <a:sym typeface="+mn-ea"/>
                  </a:rPr>
                  <a:t>招商负责人</a:t>
                </a:r>
                <a:endParaRPr lang="zh-CN" altLang="en-US" sz="900" dirty="0">
                  <a:solidFill>
                    <a:schemeClr val="tx1"/>
                  </a:solidFill>
                  <a:latin typeface="微软雅黑" panose="020B0503020204020204" pitchFamily="34" charset="-122"/>
                  <a:sym typeface="+mn-ea"/>
                </a:endParaRPr>
              </a:p>
            </p:txBody>
          </p:sp>
          <p:sp>
            <p:nvSpPr>
              <p:cNvPr id="144" name="矩形 143"/>
              <p:cNvSpPr/>
              <p:nvPr>
                <p:custDataLst>
                  <p:tags r:id="rId21"/>
                </p:custDataLst>
              </p:nvPr>
            </p:nvSpPr>
            <p:spPr>
              <a:xfrm>
                <a:off x="3315" y="6322"/>
                <a:ext cx="864" cy="455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6">
                        <a:lumMod val="20000"/>
                        <a:lumOff val="80000"/>
                      </a:schemeClr>
                    </a:solidFill>
                  </a14:hiddenFill>
                </a:ext>
              </a:extLst>
            </p:spPr>
            <p:txBody>
              <a:bodyPr vert="horz" wrap="square" lIns="71912" tIns="35955" rIns="71912" bIns="35955" numCol="1" spcCol="0" anchor="ctr" anchorCtr="0">
                <a:noAutofit/>
              </a:bodyPr>
              <a:lstStyle>
                <a:lvl1pPr marL="0" lvl="0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1pPr>
                <a:lvl2pPr marL="457200" lvl="1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2pPr>
                <a:lvl3pPr marL="914400" lvl="2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3pPr>
                <a:lvl4pPr marL="1371600" lvl="3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4pPr>
                <a:lvl5pPr marL="1828800" lvl="4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5pPr>
                <a:lvl6pPr marL="2286000" lvl="5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6pPr>
                <a:lvl7pPr marL="2743200" lvl="6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7pPr>
                <a:lvl8pPr marL="3200400" lvl="7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8pPr>
                <a:lvl9pPr marL="3657600" lvl="8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9pPr>
              </a:lstStyle>
              <a:p>
                <a:pPr algn="ctr" defTabSz="456565"/>
                <a:r>
                  <a:rPr lang="zh-CN" altLang="en-US" sz="900" dirty="0">
                    <a:latin typeface="微软雅黑" panose="020B0503020204020204" pitchFamily="34" charset="-122"/>
                    <a:sym typeface="+mn-ea"/>
                  </a:rPr>
                  <a:t>物业负责人</a:t>
                </a:r>
                <a:endParaRPr lang="zh-CN" altLang="en-US" sz="900" dirty="0">
                  <a:latin typeface="微软雅黑" panose="020B0503020204020204" pitchFamily="34" charset="-122"/>
                  <a:sym typeface="+mn-ea"/>
                </a:endParaRPr>
              </a:p>
            </p:txBody>
          </p:sp>
          <p:sp>
            <p:nvSpPr>
              <p:cNvPr id="145" name="矩形 144"/>
              <p:cNvSpPr/>
              <p:nvPr>
                <p:custDataLst>
                  <p:tags r:id="rId22"/>
                </p:custDataLst>
              </p:nvPr>
            </p:nvSpPr>
            <p:spPr>
              <a:xfrm>
                <a:off x="5186" y="6320"/>
                <a:ext cx="815" cy="447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6">
                        <a:lumMod val="20000"/>
                        <a:lumOff val="80000"/>
                      </a:schemeClr>
                    </a:solidFill>
                  </a14:hiddenFill>
                </a:ext>
              </a:extLst>
            </p:spPr>
            <p:txBody>
              <a:bodyPr vert="horz" wrap="square" lIns="71912" tIns="35955" rIns="71912" bIns="35955" numCol="1" spcCol="0" anchor="ctr" anchorCtr="0">
                <a:noAutofit/>
              </a:bodyPr>
              <a:lstStyle>
                <a:lvl1pPr marL="0" lvl="0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1pPr>
                <a:lvl2pPr marL="457200" lvl="1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2pPr>
                <a:lvl3pPr marL="914400" lvl="2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3pPr>
                <a:lvl4pPr marL="1371600" lvl="3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4pPr>
                <a:lvl5pPr marL="1828800" lvl="4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5pPr>
                <a:lvl6pPr marL="2286000" lvl="5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6pPr>
                <a:lvl7pPr marL="2743200" lvl="6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7pPr>
                <a:lvl8pPr marL="3200400" lvl="7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8pPr>
                <a:lvl9pPr marL="3657600" lvl="8" algn="l" defTabSz="914400">
                  <a:defRPr sz="1800" kern="1200">
                    <a:solidFill>
                      <a:srgbClr val="000000"/>
                    </a:solidFill>
                    <a:latin typeface="Calibri" panose="020F0502020204030204"/>
                    <a:ea typeface="微软雅黑" panose="020B0503020204020204" pitchFamily="34" charset="-122"/>
                  </a:defRPr>
                </a:lvl9pPr>
              </a:lstStyle>
              <a:p>
                <a:pPr lvl="0" algn="ctr" defTabSz="456565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defRPr/>
                </a:pPr>
                <a:r>
                  <a:rPr lang="zh-CN" altLang="en-US" sz="900" dirty="0">
                    <a:solidFill>
                      <a:schemeClr val="tx1"/>
                    </a:solidFill>
                    <a:latin typeface="微软雅黑" panose="020B0503020204020204" pitchFamily="34" charset="-122"/>
                    <a:sym typeface="+mn-ea"/>
                  </a:rPr>
                  <a:t>门卫管理室</a:t>
                </a:r>
                <a:endParaRPr lang="zh-CN" altLang="en-US" sz="900" dirty="0">
                  <a:solidFill>
                    <a:schemeClr val="tx1"/>
                  </a:solidFill>
                  <a:latin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42" name="文本框 141"/>
            <p:cNvSpPr txBox="1"/>
            <p:nvPr/>
          </p:nvSpPr>
          <p:spPr>
            <a:xfrm>
              <a:off x="1016" y="7076"/>
              <a:ext cx="828" cy="391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 anchor="t">
              <a:noAutofit/>
            </a:bodyPr>
            <a:lstStyle/>
            <a:p>
              <a:pPr algn="ctr" defTabSz="456565"/>
              <a:r>
                <a:rPr lang="zh-CN" altLang="en-US" sz="9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代理人</a:t>
              </a:r>
              <a:endParaRPr lang="en-US" altLang="zh-CN" sz="9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150" name="矩形 149"/>
          <p:cNvSpPr/>
          <p:nvPr/>
        </p:nvSpPr>
        <p:spPr>
          <a:xfrm>
            <a:off x="645709" y="3877606"/>
            <a:ext cx="2920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solidFill>
                  <a:srgbClr val="C00000"/>
                </a:solidFill>
                <a:latin typeface="Cooper Black" panose="0208090404030B020404" pitchFamily="18" charset="0"/>
              </a:rPr>
              <a:t>1</a:t>
            </a:r>
            <a:endParaRPr lang="zh-CN" altLang="en-US" sz="1400" b="1" dirty="0">
              <a:solidFill>
                <a:srgbClr val="C00000"/>
              </a:solidFill>
              <a:latin typeface="Cooper Black" panose="0208090404030B020404" pitchFamily="18" charset="0"/>
            </a:endParaRPr>
          </a:p>
        </p:txBody>
      </p:sp>
      <p:sp>
        <p:nvSpPr>
          <p:cNvPr id="151" name="矩形 150"/>
          <p:cNvSpPr/>
          <p:nvPr/>
        </p:nvSpPr>
        <p:spPr>
          <a:xfrm>
            <a:off x="645709" y="4552337"/>
            <a:ext cx="2920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 smtClean="0">
                <a:solidFill>
                  <a:srgbClr val="C00000"/>
                </a:solidFill>
                <a:latin typeface="Cooper Black" panose="0208090404030B020404" pitchFamily="18" charset="0"/>
              </a:rPr>
              <a:t>2</a:t>
            </a:r>
            <a:endParaRPr lang="zh-CN" altLang="en-US" sz="1400" b="1" dirty="0">
              <a:solidFill>
                <a:srgbClr val="C00000"/>
              </a:solidFill>
              <a:latin typeface="Cooper Black" panose="0208090404030B020404" pitchFamily="18" charset="0"/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45709" y="5311389"/>
            <a:ext cx="2920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 smtClean="0">
                <a:solidFill>
                  <a:srgbClr val="C00000"/>
                </a:solidFill>
                <a:latin typeface="Cooper Black" panose="0208090404030B020404" pitchFamily="18" charset="0"/>
              </a:rPr>
              <a:t>3</a:t>
            </a:r>
            <a:endParaRPr lang="zh-CN" altLang="en-US" sz="1400" b="1" dirty="0">
              <a:solidFill>
                <a:srgbClr val="C00000"/>
              </a:solidFill>
              <a:latin typeface="Cooper Black" panose="0208090404030B0204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177245" y="2015606"/>
            <a:ext cx="274947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泛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酒店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：存量市场，以三方需求带动主营业务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>
            <p:custDataLst>
              <p:tags r:id="rId23"/>
            </p:custDataLst>
          </p:nvPr>
        </p:nvSpPr>
        <p:spPr>
          <a:xfrm>
            <a:off x="9251021" y="2306954"/>
            <a:ext cx="823697" cy="4022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新装线路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接入</a:t>
            </a:r>
            <a:endParaRPr lang="zh-CN" altLang="en-US" sz="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到期线路策反</a:t>
            </a:r>
            <a:endParaRPr lang="zh-CN" altLang="en-US" sz="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右箭头 6"/>
          <p:cNvSpPr/>
          <p:nvPr/>
        </p:nvSpPr>
        <p:spPr>
          <a:xfrm>
            <a:off x="10132299" y="2425657"/>
            <a:ext cx="106386" cy="158203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/>
          <p:cNvSpPr/>
          <p:nvPr>
            <p:custDataLst>
              <p:tags r:id="rId24"/>
            </p:custDataLst>
          </p:nvPr>
        </p:nvSpPr>
        <p:spPr>
          <a:xfrm>
            <a:off x="10296267" y="2306954"/>
            <a:ext cx="1462668" cy="4022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影音</a:t>
            </a:r>
            <a:r>
              <a:rPr lang="zh-CN" altLang="en-US" sz="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房升级：</a:t>
            </a:r>
            <a:r>
              <a:rPr lang="zh-CN" altLang="en-US" sz="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投影仪 </a:t>
            </a:r>
            <a:r>
              <a:rPr lang="en-US" altLang="zh-CN" sz="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zh-CN" altLang="en-US" sz="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线路</a:t>
            </a:r>
            <a:endParaRPr lang="en-US" altLang="zh-CN" sz="8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线路整治：</a:t>
            </a:r>
            <a:r>
              <a:rPr lang="zh-CN" altLang="en-US" sz="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设备升级 </a:t>
            </a:r>
            <a:r>
              <a:rPr lang="en-US" altLang="zh-CN" sz="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zh-CN" altLang="en-US" sz="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线路</a:t>
            </a:r>
            <a:endParaRPr lang="zh-CN" altLang="en-US" sz="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8326055" y="2919617"/>
            <a:ext cx="857840" cy="1214508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套餐调优</a:t>
            </a:r>
            <a:endParaRPr lang="en-US" altLang="zh-CN" sz="12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</a:t>
            </a: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强支撑</a:t>
            </a:r>
            <a:endParaRPr lang="en-US" altLang="zh-CN" sz="12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人有我优</a:t>
            </a:r>
            <a:endParaRPr lang="zh-CN" altLang="en-US" sz="12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116663" y="2932043"/>
            <a:ext cx="27799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FTTO</a:t>
            </a:r>
            <a:r>
              <a:rPr lang="zh-CN" altLang="en-US" sz="9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、直播专线等有明确市场需求产品进一步优化</a:t>
            </a:r>
            <a:endParaRPr lang="zh-CN" altLang="en-US" sz="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192467" y="3293768"/>
            <a:ext cx="114967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线路 </a:t>
            </a:r>
            <a:r>
              <a:rPr lang="en-US" altLang="zh-CN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        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固定模式</a:t>
            </a:r>
            <a:endParaRPr lang="zh-CN" altLang="en-US" sz="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9529625" y="3232213"/>
            <a:ext cx="3513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拖</a:t>
            </a:r>
            <a:r>
              <a:rPr lang="en-US" altLang="zh-CN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拖</a:t>
            </a:r>
            <a:r>
              <a:rPr lang="en-US" altLang="zh-CN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拖</a:t>
            </a:r>
            <a:r>
              <a:rPr lang="en-US" altLang="zh-CN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右箭头 81"/>
          <p:cNvSpPr/>
          <p:nvPr/>
        </p:nvSpPr>
        <p:spPr>
          <a:xfrm>
            <a:off x="10349154" y="3331305"/>
            <a:ext cx="233985" cy="14227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10558685" y="3293768"/>
            <a:ext cx="121379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线路 </a:t>
            </a:r>
            <a:r>
              <a:rPr lang="en-US" altLang="zh-CN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+ 1</a:t>
            </a:r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拖</a:t>
            </a:r>
            <a:r>
              <a:rPr lang="en-US" altLang="zh-CN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 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自选模式</a:t>
            </a:r>
            <a:endParaRPr lang="zh-CN" altLang="en-US" sz="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9195783" y="3727544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直播专线：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矩形 84"/>
          <p:cNvSpPr/>
          <p:nvPr>
            <p:custDataLst>
              <p:tags r:id="rId25"/>
            </p:custDataLst>
          </p:nvPr>
        </p:nvSpPr>
        <p:spPr>
          <a:xfrm>
            <a:off x="9843901" y="3694788"/>
            <a:ext cx="601081" cy="3544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重新组合</a:t>
            </a:r>
            <a:endParaRPr lang="en-US" altLang="zh-CN" sz="8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资费调优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矩形 87"/>
          <p:cNvSpPr/>
          <p:nvPr>
            <p:custDataLst>
              <p:tags r:id="rId26"/>
            </p:custDataLst>
          </p:nvPr>
        </p:nvSpPr>
        <p:spPr>
          <a:xfrm>
            <a:off x="10471132" y="3694788"/>
            <a:ext cx="601081" cy="3544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网络重保</a:t>
            </a:r>
            <a:endParaRPr kumimoji="0" lang="en-US" altLang="zh-CN" sz="8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支撑调优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/>
          <p:cNvSpPr/>
          <p:nvPr>
            <p:custDataLst>
              <p:tags r:id="rId27"/>
            </p:custDataLst>
          </p:nvPr>
        </p:nvSpPr>
        <p:spPr>
          <a:xfrm>
            <a:off x="11100858" y="3694788"/>
            <a:ext cx="601081" cy="3544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带宽适配</a:t>
            </a:r>
            <a:endParaRPr lang="en-US" altLang="zh-CN" sz="8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营销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调优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326055" y="4317135"/>
            <a:ext cx="857840" cy="1647732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非标</a:t>
            </a: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12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降低门槛</a:t>
            </a:r>
            <a:endParaRPr lang="en-US" altLang="zh-CN" sz="12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方便一线</a:t>
            </a:r>
            <a:endParaRPr lang="en-US" altLang="zh-CN" sz="12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提升利润</a:t>
            </a:r>
            <a:endParaRPr lang="zh-CN" altLang="en-US" sz="12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9177245" y="4343694"/>
            <a:ext cx="274947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轻量化定制：进一步优化流程，降低管理门槛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9177245" y="5106935"/>
            <a:ext cx="262123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建强三方：随订随用组合包，降低营销门槛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矩形 92"/>
          <p:cNvSpPr/>
          <p:nvPr>
            <p:custDataLst>
              <p:tags r:id="rId28"/>
            </p:custDataLst>
          </p:nvPr>
        </p:nvSpPr>
        <p:spPr>
          <a:xfrm>
            <a:off x="9231550" y="5395936"/>
            <a:ext cx="747394" cy="2266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00" noProof="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企业监控包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矩形 93"/>
          <p:cNvSpPr/>
          <p:nvPr>
            <p:custDataLst>
              <p:tags r:id="rId29"/>
            </p:custDataLst>
          </p:nvPr>
        </p:nvSpPr>
        <p:spPr>
          <a:xfrm>
            <a:off x="9231550" y="5689100"/>
            <a:ext cx="747394" cy="2266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店铺看管包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矩形 94"/>
          <p:cNvSpPr/>
          <p:nvPr>
            <p:custDataLst>
              <p:tags r:id="rId30"/>
            </p:custDataLst>
          </p:nvPr>
        </p:nvSpPr>
        <p:spPr>
          <a:xfrm>
            <a:off x="10035445" y="5395936"/>
            <a:ext cx="747394" cy="2266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员工考勤包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矩形 95"/>
          <p:cNvSpPr/>
          <p:nvPr>
            <p:custDataLst>
              <p:tags r:id="rId31"/>
            </p:custDataLst>
          </p:nvPr>
        </p:nvSpPr>
        <p:spPr>
          <a:xfrm>
            <a:off x="10035445" y="5689100"/>
            <a:ext cx="747394" cy="2266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夜间安防包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矩形 99"/>
          <p:cNvSpPr/>
          <p:nvPr>
            <p:custDataLst>
              <p:tags r:id="rId32"/>
            </p:custDataLst>
          </p:nvPr>
        </p:nvSpPr>
        <p:spPr>
          <a:xfrm>
            <a:off x="10839756" y="5395936"/>
            <a:ext cx="747394" cy="2266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收银辅助包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矩形 100"/>
          <p:cNvSpPr/>
          <p:nvPr>
            <p:custDataLst>
              <p:tags r:id="rId33"/>
            </p:custDataLst>
          </p:nvPr>
        </p:nvSpPr>
        <p:spPr>
          <a:xfrm>
            <a:off x="10839756" y="5689100"/>
            <a:ext cx="747394" cy="2266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宿舍门锁包</a:t>
            </a:r>
            <a:endParaRPr kumimoji="0" lang="zh-CN" altLang="en-US" sz="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519269" y="5379961"/>
            <a:ext cx="3674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/>
              <a:t>…</a:t>
            </a:r>
            <a:endParaRPr lang="zh-CN" altLang="en-US" sz="2000" b="1" dirty="0"/>
          </a:p>
        </p:txBody>
      </p:sp>
      <p:sp>
        <p:nvSpPr>
          <p:cNvPr id="121" name="矩形 120"/>
          <p:cNvSpPr/>
          <p:nvPr/>
        </p:nvSpPr>
        <p:spPr>
          <a:xfrm>
            <a:off x="391201" y="3598445"/>
            <a:ext cx="341952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聚焦</a:t>
            </a:r>
            <a:r>
              <a:rPr lang="en-US" altLang="zh-CN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幢重点楼宇，开展体系化运营，打造标杆看管模式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391201" y="2015606"/>
            <a:ext cx="37753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首轮以楼宇场景试点，后续逐步向泛住宿、园区等重点场景复制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471314" y="2330505"/>
            <a:ext cx="1319713" cy="109954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1000" dirty="0" smtClean="0">
                <a:solidFill>
                  <a:schemeClr val="tx1"/>
                </a:solidFill>
                <a:sym typeface="+mn-ea"/>
              </a:rPr>
              <a:t>440</a:t>
            </a:r>
            <a:r>
              <a:rPr lang="zh-CN" altLang="en-US" sz="1000" dirty="0" smtClean="0">
                <a:solidFill>
                  <a:schemeClr val="tx1"/>
                </a:solidFill>
                <a:sym typeface="+mn-ea"/>
              </a:rPr>
              <a:t>幢商务楼宇</a:t>
            </a:r>
            <a:endParaRPr lang="en-US" altLang="zh-CN" sz="1000" dirty="0" smtClean="0">
              <a:solidFill>
                <a:schemeClr val="tx1"/>
              </a:solidFill>
              <a:sym typeface="+mn-ea"/>
            </a:endParaRPr>
          </a:p>
          <a:p>
            <a:endParaRPr lang="en-US" altLang="zh-CN" sz="1000" dirty="0" smtClean="0">
              <a:solidFill>
                <a:schemeClr val="tx1"/>
              </a:solidFill>
              <a:sym typeface="+mn-ea"/>
            </a:endParaRPr>
          </a:p>
          <a:p>
            <a:endParaRPr lang="zh-CN" altLang="en-US" sz="1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46" name="文本框 145"/>
          <p:cNvSpPr txBox="1"/>
          <p:nvPr/>
        </p:nvSpPr>
        <p:spPr>
          <a:xfrm>
            <a:off x="590870" y="2970484"/>
            <a:ext cx="1061405" cy="32016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1000" dirty="0" smtClean="0">
                <a:solidFill>
                  <a:schemeClr val="tx1"/>
                </a:solidFill>
                <a:sym typeface="+mn-ea"/>
              </a:rPr>
              <a:t>80</a:t>
            </a:r>
            <a:r>
              <a:rPr lang="zh-CN" altLang="en-US" sz="1000" dirty="0" smtClean="0">
                <a:solidFill>
                  <a:schemeClr val="tx1"/>
                </a:solidFill>
                <a:sym typeface="+mn-ea"/>
              </a:rPr>
              <a:t>幢拔钉楼宇</a:t>
            </a:r>
            <a:endParaRPr lang="zh-CN" altLang="en-US" sz="1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47" name="右箭头 146"/>
          <p:cNvSpPr/>
          <p:nvPr/>
        </p:nvSpPr>
        <p:spPr>
          <a:xfrm>
            <a:off x="1995135" y="2596857"/>
            <a:ext cx="233985" cy="585715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文本框 147"/>
          <p:cNvSpPr txBox="1"/>
          <p:nvPr/>
        </p:nvSpPr>
        <p:spPr>
          <a:xfrm>
            <a:off x="2341660" y="2311406"/>
            <a:ext cx="1685357" cy="32989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000" b="0" dirty="0">
                <a:solidFill>
                  <a:schemeClr val="tx1"/>
                </a:solidFill>
                <a:sym typeface="+mn-ea"/>
              </a:rPr>
              <a:t>4000</a:t>
            </a:r>
            <a:r>
              <a:rPr lang="zh-CN" altLang="en-US" sz="1000" b="0" dirty="0">
                <a:solidFill>
                  <a:schemeClr val="tx1"/>
                </a:solidFill>
                <a:sym typeface="+mn-ea"/>
              </a:rPr>
              <a:t>余</a:t>
            </a:r>
            <a:r>
              <a:rPr lang="zh-CN" altLang="en-US" sz="1000" b="0" dirty="0" smtClean="0">
                <a:solidFill>
                  <a:schemeClr val="tx1"/>
                </a:solidFill>
                <a:sym typeface="+mn-ea"/>
              </a:rPr>
              <a:t>家酒店</a:t>
            </a:r>
            <a:r>
              <a:rPr lang="zh-CN" altLang="en-US" sz="1000" b="0" dirty="0">
                <a:solidFill>
                  <a:schemeClr val="tx1"/>
                </a:solidFill>
                <a:sym typeface="+mn-ea"/>
              </a:rPr>
              <a:t>宾馆民宿</a:t>
            </a:r>
            <a:endParaRPr lang="zh-CN" altLang="en-US" sz="1000" b="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341660" y="2725200"/>
            <a:ext cx="1685357" cy="32989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000" b="0" dirty="0">
                <a:solidFill>
                  <a:schemeClr val="tx1"/>
                </a:solidFill>
                <a:sym typeface="+mn-ea"/>
              </a:rPr>
              <a:t>300</a:t>
            </a:r>
            <a:r>
              <a:rPr lang="zh-CN" altLang="en-US" sz="1000" b="0" dirty="0">
                <a:solidFill>
                  <a:schemeClr val="tx1"/>
                </a:solidFill>
                <a:sym typeface="+mn-ea"/>
              </a:rPr>
              <a:t>余个园区</a:t>
            </a:r>
            <a:endParaRPr lang="zh-CN" altLang="en-US" sz="1000" b="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54" name="文本框 153"/>
          <p:cNvSpPr txBox="1"/>
          <p:nvPr/>
        </p:nvSpPr>
        <p:spPr>
          <a:xfrm>
            <a:off x="2341660" y="3138994"/>
            <a:ext cx="1685357" cy="32989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000" b="0" dirty="0">
                <a:solidFill>
                  <a:schemeClr val="tx1"/>
                </a:solidFill>
                <a:sym typeface="+mn-ea"/>
              </a:rPr>
              <a:t>200</a:t>
            </a:r>
            <a:r>
              <a:rPr lang="zh-CN" altLang="en-US" sz="1000" b="0" dirty="0">
                <a:solidFill>
                  <a:schemeClr val="tx1"/>
                </a:solidFill>
                <a:sym typeface="+mn-ea"/>
              </a:rPr>
              <a:t>余个专业市场</a:t>
            </a:r>
            <a:endParaRPr lang="zh-CN" altLang="en-US" sz="1000" b="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76" name="矩形 175"/>
          <p:cNvSpPr/>
          <p:nvPr/>
        </p:nvSpPr>
        <p:spPr>
          <a:xfrm>
            <a:off x="4294442" y="3402444"/>
            <a:ext cx="400837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</a:t>
            </a:r>
            <a:r>
              <a:rPr lang="en-US" altLang="zh-CN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CHB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推广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，商客市场持续培养高套、融合宽带发展习惯。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4277004" y="3746736"/>
            <a:ext cx="2505539" cy="216313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800" b="0" dirty="0" smtClean="0">
                <a:solidFill>
                  <a:schemeClr val="tx1"/>
                </a:solidFill>
                <a:sym typeface="+mn-ea"/>
              </a:rPr>
              <a:t>1</a:t>
            </a: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、楼宇等商客场景，培养</a:t>
            </a:r>
            <a:r>
              <a:rPr lang="en-US" altLang="zh-CN" sz="800" dirty="0" smtClean="0">
                <a:solidFill>
                  <a:srgbClr val="FF0000"/>
                </a:solidFill>
                <a:sym typeface="+mn-ea"/>
              </a:rPr>
              <a:t>B</a:t>
            </a:r>
            <a:r>
              <a:rPr lang="zh-CN" altLang="en-US" sz="800" dirty="0" smtClean="0">
                <a:solidFill>
                  <a:srgbClr val="FF0000"/>
                </a:solidFill>
                <a:sym typeface="+mn-ea"/>
              </a:rPr>
              <a:t>端至</a:t>
            </a:r>
            <a:r>
              <a:rPr lang="en-US" altLang="zh-CN" sz="800" dirty="0" smtClean="0">
                <a:solidFill>
                  <a:srgbClr val="FF0000"/>
                </a:solidFill>
                <a:sym typeface="+mn-ea"/>
              </a:rPr>
              <a:t>C</a:t>
            </a:r>
            <a:r>
              <a:rPr lang="zh-CN" altLang="en-US" sz="800" dirty="0" smtClean="0">
                <a:solidFill>
                  <a:srgbClr val="FF0000"/>
                </a:solidFill>
                <a:sym typeface="+mn-ea"/>
              </a:rPr>
              <a:t>端的看管意识</a:t>
            </a: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。</a:t>
            </a:r>
            <a:endParaRPr lang="zh-CN" altLang="en-US" sz="800" b="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5252389" y="4000969"/>
            <a:ext cx="738292" cy="2304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新员工放号</a:t>
            </a:r>
            <a:endParaRPr lang="zh-CN" altLang="en-US" sz="800" b="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6093355" y="4000969"/>
            <a:ext cx="643273" cy="2304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家里宽带</a:t>
            </a:r>
            <a:endParaRPr lang="zh-CN" altLang="en-US" sz="800" b="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7535843" y="3872007"/>
            <a:ext cx="3674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/>
              <a:t>…</a:t>
            </a:r>
            <a:endParaRPr lang="zh-CN" altLang="en-US" sz="2000" b="1" dirty="0"/>
          </a:p>
        </p:txBody>
      </p:sp>
      <p:sp>
        <p:nvSpPr>
          <p:cNvPr id="111" name="文本框 110"/>
          <p:cNvSpPr txBox="1"/>
          <p:nvPr/>
        </p:nvSpPr>
        <p:spPr>
          <a:xfrm>
            <a:off x="4277004" y="4381687"/>
            <a:ext cx="3626247" cy="202069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800" b="0" dirty="0" smtClean="0">
                <a:solidFill>
                  <a:schemeClr val="tx1"/>
                </a:solidFill>
                <a:sym typeface="+mn-ea"/>
              </a:rPr>
              <a:t>2</a:t>
            </a: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、</a:t>
            </a:r>
            <a:r>
              <a:rPr lang="zh-CN" altLang="en-US" sz="800" b="0" dirty="0">
                <a:solidFill>
                  <a:schemeClr val="tx1"/>
                </a:solidFill>
                <a:sym typeface="+mn-ea"/>
              </a:rPr>
              <a:t>同步</a:t>
            </a: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树立</a:t>
            </a: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高套发展意识，</a:t>
            </a:r>
            <a:r>
              <a:rPr lang="zh-CN" altLang="en-US" sz="800" dirty="0" smtClean="0">
                <a:solidFill>
                  <a:srgbClr val="FF0000"/>
                </a:solidFill>
                <a:sym typeface="+mn-ea"/>
              </a:rPr>
              <a:t>锁定商客市场集团</a:t>
            </a:r>
            <a:r>
              <a:rPr lang="zh-CN" altLang="en-US" sz="800" dirty="0" smtClean="0">
                <a:solidFill>
                  <a:srgbClr val="FF0000"/>
                </a:solidFill>
                <a:sym typeface="+mn-ea"/>
              </a:rPr>
              <a:t>成员</a:t>
            </a:r>
            <a:r>
              <a:rPr lang="en-US" altLang="zh-CN" sz="800" dirty="0" smtClean="0">
                <a:solidFill>
                  <a:srgbClr val="FF0000"/>
                </a:solidFill>
                <a:sym typeface="+mn-ea"/>
              </a:rPr>
              <a:t>C</a:t>
            </a:r>
            <a:r>
              <a:rPr lang="zh-CN" altLang="en-US" sz="800" dirty="0" smtClean="0">
                <a:solidFill>
                  <a:srgbClr val="FF0000"/>
                </a:solidFill>
                <a:sym typeface="+mn-ea"/>
              </a:rPr>
              <a:t>端价值</a:t>
            </a: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。</a:t>
            </a:r>
            <a:endParaRPr lang="zh-CN" altLang="en-US" sz="800" b="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4277004" y="5126046"/>
            <a:ext cx="3601290" cy="175164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800" b="0" dirty="0" smtClean="0">
                <a:solidFill>
                  <a:schemeClr val="tx1"/>
                </a:solidFill>
                <a:sym typeface="+mn-ea"/>
              </a:rPr>
              <a:t>3</a:t>
            </a: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、打破地址障碍，跳出团单局限，</a:t>
            </a:r>
            <a:r>
              <a:rPr lang="zh-CN" altLang="en-US" sz="800" dirty="0" smtClean="0">
                <a:solidFill>
                  <a:srgbClr val="FF0000"/>
                </a:solidFill>
                <a:sym typeface="+mn-ea"/>
              </a:rPr>
              <a:t>会做单线、主推融合、家</a:t>
            </a:r>
            <a:r>
              <a:rPr lang="zh-CN" altLang="en-US" sz="800" dirty="0" smtClean="0">
                <a:solidFill>
                  <a:srgbClr val="FF0000"/>
                </a:solidFill>
                <a:sym typeface="+mn-ea"/>
              </a:rPr>
              <a:t>企都要</a:t>
            </a: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。</a:t>
            </a:r>
            <a:endParaRPr lang="zh-CN" altLang="en-US" sz="800" b="0" dirty="0">
              <a:solidFill>
                <a:schemeClr val="tx1"/>
              </a:solidFill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4417332" y="4634821"/>
          <a:ext cx="3493169" cy="35405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37100"/>
                <a:gridCol w="419988"/>
                <a:gridCol w="419988"/>
                <a:gridCol w="419988"/>
                <a:gridCol w="419988"/>
                <a:gridCol w="419988"/>
                <a:gridCol w="419988"/>
                <a:gridCol w="436141"/>
              </a:tblGrid>
              <a:tr h="1770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县市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嘉禾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嘉善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平湖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海盐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海宁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桐乡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1770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一季度目标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220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230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330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410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5651887" y="5529271"/>
            <a:ext cx="902811" cy="336136"/>
            <a:chOff x="9777843" y="5806401"/>
            <a:chExt cx="902811" cy="336136"/>
          </a:xfrm>
        </p:grpSpPr>
        <p:sp>
          <p:nvSpPr>
            <p:cNvPr id="110" name="右箭头 109"/>
            <p:cNvSpPr/>
            <p:nvPr/>
          </p:nvSpPr>
          <p:spPr>
            <a:xfrm>
              <a:off x="9802559" y="5806401"/>
              <a:ext cx="870317" cy="336136"/>
            </a:xfrm>
            <a:prstGeom prst="rightArrow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 dirty="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9777843" y="5872603"/>
              <a:ext cx="90281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融合宽带覆盖率</a:t>
              </a:r>
              <a:endPara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120" name="图表 119"/>
          <p:cNvGraphicFramePr/>
          <p:nvPr/>
        </p:nvGraphicFramePr>
        <p:xfrm>
          <a:off x="4341896" y="2261827"/>
          <a:ext cx="1608505" cy="11682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22" name="图表 121"/>
          <p:cNvGraphicFramePr/>
          <p:nvPr/>
        </p:nvGraphicFramePr>
        <p:xfrm>
          <a:off x="6430128" y="2261827"/>
          <a:ext cx="1608505" cy="11682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1" name="矩形 130"/>
          <p:cNvSpPr/>
          <p:nvPr/>
        </p:nvSpPr>
        <p:spPr>
          <a:xfrm>
            <a:off x="4702907" y="2994274"/>
            <a:ext cx="90281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融合宽带覆盖率</a:t>
            </a:r>
            <a:endParaRPr lang="zh-CN" altLang="en-US" sz="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9" name="矩形 148"/>
          <p:cNvSpPr/>
          <p:nvPr/>
        </p:nvSpPr>
        <p:spPr>
          <a:xfrm>
            <a:off x="6912966" y="2994940"/>
            <a:ext cx="69762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放号覆盖率</a:t>
            </a:r>
            <a:endParaRPr lang="zh-CN" altLang="en-US" sz="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矩形 173"/>
          <p:cNvSpPr/>
          <p:nvPr/>
        </p:nvSpPr>
        <p:spPr>
          <a:xfrm>
            <a:off x="4311401" y="2015606"/>
            <a:ext cx="3879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目前商客市场</a:t>
            </a:r>
            <a:r>
              <a:rPr lang="en-US" altLang="zh-CN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业务发展偏弱，有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融合宽带和放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号贡献的占比不足</a:t>
            </a:r>
            <a:r>
              <a:rPr lang="en-US" altLang="zh-CN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2025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业务发展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要进一步从</a:t>
            </a:r>
            <a:r>
              <a:rPr lang="en-US" altLang="zh-CN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端延伸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</a:t>
            </a:r>
            <a:r>
              <a:rPr lang="en-US" altLang="zh-CN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端。</a:t>
            </a:r>
            <a:endParaRPr lang="zh-CN" altLang="zh-CN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5" name="文本框 154"/>
          <p:cNvSpPr txBox="1"/>
          <p:nvPr/>
        </p:nvSpPr>
        <p:spPr>
          <a:xfrm>
            <a:off x="4490449" y="4000969"/>
            <a:ext cx="659266" cy="230483"/>
          </a:xfrm>
          <a:prstGeom prst="rect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b="0" dirty="0">
                <a:solidFill>
                  <a:schemeClr val="bg1"/>
                </a:solidFill>
                <a:sym typeface="+mn-ea"/>
              </a:rPr>
              <a:t>基于</a:t>
            </a:r>
            <a:r>
              <a:rPr lang="zh-CN" altLang="en-US" sz="800" b="0" dirty="0" smtClean="0">
                <a:solidFill>
                  <a:schemeClr val="bg1"/>
                </a:solidFill>
                <a:sym typeface="+mn-ea"/>
              </a:rPr>
              <a:t>客情</a:t>
            </a:r>
            <a:endParaRPr lang="zh-CN" altLang="en-US" sz="800" b="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164" name="文本框 163"/>
          <p:cNvSpPr txBox="1"/>
          <p:nvPr/>
        </p:nvSpPr>
        <p:spPr>
          <a:xfrm>
            <a:off x="6836731" y="4000969"/>
            <a:ext cx="643273" cy="2304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1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b="0" dirty="0" smtClean="0">
                <a:solidFill>
                  <a:schemeClr val="tx1"/>
                </a:solidFill>
                <a:sym typeface="+mn-ea"/>
              </a:rPr>
              <a:t>套餐升档</a:t>
            </a:r>
            <a:endParaRPr lang="zh-CN" altLang="en-US" sz="800" b="0" dirty="0">
              <a:solidFill>
                <a:schemeClr val="tx1"/>
              </a:solidFill>
              <a:sym typeface="+mn-ea"/>
            </a:endParaRPr>
          </a:p>
        </p:txBody>
      </p:sp>
      <p:graphicFrame>
        <p:nvGraphicFramePr>
          <p:cNvPr id="168" name="图表 167"/>
          <p:cNvGraphicFramePr/>
          <p:nvPr/>
        </p:nvGraphicFramePr>
        <p:xfrm>
          <a:off x="4725771" y="5344444"/>
          <a:ext cx="857263" cy="741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9" name="图表 168"/>
          <p:cNvGraphicFramePr/>
          <p:nvPr/>
        </p:nvGraphicFramePr>
        <p:xfrm>
          <a:off x="6639261" y="5345976"/>
          <a:ext cx="857263" cy="741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1" name="矩形 170"/>
          <p:cNvSpPr/>
          <p:nvPr/>
        </p:nvSpPr>
        <p:spPr>
          <a:xfrm>
            <a:off x="6979556" y="5639574"/>
            <a:ext cx="3978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r>
              <a:rPr lang="zh-CN" altLang="en-US" sz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zh-CN" alt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pPr algn="just">
              <a:buClrTx/>
              <a:buSzTx/>
              <a:buFontTx/>
            </a:pP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基础产品</a:t>
            </a:r>
            <a:endParaRPr lang="zh-CN" altLang="en-US" sz="2400" b="1" kern="0" spc="-2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22910" y="775335"/>
            <a:ext cx="11142345" cy="5835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95325" y="1701165"/>
            <a:ext cx="870585" cy="7920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49120" y="1701165"/>
            <a:ext cx="5046980" cy="7920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全向发力，做大利润提升贡献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78815" y="2760980"/>
            <a:ext cx="870585" cy="7920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两大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市场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62305" y="3922395"/>
            <a:ext cx="870585" cy="7920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两个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聚焦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62305" y="5184140"/>
            <a:ext cx="870585" cy="79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849120" y="2760980"/>
            <a:ext cx="2226945" cy="7920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本地价值市场 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24400" y="2760980"/>
            <a:ext cx="2199005" cy="7920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域外规模市场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849120" y="3919220"/>
            <a:ext cx="2226945" cy="7920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效益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履约管理、折扣把控</a:t>
            </a:r>
            <a:endParaRPr lang="zh-CN" altLang="en-US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865630" y="5184140"/>
            <a:ext cx="1610995" cy="79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产品运维能力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582035" y="5184140"/>
            <a:ext cx="1608455" cy="79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资费运营能力</a:t>
            </a:r>
            <a:r>
              <a:rPr lang="zh-CN" altLang="en-US" sz="1400">
                <a:sym typeface="+mn-ea"/>
              </a:rPr>
              <a:t>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305425" y="5184140"/>
            <a:ext cx="1652905" cy="79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通道销售能力</a:t>
            </a:r>
            <a:r>
              <a:rPr lang="zh-CN" altLang="en-US" sz="1400">
                <a:sym typeface="+mn-ea"/>
              </a:rPr>
              <a:t>     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724400" y="3919220"/>
            <a:ext cx="2172335" cy="7920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木本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融合叠推、存量增收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687310" y="1702435"/>
            <a:ext cx="4520565" cy="396684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2025年政企基础产品要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全向发力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做大利润提升贡献，围绕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本地价值市场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域外规模市场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，聚焦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效益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木本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，提升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产品运维能力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资费运营能力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通道销售能力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，构建新发展格局，推进政企产品高质量可持续发展。</a:t>
            </a:r>
            <a:endParaRPr lang="zh-CN" altLang="en-US" sz="2400" b="1" kern="1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右大括号 7"/>
          <p:cNvSpPr/>
          <p:nvPr/>
        </p:nvSpPr>
        <p:spPr>
          <a:xfrm>
            <a:off x="6960553" y="1701165"/>
            <a:ext cx="575945" cy="417639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98695" y="908685"/>
            <a:ext cx="38252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 kern="0" spc="-2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基础产品工作思路</a:t>
            </a:r>
            <a:endParaRPr lang="zh-CN" altLang="en-US" sz="2400" b="1" kern="0" spc="-2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6402705" y="1696085"/>
            <a:ext cx="5531485" cy="293497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14" name="矩形 13"/>
          <p:cNvSpPr/>
          <p:nvPr/>
        </p:nvSpPr>
        <p:spPr>
          <a:xfrm>
            <a:off x="474345" y="1700530"/>
            <a:ext cx="5442585" cy="292036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dirty="0"/>
              <a:t>友商线路使用情况</a:t>
            </a:r>
            <a:endParaRPr lang="zh-CN" altLang="en-US" sz="1400" dirty="0"/>
          </a:p>
        </p:txBody>
      </p:sp>
      <p:sp>
        <p:nvSpPr>
          <p:cNvPr id="4" name="标题 2"/>
          <p:cNvSpPr txBox="1"/>
          <p:nvPr/>
        </p:nvSpPr>
        <p:spPr>
          <a:xfrm>
            <a:off x="213526" y="7200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政企专线</a:t>
            </a:r>
            <a:endParaRPr lang="zh-CN" altLang="en-US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537335" y="1484630"/>
            <a:ext cx="339407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新增市场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4980" y="4877435"/>
            <a:ext cx="11459210" cy="162369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3" name="矩形 2"/>
          <p:cNvSpPr/>
          <p:nvPr/>
        </p:nvSpPr>
        <p:spPr>
          <a:xfrm>
            <a:off x="7609840" y="1484630"/>
            <a:ext cx="339407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存量市场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876040" y="4756150"/>
            <a:ext cx="447040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政网协同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009140" y="5512435"/>
            <a:ext cx="145669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政企部要做好统筹与考核</a:t>
            </a:r>
            <a:endParaRPr lang="zh-CN" altLang="en-US" sz="9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06095" y="5512435"/>
            <a:ext cx="159575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网格要落实属地看管责任</a:t>
            </a:r>
            <a:endParaRPr lang="zh-CN" altLang="en-US" sz="9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1055370" y="5220970"/>
            <a:ext cx="3068320" cy="2914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售前：压实政企场景网络覆盖</a:t>
            </a: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职责</a:t>
            </a:r>
            <a:endParaRPr lang="zh-CN" altLang="en-US" sz="13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2230120" y="2777490"/>
            <a:ext cx="2258060" cy="2914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盯项目</a:t>
            </a: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攻专网，拿行业</a:t>
            </a: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大单</a:t>
            </a:r>
            <a:endParaRPr lang="zh-CN" altLang="en-US" sz="13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2162810" y="3760470"/>
            <a:ext cx="2284095" cy="2914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四步营销法，提升营销能力</a:t>
            </a:r>
            <a:endParaRPr lang="zh-CN" altLang="en-US" sz="13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9" name="图片 1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04155" y="3760470"/>
            <a:ext cx="490855" cy="575310"/>
          </a:xfrm>
          <a:prstGeom prst="rect">
            <a:avLst/>
          </a:prstGeom>
        </p:spPr>
      </p:pic>
      <p:sp>
        <p:nvSpPr>
          <p:cNvPr id="83" name="文本框 82"/>
          <p:cNvSpPr txBox="1"/>
          <p:nvPr/>
        </p:nvSpPr>
        <p:spPr>
          <a:xfrm>
            <a:off x="5046980" y="4349115"/>
            <a:ext cx="1115060" cy="203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2700" indent="0" eaLnBrk="0">
              <a:lnSpc>
                <a:spcPct val="92000"/>
              </a:lnSpc>
              <a:spcBef>
                <a:spcPts val="0"/>
              </a:spcBef>
              <a:buFont typeface="Wingdings" panose="05000000000000000000" charset="0"/>
              <a:buNone/>
            </a:pPr>
            <a:r>
              <a:rPr lang="zh-CN" altLang="en-US" sz="800" b="1" u="sng" kern="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一键报价工具</a:t>
            </a:r>
            <a:endParaRPr lang="zh-CN" altLang="en-US" sz="800" b="1" u="sng" kern="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407670" y="4052570"/>
            <a:ext cx="126809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700530" y="4052570"/>
            <a:ext cx="126809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2762250" y="4052570"/>
            <a:ext cx="126809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4295775" y="4052570"/>
            <a:ext cx="427355" cy="2355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564515" y="4288790"/>
            <a:ext cx="1334135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 fontAlgn="auto"/>
            <a:r>
              <a:rPr lang="zh-CN" altLang="en-US" sz="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友商线路使用情况</a:t>
            </a:r>
            <a:endParaRPr lang="zh-CN" altLang="en-US" sz="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ctr" fontAlgn="auto"/>
            <a:r>
              <a:rPr lang="zh-CN" altLang="en-US" sz="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企业线路使用场景</a:t>
            </a:r>
            <a:endParaRPr lang="zh-CN" altLang="en-US" sz="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1925955" y="4297680"/>
            <a:ext cx="836295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buClrTx/>
              <a:buSzTx/>
              <a:buFontTx/>
            </a:pPr>
            <a:r>
              <a:rPr lang="zh-CN" altLang="en-US" sz="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根据企业使用需求推荐带宽</a:t>
            </a:r>
            <a:endParaRPr lang="zh-CN" altLang="en-US" sz="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2961640" y="4288790"/>
            <a:ext cx="831850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/>
            <a:r>
              <a:rPr lang="zh-CN" altLang="en-US" sz="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根据企业需求查看推荐价格</a:t>
            </a:r>
            <a:endParaRPr lang="zh-CN" altLang="en-US" sz="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4058920" y="4282440"/>
            <a:ext cx="901065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/>
            <a:r>
              <a:rPr lang="zh-CN" altLang="en-US" sz="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给企业对比使用我方产品差异</a:t>
            </a:r>
            <a:endParaRPr lang="zh-CN" altLang="en-US" sz="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4931410" y="5220970"/>
            <a:ext cx="3141345" cy="2914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售中：加快交付</a:t>
            </a:r>
            <a:r>
              <a:rPr lang="en-US" altLang="zh-CN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梳理特定场景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加强保障</a:t>
            </a:r>
            <a:endParaRPr lang="zh-CN" altLang="en-US" sz="1300" b="1" u="sng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4727575" y="5566410"/>
            <a:ext cx="126809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日常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办公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5894705" y="5566410"/>
            <a:ext cx="126809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直播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6974840" y="5566410"/>
            <a:ext cx="112903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海外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贸易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6974840" y="5777230"/>
            <a:ext cx="1209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特定网址加速</a:t>
            </a:r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访问</a:t>
            </a:r>
            <a:endParaRPr lang="zh-CN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/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封堵</a:t>
            </a:r>
            <a:r>
              <a:rPr lang="en-US" alt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IP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定期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复查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5906770" y="5791200"/>
            <a:ext cx="1209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上行速率重点</a:t>
            </a:r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保障</a:t>
            </a:r>
            <a:endParaRPr lang="zh-CN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夜间保障及时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处理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4756785" y="5786755"/>
            <a:ext cx="12096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网络稳定下载</a:t>
            </a:r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快速</a:t>
            </a:r>
            <a:endParaRPr lang="zh-CN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/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云网</a:t>
            </a:r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一体专项</a:t>
            </a:r>
            <a:r>
              <a:rPr lang="zh-CN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优化</a:t>
            </a:r>
            <a:endParaRPr lang="zh-CN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5152390" y="6128385"/>
            <a:ext cx="257746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开通及时率达</a:t>
            </a:r>
            <a:r>
              <a:rPr lang="zh-CN" altLang="en-US" sz="1000" b="1" dirty="0">
                <a:solidFill>
                  <a:srgbClr val="C0000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  <a:sym typeface="+mn-ea"/>
              </a:rPr>
              <a:t>≥</a:t>
            </a:r>
            <a:r>
              <a:rPr lang="en-US" altLang="zh-CN" sz="900" b="1">
                <a:solidFill>
                  <a:schemeClr val="accent2"/>
                </a:solidFill>
                <a:sym typeface="+mn-ea"/>
              </a:rPr>
              <a:t>98%               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业务退单率</a:t>
            </a:r>
            <a:r>
              <a:rPr lang="zh-CN" altLang="en-US" sz="900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≤</a:t>
            </a:r>
            <a:r>
              <a:rPr lang="en-US" altLang="zh-CN" sz="900" b="1">
                <a:solidFill>
                  <a:schemeClr val="accent2"/>
                </a:solidFill>
                <a:sym typeface="+mn-ea"/>
              </a:rPr>
              <a:t>5%</a:t>
            </a:r>
            <a:endParaRPr lang="en-US" altLang="zh-CN" sz="900" b="1">
              <a:solidFill>
                <a:schemeClr val="accent2"/>
              </a:solidFill>
              <a:sym typeface="+mn-ea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8904605" y="5220970"/>
            <a:ext cx="2759075" cy="2914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售后：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深化运维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服务，提高满意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度</a:t>
            </a:r>
            <a:endParaRPr lang="zh-CN" altLang="en-US" sz="1300" b="1" u="sng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8616315" y="5436235"/>
            <a:ext cx="3434080" cy="3409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满意度打分纳入网络考核，专线质量全员找茬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6" name="文本框 145"/>
          <p:cNvSpPr txBox="1"/>
          <p:nvPr/>
        </p:nvSpPr>
        <p:spPr>
          <a:xfrm>
            <a:off x="9768840" y="5835650"/>
            <a:ext cx="212026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/>
            <a:r>
              <a:rPr lang="zh-CN" altLang="en-US" sz="1000" kern="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网络“找茬”路径：</a:t>
            </a:r>
            <a:r>
              <a:rPr lang="en-US" altLang="zh-CN" sz="1000" kern="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23</a:t>
            </a:r>
            <a:r>
              <a:rPr lang="zh-CN" altLang="en-US" sz="1000" kern="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系统首页“全员找茬”入口上报</a:t>
            </a:r>
            <a:endParaRPr lang="zh-CN" altLang="en-US" sz="1000" kern="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/>
            <a:r>
              <a:rPr lang="zh-CN" altLang="en-US" sz="1000" kern="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“网速慢、网站登不了”等问题</a:t>
            </a:r>
            <a:endParaRPr lang="zh-CN" altLang="en-US" sz="1000" kern="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7" name="文本框 146"/>
          <p:cNvSpPr txBox="1"/>
          <p:nvPr/>
        </p:nvSpPr>
        <p:spPr>
          <a:xfrm>
            <a:off x="8543290" y="5835650"/>
            <a:ext cx="116903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/>
            <a:r>
              <a:rPr lang="zh-CN" altLang="en-US" sz="1000" kern="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满意度打分采用</a:t>
            </a:r>
            <a:r>
              <a:rPr lang="en-US" altLang="zh-CN" sz="1000" kern="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000" kern="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消息</a:t>
            </a:r>
            <a:r>
              <a:rPr lang="en-US" altLang="zh-CN" sz="1000" kern="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1000" kern="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数字机器人推送客户</a:t>
            </a:r>
            <a:endParaRPr lang="zh-CN" altLang="en-US" sz="1000" kern="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8407400" y="1850390"/>
            <a:ext cx="1865630" cy="2914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新品融合，叠推</a:t>
            </a: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</a:t>
            </a:r>
            <a:endParaRPr lang="zh-CN" altLang="en-US" sz="13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8472170" y="3498215"/>
            <a:ext cx="1708785" cy="2914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存量</a:t>
            </a: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保有，升档</a:t>
            </a: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运营</a:t>
            </a:r>
            <a:endParaRPr lang="zh-CN" altLang="en-US" sz="13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6124575" y="2129155"/>
            <a:ext cx="326263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FTTO：抓融合叠推与场景营销，专项攻坚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8" name="文本框 167"/>
          <p:cNvSpPr txBox="1"/>
          <p:nvPr/>
        </p:nvSpPr>
        <p:spPr>
          <a:xfrm>
            <a:off x="6528435" y="3002915"/>
            <a:ext cx="709930" cy="3879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企业办公</a:t>
            </a: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直播</a:t>
            </a: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基地</a:t>
            </a: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培训</a:t>
            </a: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机构</a:t>
            </a: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675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9" name="矩形 168"/>
          <p:cNvSpPr/>
          <p:nvPr/>
        </p:nvSpPr>
        <p:spPr>
          <a:xfrm>
            <a:off x="6440170" y="2823845"/>
            <a:ext cx="886460" cy="167640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p>
            <a:pPr algn="ctr" defTabSz="914400"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商务楼宇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3" name="矩形 172"/>
          <p:cNvSpPr/>
          <p:nvPr/>
        </p:nvSpPr>
        <p:spPr>
          <a:xfrm>
            <a:off x="7388225" y="2828290"/>
            <a:ext cx="886460" cy="167640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p>
            <a:pPr algn="ctr" defTabSz="914400"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中大型门店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7491730" y="2995930"/>
            <a:ext cx="709930" cy="2876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休闲娱乐</a:t>
            </a: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连锁网点</a:t>
            </a: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酒楼餐饮</a:t>
            </a: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675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8427085" y="2995930"/>
            <a:ext cx="709930" cy="2876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基层政务</a:t>
            </a: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民宿宾馆</a:t>
            </a: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综合体</a:t>
            </a: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675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675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6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675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7" name="矩形 176"/>
          <p:cNvSpPr/>
          <p:nvPr/>
        </p:nvSpPr>
        <p:spPr>
          <a:xfrm>
            <a:off x="8346440" y="2823845"/>
            <a:ext cx="843280" cy="167005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p>
            <a:pPr algn="ctr" defTabSz="914400"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聚类场景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0" name="文本框 179"/>
          <p:cNvSpPr txBox="1"/>
          <p:nvPr/>
        </p:nvSpPr>
        <p:spPr>
          <a:xfrm>
            <a:off x="9137015" y="2129155"/>
            <a:ext cx="2922270" cy="324485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indent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975" b="1" u="sng" dirty="0"/>
              <a:t>专线卫士：抓行业团单与中小企业，融安发展</a:t>
            </a:r>
            <a:endParaRPr lang="zh-CN" altLang="en-US" sz="800" u="sng" dirty="0"/>
          </a:p>
          <a:p>
            <a:pPr mar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altLang="en-US" sz="1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6456045" y="2420620"/>
            <a:ext cx="2619375" cy="3448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>
              <a:buClrTx/>
              <a:buSzTx/>
              <a:buFontTx/>
            </a:pPr>
            <a:r>
              <a:rPr lang="zh-CN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瞄准三大场景九小刚需场景的集团存量线路，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根据场景需求差异化推介</a:t>
            </a:r>
            <a:r>
              <a:rPr lang="zh-CN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FTTO产品</a:t>
            </a:r>
            <a:r>
              <a:rPr lang="zh-CN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2" name="矩形 181"/>
          <p:cNvSpPr/>
          <p:nvPr/>
        </p:nvSpPr>
        <p:spPr>
          <a:xfrm>
            <a:off x="9294495" y="2794635"/>
            <a:ext cx="807720" cy="168275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p>
            <a:pPr algn="ctr" defTabSz="914400"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教育行业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9109710" y="2998470"/>
            <a:ext cx="1163320" cy="397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1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《关于推进教育新型</a:t>
            </a:r>
            <a:endParaRPr lang="zh-CN" altLang="en-US" sz="67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11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基础设施建设》</a:t>
            </a:r>
            <a:endParaRPr lang="zh-CN" altLang="en-US" sz="675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5" name="矩形 184"/>
          <p:cNvSpPr/>
          <p:nvPr/>
        </p:nvSpPr>
        <p:spPr>
          <a:xfrm>
            <a:off x="10200640" y="2780665"/>
            <a:ext cx="819785" cy="167640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p>
            <a:pPr algn="ctr" defTabSz="914400"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公安监管场所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13315" y="3020060"/>
            <a:ext cx="1182370" cy="1866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ctr" fontAlgn="auto">
              <a:lnSpc>
                <a:spcPct val="11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《互联网服务营业场所</a:t>
            </a:r>
            <a:endParaRPr lang="zh-CN" altLang="en-US" sz="67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11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管理条例》</a:t>
            </a:r>
            <a:endParaRPr lang="zh-CN" altLang="en-US" sz="675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11136630" y="2794635"/>
            <a:ext cx="753110" cy="153670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p>
            <a:pPr algn="ctr" defTabSz="914400"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银行系统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0" name="文本框 189"/>
          <p:cNvSpPr txBox="1"/>
          <p:nvPr/>
        </p:nvSpPr>
        <p:spPr>
          <a:xfrm>
            <a:off x="11118215" y="3020060"/>
            <a:ext cx="815975" cy="2635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ctr" fontAlgn="auto">
              <a:lnSpc>
                <a:spcPct val="11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67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《金融标准化</a:t>
            </a:r>
            <a:r>
              <a:rPr lang="en-US" altLang="zh-CN" sz="67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”</a:t>
            </a:r>
            <a:r>
              <a:rPr lang="zh-CN" altLang="en-US" sz="67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十四五</a:t>
            </a:r>
            <a:r>
              <a:rPr lang="en-US" altLang="zh-CN" sz="67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”</a:t>
            </a:r>
            <a:r>
              <a:rPr lang="zh-CN" altLang="en-US" sz="67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规划》</a:t>
            </a:r>
            <a:endParaRPr lang="zh-CN" altLang="en-US" sz="675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1" name="矩形 190"/>
          <p:cNvSpPr/>
          <p:nvPr>
            <p:custDataLst>
              <p:tags r:id="rId2"/>
            </p:custDataLst>
          </p:nvPr>
        </p:nvSpPr>
        <p:spPr>
          <a:xfrm>
            <a:off x="6456045" y="4144010"/>
            <a:ext cx="603250" cy="271780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0">
            <a:noAutofit/>
          </a:bodyPr>
          <a:p>
            <a:pPr lvl="0" algn="ctr">
              <a:buClrTx/>
              <a:buSzTx/>
              <a:buFontTx/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临期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续约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2" name="矩形 191"/>
          <p:cNvSpPr/>
          <p:nvPr>
            <p:custDataLst>
              <p:tags r:id="rId3"/>
            </p:custDataLst>
          </p:nvPr>
        </p:nvSpPr>
        <p:spPr>
          <a:xfrm>
            <a:off x="7238365" y="4144010"/>
            <a:ext cx="530225" cy="271780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0">
            <a:noAutofit/>
          </a:bodyPr>
          <a:p>
            <a:pPr lvl="0" algn="ctr">
              <a:buClrTx/>
              <a:buSzTx/>
              <a:buFontTx/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欠费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预警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3" name="矩形 192"/>
          <p:cNvSpPr/>
          <p:nvPr>
            <p:custDataLst>
              <p:tags r:id="rId4"/>
            </p:custDataLst>
          </p:nvPr>
        </p:nvSpPr>
        <p:spPr>
          <a:xfrm>
            <a:off x="7927975" y="4133215"/>
            <a:ext cx="544195" cy="271780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0">
            <a:noAutofit/>
          </a:bodyPr>
          <a:p>
            <a:pPr lvl="0" algn="ctr">
              <a:buClrTx/>
              <a:buSzTx/>
              <a:buFontTx/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异动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预警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5" name="文本框 194"/>
          <p:cNvSpPr txBox="1"/>
          <p:nvPr>
            <p:custDataLst>
              <p:tags r:id="rId5"/>
            </p:custDataLst>
          </p:nvPr>
        </p:nvSpPr>
        <p:spPr>
          <a:xfrm>
            <a:off x="6372860" y="3745230"/>
            <a:ext cx="2987040" cy="271780"/>
          </a:xfrm>
          <a:prstGeom prst="rect">
            <a:avLst/>
          </a:prstGeom>
        </p:spPr>
        <p:txBody>
          <a:bodyPr wrap="square">
            <a:spAutoFit/>
          </a:bodyPr>
          <a:p>
            <a:pPr indent="0" algn="ctr" fontAlgn="auto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975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聚焦</a:t>
            </a:r>
            <a:r>
              <a:rPr lang="zh-CN" altLang="en-US" sz="975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四大“稳存预警“场景：监测预警信息。</a:t>
            </a:r>
            <a:endParaRPr lang="zh-CN" altLang="en-US" sz="975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6" name="矩形 195"/>
          <p:cNvSpPr/>
          <p:nvPr>
            <p:custDataLst>
              <p:tags r:id="rId6"/>
            </p:custDataLst>
          </p:nvPr>
        </p:nvSpPr>
        <p:spPr>
          <a:xfrm>
            <a:off x="8760460" y="4135755"/>
            <a:ext cx="450215" cy="271780"/>
          </a:xfrm>
          <a:prstGeom prst="rect">
            <a:avLst/>
          </a:prstGeom>
          <a:solidFill>
            <a:srgbClr val="1D1D1A">
              <a:lumMod val="10000"/>
              <a:lumOff val="90000"/>
            </a:srgbClr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0">
            <a:noAutofit/>
          </a:bodyPr>
          <a:p>
            <a:pPr lvl="0" algn="ctr">
              <a:buClrTx/>
              <a:buSzTx/>
              <a:buFontTx/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故障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  <a:defRPr/>
            </a:pPr>
            <a:r>
              <a:rPr lang="zh-CN" altLang="en-US" sz="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投诉</a:t>
            </a:r>
            <a:endParaRPr lang="zh-CN" altLang="en-US" sz="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5" name="文本框 204"/>
          <p:cNvSpPr txBox="1"/>
          <p:nvPr/>
        </p:nvSpPr>
        <p:spPr>
          <a:xfrm>
            <a:off x="9387205" y="3756025"/>
            <a:ext cx="2867660" cy="271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975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推进</a:t>
            </a:r>
            <a:r>
              <a:rPr lang="en-US" altLang="zh-CN" sz="975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975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项“价值提升”工作：实现存量增收</a:t>
            </a:r>
            <a:endParaRPr lang="zh-CN" altLang="en-US" sz="975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6" name="文本框 205"/>
          <p:cNvSpPr txBox="1"/>
          <p:nvPr/>
        </p:nvSpPr>
        <p:spPr>
          <a:xfrm>
            <a:off x="9192260" y="4030345"/>
            <a:ext cx="1626870" cy="471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1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900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续签提升</a:t>
            </a:r>
            <a:endParaRPr lang="zh-CN" altLang="en-US" sz="900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11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9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80%    </a:t>
            </a:r>
            <a:r>
              <a:rPr lang="en-US" altLang="zh-CN" sz="9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85%</a:t>
            </a:r>
            <a:endParaRPr lang="en-US" altLang="zh-CN" sz="9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7" name="文本框 206"/>
          <p:cNvSpPr txBox="1"/>
          <p:nvPr/>
        </p:nvSpPr>
        <p:spPr>
          <a:xfrm>
            <a:off x="10272395" y="4030345"/>
            <a:ext cx="1789430" cy="471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1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900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提档提价</a:t>
            </a:r>
            <a:r>
              <a:rPr lang="en-US" altLang="zh-CN" sz="900" b="1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en-US" altLang="zh-CN" sz="900" b="1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ctr" fontAlgn="auto">
              <a:lnSpc>
                <a:spcPct val="110000"/>
              </a:lnSpc>
              <a:spcBef>
                <a:spcPts val="6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9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1000</a:t>
            </a:r>
            <a:r>
              <a:rPr lang="zh-CN" altLang="en-US" sz="9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条</a:t>
            </a:r>
            <a:r>
              <a:rPr lang="en-US" altLang="zh-CN" sz="9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   1500</a:t>
            </a:r>
            <a:r>
              <a:rPr lang="zh-CN" altLang="en-US" sz="9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条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8" name="文本框 207"/>
          <p:cNvSpPr txBox="1"/>
          <p:nvPr/>
        </p:nvSpPr>
        <p:spPr>
          <a:xfrm>
            <a:off x="406400" y="620395"/>
            <a:ext cx="11544300" cy="60452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政企专线要全向发力，助推政企效益贡献，在新增市场上要积极拼抢做大收入规模，存量市场精细运营实现收入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跃升，政网协同上要强化支撑，全力提升业务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品质，不断推进专线业务在集团市场中的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广度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和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深度，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加快实现专线收入份额追赶。</a:t>
            </a: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下箭头 15"/>
          <p:cNvSpPr/>
          <p:nvPr/>
        </p:nvSpPr>
        <p:spPr>
          <a:xfrm rot="4524047" flipH="1" flipV="1">
            <a:off x="9947910" y="4285615"/>
            <a:ext cx="98425" cy="147955"/>
          </a:xfrm>
          <a:custGeom>
            <a:avLst/>
            <a:gdLst>
              <a:gd name="connsiteX0" fmla="*/ 0 w 448873"/>
              <a:gd name="connsiteY0" fmla="*/ 907747 h 1368152"/>
              <a:gd name="connsiteX1" fmla="*/ 112218 w 448873"/>
              <a:gd name="connsiteY1" fmla="*/ 907747 h 1368152"/>
              <a:gd name="connsiteX2" fmla="*/ 112218 w 448873"/>
              <a:gd name="connsiteY2" fmla="*/ 0 h 1368152"/>
              <a:gd name="connsiteX3" fmla="*/ 336655 w 448873"/>
              <a:gd name="connsiteY3" fmla="*/ 0 h 1368152"/>
              <a:gd name="connsiteX4" fmla="*/ 336655 w 448873"/>
              <a:gd name="connsiteY4" fmla="*/ 907747 h 1368152"/>
              <a:gd name="connsiteX5" fmla="*/ 448873 w 448873"/>
              <a:gd name="connsiteY5" fmla="*/ 907747 h 1368152"/>
              <a:gd name="connsiteX6" fmla="*/ 224437 w 448873"/>
              <a:gd name="connsiteY6" fmla="*/ 1368152 h 1368152"/>
              <a:gd name="connsiteX7" fmla="*/ 0 w 448873"/>
              <a:gd name="connsiteY7" fmla="*/ 907747 h 1368152"/>
              <a:gd name="connsiteX0-1" fmla="*/ 0 w 448873"/>
              <a:gd name="connsiteY0-2" fmla="*/ 907747 h 1368152"/>
              <a:gd name="connsiteX1-3" fmla="*/ 112218 w 448873"/>
              <a:gd name="connsiteY1-4" fmla="*/ 907747 h 1368152"/>
              <a:gd name="connsiteX2-5" fmla="*/ 112218 w 448873"/>
              <a:gd name="connsiteY2-6" fmla="*/ 0 h 1368152"/>
              <a:gd name="connsiteX3-7" fmla="*/ 101576 w 448873"/>
              <a:gd name="connsiteY3-8" fmla="*/ 4434 h 1368152"/>
              <a:gd name="connsiteX4-9" fmla="*/ 336655 w 448873"/>
              <a:gd name="connsiteY4-10" fmla="*/ 907747 h 1368152"/>
              <a:gd name="connsiteX5-11" fmla="*/ 448873 w 448873"/>
              <a:gd name="connsiteY5-12" fmla="*/ 907747 h 1368152"/>
              <a:gd name="connsiteX6-13" fmla="*/ 224437 w 448873"/>
              <a:gd name="connsiteY6-14" fmla="*/ 1368152 h 1368152"/>
              <a:gd name="connsiteX7-15" fmla="*/ 0 w 448873"/>
              <a:gd name="connsiteY7-16" fmla="*/ 907747 h 1368152"/>
              <a:gd name="connsiteX0-17" fmla="*/ 0 w 448873"/>
              <a:gd name="connsiteY0-18" fmla="*/ 907747 h 1368152"/>
              <a:gd name="connsiteX1-19" fmla="*/ 112218 w 448873"/>
              <a:gd name="connsiteY1-20" fmla="*/ 907747 h 1368152"/>
              <a:gd name="connsiteX2-21" fmla="*/ 112218 w 448873"/>
              <a:gd name="connsiteY2-22" fmla="*/ 0 h 1368152"/>
              <a:gd name="connsiteX3-23" fmla="*/ 101576 w 448873"/>
              <a:gd name="connsiteY3-24" fmla="*/ 4434 h 1368152"/>
              <a:gd name="connsiteX4-25" fmla="*/ 336655 w 448873"/>
              <a:gd name="connsiteY4-26" fmla="*/ 907747 h 1368152"/>
              <a:gd name="connsiteX5-27" fmla="*/ 448873 w 448873"/>
              <a:gd name="connsiteY5-28" fmla="*/ 907747 h 1368152"/>
              <a:gd name="connsiteX6-29" fmla="*/ 224437 w 448873"/>
              <a:gd name="connsiteY6-30" fmla="*/ 1368152 h 1368152"/>
              <a:gd name="connsiteX7-31" fmla="*/ 0 w 448873"/>
              <a:gd name="connsiteY7-32" fmla="*/ 907747 h 1368152"/>
              <a:gd name="connsiteX0-33" fmla="*/ 0 w 448873"/>
              <a:gd name="connsiteY0-34" fmla="*/ 907747 h 1368152"/>
              <a:gd name="connsiteX1-35" fmla="*/ 112218 w 448873"/>
              <a:gd name="connsiteY1-36" fmla="*/ 907747 h 1368152"/>
              <a:gd name="connsiteX2-37" fmla="*/ 112218 w 448873"/>
              <a:gd name="connsiteY2-38" fmla="*/ 0 h 1368152"/>
              <a:gd name="connsiteX3-39" fmla="*/ 101576 w 448873"/>
              <a:gd name="connsiteY3-40" fmla="*/ 4434 h 1368152"/>
              <a:gd name="connsiteX4-41" fmla="*/ 336655 w 448873"/>
              <a:gd name="connsiteY4-42" fmla="*/ 907747 h 1368152"/>
              <a:gd name="connsiteX5-43" fmla="*/ 448873 w 448873"/>
              <a:gd name="connsiteY5-44" fmla="*/ 907747 h 1368152"/>
              <a:gd name="connsiteX6-45" fmla="*/ 224437 w 448873"/>
              <a:gd name="connsiteY6-46" fmla="*/ 1368152 h 1368152"/>
              <a:gd name="connsiteX7-47" fmla="*/ 0 w 448873"/>
              <a:gd name="connsiteY7-48" fmla="*/ 907747 h 1368152"/>
              <a:gd name="connsiteX0-49" fmla="*/ 0 w 448873"/>
              <a:gd name="connsiteY0-50" fmla="*/ 907747 h 1366568"/>
              <a:gd name="connsiteX1-51" fmla="*/ 112218 w 448873"/>
              <a:gd name="connsiteY1-52" fmla="*/ 907747 h 1366568"/>
              <a:gd name="connsiteX2-53" fmla="*/ 112218 w 448873"/>
              <a:gd name="connsiteY2-54" fmla="*/ 0 h 1366568"/>
              <a:gd name="connsiteX3-55" fmla="*/ 101576 w 448873"/>
              <a:gd name="connsiteY3-56" fmla="*/ 4434 h 1366568"/>
              <a:gd name="connsiteX4-57" fmla="*/ 336655 w 448873"/>
              <a:gd name="connsiteY4-58" fmla="*/ 907747 h 1366568"/>
              <a:gd name="connsiteX5-59" fmla="*/ 448873 w 448873"/>
              <a:gd name="connsiteY5-60" fmla="*/ 907747 h 1366568"/>
              <a:gd name="connsiteX6-61" fmla="*/ 308393 w 448873"/>
              <a:gd name="connsiteY6-62" fmla="*/ 1366568 h 1366568"/>
              <a:gd name="connsiteX7-63" fmla="*/ 0 w 448873"/>
              <a:gd name="connsiteY7-64" fmla="*/ 907747 h 1366568"/>
              <a:gd name="connsiteX0-65" fmla="*/ 0 w 447923"/>
              <a:gd name="connsiteY0-66" fmla="*/ 907747 h 1366568"/>
              <a:gd name="connsiteX1-67" fmla="*/ 112218 w 447923"/>
              <a:gd name="connsiteY1-68" fmla="*/ 907747 h 1366568"/>
              <a:gd name="connsiteX2-69" fmla="*/ 112218 w 447923"/>
              <a:gd name="connsiteY2-70" fmla="*/ 0 h 1366568"/>
              <a:gd name="connsiteX3-71" fmla="*/ 101576 w 447923"/>
              <a:gd name="connsiteY3-72" fmla="*/ 4434 h 1366568"/>
              <a:gd name="connsiteX4-73" fmla="*/ 336655 w 447923"/>
              <a:gd name="connsiteY4-74" fmla="*/ 907747 h 1366568"/>
              <a:gd name="connsiteX5-75" fmla="*/ 447923 w 447923"/>
              <a:gd name="connsiteY5-76" fmla="*/ 857373 h 1366568"/>
              <a:gd name="connsiteX6-77" fmla="*/ 308393 w 447923"/>
              <a:gd name="connsiteY6-78" fmla="*/ 1366568 h 1366568"/>
              <a:gd name="connsiteX7-79" fmla="*/ 0 w 447923"/>
              <a:gd name="connsiteY7-80" fmla="*/ 907747 h 1366568"/>
              <a:gd name="connsiteX0-81" fmla="*/ 0 w 437786"/>
              <a:gd name="connsiteY0-82" fmla="*/ 999941 h 1366568"/>
              <a:gd name="connsiteX1-83" fmla="*/ 102081 w 437786"/>
              <a:gd name="connsiteY1-84" fmla="*/ 907747 h 1366568"/>
              <a:gd name="connsiteX2-85" fmla="*/ 102081 w 437786"/>
              <a:gd name="connsiteY2-86" fmla="*/ 0 h 1366568"/>
              <a:gd name="connsiteX3-87" fmla="*/ 91439 w 437786"/>
              <a:gd name="connsiteY3-88" fmla="*/ 4434 h 1366568"/>
              <a:gd name="connsiteX4-89" fmla="*/ 326518 w 437786"/>
              <a:gd name="connsiteY4-90" fmla="*/ 907747 h 1366568"/>
              <a:gd name="connsiteX5-91" fmla="*/ 437786 w 437786"/>
              <a:gd name="connsiteY5-92" fmla="*/ 857373 h 1366568"/>
              <a:gd name="connsiteX6-93" fmla="*/ 298256 w 437786"/>
              <a:gd name="connsiteY6-94" fmla="*/ 1366568 h 1366568"/>
              <a:gd name="connsiteX7-95" fmla="*/ 0 w 437786"/>
              <a:gd name="connsiteY7-96" fmla="*/ 999941 h 1366568"/>
              <a:gd name="connsiteX0-97" fmla="*/ 0 w 437786"/>
              <a:gd name="connsiteY0-98" fmla="*/ 999941 h 1366568"/>
              <a:gd name="connsiteX1-99" fmla="*/ 111268 w 437786"/>
              <a:gd name="connsiteY1-100" fmla="*/ 949567 h 1366568"/>
              <a:gd name="connsiteX2-101" fmla="*/ 102081 w 437786"/>
              <a:gd name="connsiteY2-102" fmla="*/ 0 h 1366568"/>
              <a:gd name="connsiteX3-103" fmla="*/ 91439 w 437786"/>
              <a:gd name="connsiteY3-104" fmla="*/ 4434 h 1366568"/>
              <a:gd name="connsiteX4-105" fmla="*/ 326518 w 437786"/>
              <a:gd name="connsiteY4-106" fmla="*/ 907747 h 1366568"/>
              <a:gd name="connsiteX5-107" fmla="*/ 437786 w 437786"/>
              <a:gd name="connsiteY5-108" fmla="*/ 857373 h 1366568"/>
              <a:gd name="connsiteX6-109" fmla="*/ 298256 w 437786"/>
              <a:gd name="connsiteY6-110" fmla="*/ 1366568 h 1366568"/>
              <a:gd name="connsiteX7-111" fmla="*/ 0 w 437786"/>
              <a:gd name="connsiteY7-112" fmla="*/ 999941 h 1366568"/>
              <a:gd name="connsiteX0-113" fmla="*/ 0 w 437786"/>
              <a:gd name="connsiteY0-114" fmla="*/ 999941 h 1366568"/>
              <a:gd name="connsiteX1-115" fmla="*/ 111268 w 437786"/>
              <a:gd name="connsiteY1-116" fmla="*/ 949567 h 1366568"/>
              <a:gd name="connsiteX2-117" fmla="*/ 102081 w 437786"/>
              <a:gd name="connsiteY2-118" fmla="*/ 0 h 1366568"/>
              <a:gd name="connsiteX3-119" fmla="*/ 91439 w 437786"/>
              <a:gd name="connsiteY3-120" fmla="*/ 4434 h 1366568"/>
              <a:gd name="connsiteX4-121" fmla="*/ 316227 w 437786"/>
              <a:gd name="connsiteY4-122" fmla="*/ 897837 h 1366568"/>
              <a:gd name="connsiteX5-123" fmla="*/ 437786 w 437786"/>
              <a:gd name="connsiteY5-124" fmla="*/ 857373 h 1366568"/>
              <a:gd name="connsiteX6-125" fmla="*/ 298256 w 437786"/>
              <a:gd name="connsiteY6-126" fmla="*/ 1366568 h 1366568"/>
              <a:gd name="connsiteX7-127" fmla="*/ 0 w 437786"/>
              <a:gd name="connsiteY7-128" fmla="*/ 999941 h 1366568"/>
              <a:gd name="connsiteX0-129" fmla="*/ 0 w 437786"/>
              <a:gd name="connsiteY0-130" fmla="*/ 999941 h 1366568"/>
              <a:gd name="connsiteX1-131" fmla="*/ 111268 w 437786"/>
              <a:gd name="connsiteY1-132" fmla="*/ 949567 h 1366568"/>
              <a:gd name="connsiteX2-133" fmla="*/ 102081 w 437786"/>
              <a:gd name="connsiteY2-134" fmla="*/ 0 h 1366568"/>
              <a:gd name="connsiteX3-135" fmla="*/ 91439 w 437786"/>
              <a:gd name="connsiteY3-136" fmla="*/ 4434 h 1366568"/>
              <a:gd name="connsiteX4-137" fmla="*/ 316227 w 437786"/>
              <a:gd name="connsiteY4-138" fmla="*/ 897837 h 1366568"/>
              <a:gd name="connsiteX5-139" fmla="*/ 437786 w 437786"/>
              <a:gd name="connsiteY5-140" fmla="*/ 857373 h 1366568"/>
              <a:gd name="connsiteX6-141" fmla="*/ 298256 w 437786"/>
              <a:gd name="connsiteY6-142" fmla="*/ 1366568 h 1366568"/>
              <a:gd name="connsiteX7-143" fmla="*/ 0 w 437786"/>
              <a:gd name="connsiteY7-144" fmla="*/ 999941 h 1366568"/>
              <a:gd name="connsiteX0-145" fmla="*/ 0 w 437786"/>
              <a:gd name="connsiteY0-146" fmla="*/ 999941 h 1313395"/>
              <a:gd name="connsiteX1-147" fmla="*/ 111268 w 437786"/>
              <a:gd name="connsiteY1-148" fmla="*/ 949567 h 1313395"/>
              <a:gd name="connsiteX2-149" fmla="*/ 102081 w 437786"/>
              <a:gd name="connsiteY2-150" fmla="*/ 0 h 1313395"/>
              <a:gd name="connsiteX3-151" fmla="*/ 91439 w 437786"/>
              <a:gd name="connsiteY3-152" fmla="*/ 4434 h 1313395"/>
              <a:gd name="connsiteX4-153" fmla="*/ 316227 w 437786"/>
              <a:gd name="connsiteY4-154" fmla="*/ 897837 h 1313395"/>
              <a:gd name="connsiteX5-155" fmla="*/ 437786 w 437786"/>
              <a:gd name="connsiteY5-156" fmla="*/ 857373 h 1313395"/>
              <a:gd name="connsiteX6-157" fmla="*/ 349459 w 437786"/>
              <a:gd name="connsiteY6-158" fmla="*/ 1313395 h 1313395"/>
              <a:gd name="connsiteX7-159" fmla="*/ 0 w 437786"/>
              <a:gd name="connsiteY7-160" fmla="*/ 999941 h 1313395"/>
              <a:gd name="connsiteX0-161" fmla="*/ 0 w 437786"/>
              <a:gd name="connsiteY0-162" fmla="*/ 999941 h 1313395"/>
              <a:gd name="connsiteX1-163" fmla="*/ 111268 w 437786"/>
              <a:gd name="connsiteY1-164" fmla="*/ 949567 h 1313395"/>
              <a:gd name="connsiteX2-165" fmla="*/ 102081 w 437786"/>
              <a:gd name="connsiteY2-166" fmla="*/ 0 h 1313395"/>
              <a:gd name="connsiteX3-167" fmla="*/ 106622 w 437786"/>
              <a:gd name="connsiteY3-168" fmla="*/ 5832 h 1313395"/>
              <a:gd name="connsiteX4-169" fmla="*/ 316227 w 437786"/>
              <a:gd name="connsiteY4-170" fmla="*/ 897837 h 1313395"/>
              <a:gd name="connsiteX5-171" fmla="*/ 437786 w 437786"/>
              <a:gd name="connsiteY5-172" fmla="*/ 857373 h 1313395"/>
              <a:gd name="connsiteX6-173" fmla="*/ 349459 w 437786"/>
              <a:gd name="connsiteY6-174" fmla="*/ 1313395 h 1313395"/>
              <a:gd name="connsiteX7-175" fmla="*/ 0 w 437786"/>
              <a:gd name="connsiteY7-176" fmla="*/ 999941 h 1313395"/>
              <a:gd name="connsiteX0-177" fmla="*/ 0 w 437786"/>
              <a:gd name="connsiteY0-178" fmla="*/ 999941 h 1313395"/>
              <a:gd name="connsiteX1-179" fmla="*/ 111268 w 437786"/>
              <a:gd name="connsiteY1-180" fmla="*/ 949567 h 1313395"/>
              <a:gd name="connsiteX2-181" fmla="*/ 102081 w 437786"/>
              <a:gd name="connsiteY2-182" fmla="*/ 0 h 1313395"/>
              <a:gd name="connsiteX3-183" fmla="*/ 106622 w 437786"/>
              <a:gd name="connsiteY3-184" fmla="*/ 5832 h 1313395"/>
              <a:gd name="connsiteX4-185" fmla="*/ 316227 w 437786"/>
              <a:gd name="connsiteY4-186" fmla="*/ 897837 h 1313395"/>
              <a:gd name="connsiteX5-187" fmla="*/ 437786 w 437786"/>
              <a:gd name="connsiteY5-188" fmla="*/ 857373 h 1313395"/>
              <a:gd name="connsiteX6-189" fmla="*/ 349459 w 437786"/>
              <a:gd name="connsiteY6-190" fmla="*/ 1313395 h 1313395"/>
              <a:gd name="connsiteX7-191" fmla="*/ 0 w 437786"/>
              <a:gd name="connsiteY7-192" fmla="*/ 999941 h 1313395"/>
              <a:gd name="connsiteX0-193" fmla="*/ 0 w 443885"/>
              <a:gd name="connsiteY0-194" fmla="*/ 999941 h 1313395"/>
              <a:gd name="connsiteX1-195" fmla="*/ 111268 w 443885"/>
              <a:gd name="connsiteY1-196" fmla="*/ 949567 h 1313395"/>
              <a:gd name="connsiteX2-197" fmla="*/ 102081 w 443885"/>
              <a:gd name="connsiteY2-198" fmla="*/ 0 h 1313395"/>
              <a:gd name="connsiteX3-199" fmla="*/ 106622 w 443885"/>
              <a:gd name="connsiteY3-200" fmla="*/ 5832 h 1313395"/>
              <a:gd name="connsiteX4-201" fmla="*/ 316227 w 443885"/>
              <a:gd name="connsiteY4-202" fmla="*/ 897837 h 1313395"/>
              <a:gd name="connsiteX5-203" fmla="*/ 443885 w 443885"/>
              <a:gd name="connsiteY5-204" fmla="*/ 823576 h 1313395"/>
              <a:gd name="connsiteX6-205" fmla="*/ 349459 w 443885"/>
              <a:gd name="connsiteY6-206" fmla="*/ 1313395 h 1313395"/>
              <a:gd name="connsiteX7-207" fmla="*/ 0 w 443885"/>
              <a:gd name="connsiteY7-208" fmla="*/ 999941 h 1313395"/>
              <a:gd name="connsiteX0-209" fmla="*/ 0 w 443885"/>
              <a:gd name="connsiteY0-210" fmla="*/ 999941 h 1313395"/>
              <a:gd name="connsiteX1-211" fmla="*/ 111268 w 443885"/>
              <a:gd name="connsiteY1-212" fmla="*/ 949567 h 1313395"/>
              <a:gd name="connsiteX2-213" fmla="*/ 102081 w 443885"/>
              <a:gd name="connsiteY2-214" fmla="*/ 0 h 1313395"/>
              <a:gd name="connsiteX3-215" fmla="*/ 106622 w 443885"/>
              <a:gd name="connsiteY3-216" fmla="*/ 5832 h 1313395"/>
              <a:gd name="connsiteX4-217" fmla="*/ 302569 w 443885"/>
              <a:gd name="connsiteY4-218" fmla="*/ 887989 h 1313395"/>
              <a:gd name="connsiteX5-219" fmla="*/ 443885 w 443885"/>
              <a:gd name="connsiteY5-220" fmla="*/ 823576 h 1313395"/>
              <a:gd name="connsiteX6-221" fmla="*/ 349459 w 443885"/>
              <a:gd name="connsiteY6-222" fmla="*/ 1313395 h 1313395"/>
              <a:gd name="connsiteX7-223" fmla="*/ 0 w 443885"/>
              <a:gd name="connsiteY7-224" fmla="*/ 999941 h 1313395"/>
              <a:gd name="connsiteX0-225" fmla="*/ 0 w 443885"/>
              <a:gd name="connsiteY0-226" fmla="*/ 999941 h 1313395"/>
              <a:gd name="connsiteX1-227" fmla="*/ 111268 w 443885"/>
              <a:gd name="connsiteY1-228" fmla="*/ 949567 h 1313395"/>
              <a:gd name="connsiteX2-229" fmla="*/ 102081 w 443885"/>
              <a:gd name="connsiteY2-230" fmla="*/ 0 h 1313395"/>
              <a:gd name="connsiteX3-231" fmla="*/ 106622 w 443885"/>
              <a:gd name="connsiteY3-232" fmla="*/ 5832 h 1313395"/>
              <a:gd name="connsiteX4-233" fmla="*/ 302569 w 443885"/>
              <a:gd name="connsiteY4-234" fmla="*/ 887989 h 1313395"/>
              <a:gd name="connsiteX5-235" fmla="*/ 443885 w 443885"/>
              <a:gd name="connsiteY5-236" fmla="*/ 823576 h 1313395"/>
              <a:gd name="connsiteX6-237" fmla="*/ 349459 w 443885"/>
              <a:gd name="connsiteY6-238" fmla="*/ 1313395 h 1313395"/>
              <a:gd name="connsiteX7-239" fmla="*/ 0 w 443885"/>
              <a:gd name="connsiteY7-240" fmla="*/ 999941 h 1313395"/>
              <a:gd name="connsiteX0-241" fmla="*/ 0 w 443885"/>
              <a:gd name="connsiteY0-242" fmla="*/ 999941 h 1313395"/>
              <a:gd name="connsiteX1-243" fmla="*/ 128421 w 443885"/>
              <a:gd name="connsiteY1-244" fmla="*/ 966086 h 1313395"/>
              <a:gd name="connsiteX2-245" fmla="*/ 102081 w 443885"/>
              <a:gd name="connsiteY2-246" fmla="*/ 0 h 1313395"/>
              <a:gd name="connsiteX3-247" fmla="*/ 106622 w 443885"/>
              <a:gd name="connsiteY3-248" fmla="*/ 5832 h 1313395"/>
              <a:gd name="connsiteX4-249" fmla="*/ 302569 w 443885"/>
              <a:gd name="connsiteY4-250" fmla="*/ 887989 h 1313395"/>
              <a:gd name="connsiteX5-251" fmla="*/ 443885 w 443885"/>
              <a:gd name="connsiteY5-252" fmla="*/ 823576 h 1313395"/>
              <a:gd name="connsiteX6-253" fmla="*/ 349459 w 443885"/>
              <a:gd name="connsiteY6-254" fmla="*/ 1313395 h 1313395"/>
              <a:gd name="connsiteX7-255" fmla="*/ 0 w 443885"/>
              <a:gd name="connsiteY7-256" fmla="*/ 999941 h 1313395"/>
              <a:gd name="connsiteX0-257" fmla="*/ 0 w 443885"/>
              <a:gd name="connsiteY0-258" fmla="*/ 999941 h 1313395"/>
              <a:gd name="connsiteX1-259" fmla="*/ 128421 w 443885"/>
              <a:gd name="connsiteY1-260" fmla="*/ 966086 h 1313395"/>
              <a:gd name="connsiteX2-261" fmla="*/ 102081 w 443885"/>
              <a:gd name="connsiteY2-262" fmla="*/ 0 h 1313395"/>
              <a:gd name="connsiteX3-263" fmla="*/ 106622 w 443885"/>
              <a:gd name="connsiteY3-264" fmla="*/ 5832 h 1313395"/>
              <a:gd name="connsiteX4-265" fmla="*/ 302569 w 443885"/>
              <a:gd name="connsiteY4-266" fmla="*/ 887989 h 1313395"/>
              <a:gd name="connsiteX5-267" fmla="*/ 443885 w 443885"/>
              <a:gd name="connsiteY5-268" fmla="*/ 823576 h 1313395"/>
              <a:gd name="connsiteX6-269" fmla="*/ 349459 w 443885"/>
              <a:gd name="connsiteY6-270" fmla="*/ 1313395 h 1313395"/>
              <a:gd name="connsiteX7-271" fmla="*/ 0 w 443885"/>
              <a:gd name="connsiteY7-272" fmla="*/ 999941 h 1313395"/>
              <a:gd name="connsiteX0-273" fmla="*/ 0 w 440200"/>
              <a:gd name="connsiteY0-274" fmla="*/ 1016712 h 1313395"/>
              <a:gd name="connsiteX1-275" fmla="*/ 124736 w 440200"/>
              <a:gd name="connsiteY1-276" fmla="*/ 966086 h 1313395"/>
              <a:gd name="connsiteX2-277" fmla="*/ 98396 w 440200"/>
              <a:gd name="connsiteY2-278" fmla="*/ 0 h 1313395"/>
              <a:gd name="connsiteX3-279" fmla="*/ 102937 w 440200"/>
              <a:gd name="connsiteY3-280" fmla="*/ 5832 h 1313395"/>
              <a:gd name="connsiteX4-281" fmla="*/ 298884 w 440200"/>
              <a:gd name="connsiteY4-282" fmla="*/ 887989 h 1313395"/>
              <a:gd name="connsiteX5-283" fmla="*/ 440200 w 440200"/>
              <a:gd name="connsiteY5-284" fmla="*/ 823576 h 1313395"/>
              <a:gd name="connsiteX6-285" fmla="*/ 345774 w 440200"/>
              <a:gd name="connsiteY6-286" fmla="*/ 1313395 h 1313395"/>
              <a:gd name="connsiteX7-287" fmla="*/ 0 w 440200"/>
              <a:gd name="connsiteY7-288" fmla="*/ 1016712 h 1313395"/>
              <a:gd name="connsiteX0-289" fmla="*/ 0 w 440200"/>
              <a:gd name="connsiteY0-290" fmla="*/ 1016712 h 1347828"/>
              <a:gd name="connsiteX1-291" fmla="*/ 124736 w 440200"/>
              <a:gd name="connsiteY1-292" fmla="*/ 966086 h 1347828"/>
              <a:gd name="connsiteX2-293" fmla="*/ 98396 w 440200"/>
              <a:gd name="connsiteY2-294" fmla="*/ 0 h 1347828"/>
              <a:gd name="connsiteX3-295" fmla="*/ 102937 w 440200"/>
              <a:gd name="connsiteY3-296" fmla="*/ 5832 h 1347828"/>
              <a:gd name="connsiteX4-297" fmla="*/ 298884 w 440200"/>
              <a:gd name="connsiteY4-298" fmla="*/ 887989 h 1347828"/>
              <a:gd name="connsiteX5-299" fmla="*/ 440200 w 440200"/>
              <a:gd name="connsiteY5-300" fmla="*/ 823576 h 1347828"/>
              <a:gd name="connsiteX6-301" fmla="*/ 395262 w 440200"/>
              <a:gd name="connsiteY6-302" fmla="*/ 1347828 h 1347828"/>
              <a:gd name="connsiteX7-303" fmla="*/ 0 w 440200"/>
              <a:gd name="connsiteY7-304" fmla="*/ 1016712 h 1347828"/>
              <a:gd name="connsiteX0-305" fmla="*/ 0 w 395262"/>
              <a:gd name="connsiteY0-306" fmla="*/ 1016712 h 1347828"/>
              <a:gd name="connsiteX1-307" fmla="*/ 124736 w 395262"/>
              <a:gd name="connsiteY1-308" fmla="*/ 966086 h 1347828"/>
              <a:gd name="connsiteX2-309" fmla="*/ 98396 w 395262"/>
              <a:gd name="connsiteY2-310" fmla="*/ 0 h 1347828"/>
              <a:gd name="connsiteX3-311" fmla="*/ 102937 w 395262"/>
              <a:gd name="connsiteY3-312" fmla="*/ 5832 h 1347828"/>
              <a:gd name="connsiteX4-313" fmla="*/ 298884 w 395262"/>
              <a:gd name="connsiteY4-314" fmla="*/ 887989 h 1347828"/>
              <a:gd name="connsiteX5-315" fmla="*/ 386646 w 395262"/>
              <a:gd name="connsiteY5-316" fmla="*/ 841427 h 1347828"/>
              <a:gd name="connsiteX6-317" fmla="*/ 395262 w 395262"/>
              <a:gd name="connsiteY6-318" fmla="*/ 1347828 h 1347828"/>
              <a:gd name="connsiteX7-319" fmla="*/ 0 w 395262"/>
              <a:gd name="connsiteY7-320" fmla="*/ 1016712 h 1347828"/>
              <a:gd name="connsiteX0-321" fmla="*/ 6355 w 361341"/>
              <a:gd name="connsiteY0-322" fmla="*/ 1009216 h 1347828"/>
              <a:gd name="connsiteX1-323" fmla="*/ 90815 w 361341"/>
              <a:gd name="connsiteY1-324" fmla="*/ 966086 h 1347828"/>
              <a:gd name="connsiteX2-325" fmla="*/ 64475 w 361341"/>
              <a:gd name="connsiteY2-326" fmla="*/ 0 h 1347828"/>
              <a:gd name="connsiteX3-327" fmla="*/ 69016 w 361341"/>
              <a:gd name="connsiteY3-328" fmla="*/ 5832 h 1347828"/>
              <a:gd name="connsiteX4-329" fmla="*/ 264963 w 361341"/>
              <a:gd name="connsiteY4-330" fmla="*/ 887989 h 1347828"/>
              <a:gd name="connsiteX5-331" fmla="*/ 352725 w 361341"/>
              <a:gd name="connsiteY5-332" fmla="*/ 841427 h 1347828"/>
              <a:gd name="connsiteX6-333" fmla="*/ 361341 w 361341"/>
              <a:gd name="connsiteY6-334" fmla="*/ 1347828 h 1347828"/>
              <a:gd name="connsiteX7-335" fmla="*/ 6355 w 361341"/>
              <a:gd name="connsiteY7-336" fmla="*/ 1009216 h 1347828"/>
              <a:gd name="connsiteX0-337" fmla="*/ 6355 w 352725"/>
              <a:gd name="connsiteY0-338" fmla="*/ 1009216 h 1239068"/>
              <a:gd name="connsiteX1-339" fmla="*/ 90815 w 352725"/>
              <a:gd name="connsiteY1-340" fmla="*/ 966086 h 1239068"/>
              <a:gd name="connsiteX2-341" fmla="*/ 64475 w 352725"/>
              <a:gd name="connsiteY2-342" fmla="*/ 0 h 1239068"/>
              <a:gd name="connsiteX3-343" fmla="*/ 69016 w 352725"/>
              <a:gd name="connsiteY3-344" fmla="*/ 5832 h 1239068"/>
              <a:gd name="connsiteX4-345" fmla="*/ 264963 w 352725"/>
              <a:gd name="connsiteY4-346" fmla="*/ 887989 h 1239068"/>
              <a:gd name="connsiteX5-347" fmla="*/ 352725 w 352725"/>
              <a:gd name="connsiteY5-348" fmla="*/ 841427 h 1239068"/>
              <a:gd name="connsiteX6-349" fmla="*/ 323924 w 352725"/>
              <a:gd name="connsiteY6-350" fmla="*/ 1239068 h 1239068"/>
              <a:gd name="connsiteX7-351" fmla="*/ 6355 w 352725"/>
              <a:gd name="connsiteY7-352" fmla="*/ 1009216 h 1239068"/>
              <a:gd name="connsiteX0-353" fmla="*/ 6355 w 352725"/>
              <a:gd name="connsiteY0-354" fmla="*/ 1009216 h 1239068"/>
              <a:gd name="connsiteX1-355" fmla="*/ 90815 w 352725"/>
              <a:gd name="connsiteY1-356" fmla="*/ 966086 h 1239068"/>
              <a:gd name="connsiteX2-357" fmla="*/ 64475 w 352725"/>
              <a:gd name="connsiteY2-358" fmla="*/ 0 h 1239068"/>
              <a:gd name="connsiteX3-359" fmla="*/ 69016 w 352725"/>
              <a:gd name="connsiteY3-360" fmla="*/ 5832 h 1239068"/>
              <a:gd name="connsiteX4-361" fmla="*/ 258294 w 352725"/>
              <a:gd name="connsiteY4-362" fmla="*/ 891483 h 1239068"/>
              <a:gd name="connsiteX5-363" fmla="*/ 352725 w 352725"/>
              <a:gd name="connsiteY5-364" fmla="*/ 841427 h 1239068"/>
              <a:gd name="connsiteX6-365" fmla="*/ 323924 w 352725"/>
              <a:gd name="connsiteY6-366" fmla="*/ 1239068 h 1239068"/>
              <a:gd name="connsiteX7-367" fmla="*/ 6355 w 352725"/>
              <a:gd name="connsiteY7-368" fmla="*/ 1009216 h 1239068"/>
              <a:gd name="connsiteX0-369" fmla="*/ 0 w 346370"/>
              <a:gd name="connsiteY0-370" fmla="*/ 1009216 h 1239068"/>
              <a:gd name="connsiteX1-371" fmla="*/ 96150 w 346370"/>
              <a:gd name="connsiteY1-372" fmla="*/ 960813 h 1239068"/>
              <a:gd name="connsiteX2-373" fmla="*/ 58120 w 346370"/>
              <a:gd name="connsiteY2-374" fmla="*/ 0 h 1239068"/>
              <a:gd name="connsiteX3-375" fmla="*/ 62661 w 346370"/>
              <a:gd name="connsiteY3-376" fmla="*/ 5832 h 1239068"/>
              <a:gd name="connsiteX4-377" fmla="*/ 251939 w 346370"/>
              <a:gd name="connsiteY4-378" fmla="*/ 891483 h 1239068"/>
              <a:gd name="connsiteX5-379" fmla="*/ 346370 w 346370"/>
              <a:gd name="connsiteY5-380" fmla="*/ 841427 h 1239068"/>
              <a:gd name="connsiteX6-381" fmla="*/ 317569 w 346370"/>
              <a:gd name="connsiteY6-382" fmla="*/ 1239068 h 1239068"/>
              <a:gd name="connsiteX7-383" fmla="*/ 0 w 346370"/>
              <a:gd name="connsiteY7-384" fmla="*/ 1009216 h 1239068"/>
              <a:gd name="connsiteX0-385" fmla="*/ 19649 w 366019"/>
              <a:gd name="connsiteY0-386" fmla="*/ 1009216 h 1239068"/>
              <a:gd name="connsiteX1-387" fmla="*/ 115799 w 366019"/>
              <a:gd name="connsiteY1-388" fmla="*/ 960813 h 1239068"/>
              <a:gd name="connsiteX2-389" fmla="*/ 77769 w 366019"/>
              <a:gd name="connsiteY2-390" fmla="*/ 0 h 1239068"/>
              <a:gd name="connsiteX3-391" fmla="*/ 82310 w 366019"/>
              <a:gd name="connsiteY3-392" fmla="*/ 5832 h 1239068"/>
              <a:gd name="connsiteX4-393" fmla="*/ 271588 w 366019"/>
              <a:gd name="connsiteY4-394" fmla="*/ 891483 h 1239068"/>
              <a:gd name="connsiteX5-395" fmla="*/ 366019 w 366019"/>
              <a:gd name="connsiteY5-396" fmla="*/ 841427 h 1239068"/>
              <a:gd name="connsiteX6-397" fmla="*/ 337218 w 366019"/>
              <a:gd name="connsiteY6-398" fmla="*/ 1239068 h 1239068"/>
              <a:gd name="connsiteX7-399" fmla="*/ 19649 w 366019"/>
              <a:gd name="connsiteY7-400" fmla="*/ 1009216 h 1239068"/>
              <a:gd name="connsiteX0-401" fmla="*/ 0 w 346370"/>
              <a:gd name="connsiteY0-402" fmla="*/ 1009216 h 1239068"/>
              <a:gd name="connsiteX1-403" fmla="*/ 96150 w 346370"/>
              <a:gd name="connsiteY1-404" fmla="*/ 960813 h 1239068"/>
              <a:gd name="connsiteX2-405" fmla="*/ 58120 w 346370"/>
              <a:gd name="connsiteY2-406" fmla="*/ 0 h 1239068"/>
              <a:gd name="connsiteX3-407" fmla="*/ 62661 w 346370"/>
              <a:gd name="connsiteY3-408" fmla="*/ 5832 h 1239068"/>
              <a:gd name="connsiteX4-409" fmla="*/ 251939 w 346370"/>
              <a:gd name="connsiteY4-410" fmla="*/ 891483 h 1239068"/>
              <a:gd name="connsiteX5-411" fmla="*/ 346370 w 346370"/>
              <a:gd name="connsiteY5-412" fmla="*/ 841427 h 1239068"/>
              <a:gd name="connsiteX6-413" fmla="*/ 317569 w 346370"/>
              <a:gd name="connsiteY6-414" fmla="*/ 1239068 h 1239068"/>
              <a:gd name="connsiteX7-415" fmla="*/ 0 w 346370"/>
              <a:gd name="connsiteY7-416" fmla="*/ 1009216 h 1239068"/>
              <a:gd name="connsiteX0-417" fmla="*/ 0 w 346370"/>
              <a:gd name="connsiteY0-418" fmla="*/ 1012785 h 1242637"/>
              <a:gd name="connsiteX1-419" fmla="*/ 96150 w 346370"/>
              <a:gd name="connsiteY1-420" fmla="*/ 964382 h 1242637"/>
              <a:gd name="connsiteX2-421" fmla="*/ 58120 w 346370"/>
              <a:gd name="connsiteY2-422" fmla="*/ 3569 h 1242637"/>
              <a:gd name="connsiteX3-423" fmla="*/ 114690 w 346370"/>
              <a:gd name="connsiteY3-424" fmla="*/ 0 h 1242637"/>
              <a:gd name="connsiteX4-425" fmla="*/ 251939 w 346370"/>
              <a:gd name="connsiteY4-426" fmla="*/ 895052 h 1242637"/>
              <a:gd name="connsiteX5-427" fmla="*/ 346370 w 346370"/>
              <a:gd name="connsiteY5-428" fmla="*/ 844996 h 1242637"/>
              <a:gd name="connsiteX6-429" fmla="*/ 317569 w 346370"/>
              <a:gd name="connsiteY6-430" fmla="*/ 1242637 h 1242637"/>
              <a:gd name="connsiteX7-431" fmla="*/ 0 w 346370"/>
              <a:gd name="connsiteY7-432" fmla="*/ 1012785 h 1242637"/>
              <a:gd name="connsiteX0-433" fmla="*/ 0 w 346370"/>
              <a:gd name="connsiteY0-434" fmla="*/ 1012785 h 1242637"/>
              <a:gd name="connsiteX1-435" fmla="*/ 96150 w 346370"/>
              <a:gd name="connsiteY1-436" fmla="*/ 964382 h 1242637"/>
              <a:gd name="connsiteX2-437" fmla="*/ 58120 w 346370"/>
              <a:gd name="connsiteY2-438" fmla="*/ 3569 h 1242637"/>
              <a:gd name="connsiteX3-439" fmla="*/ 114690 w 346370"/>
              <a:gd name="connsiteY3-440" fmla="*/ 0 h 1242637"/>
              <a:gd name="connsiteX4-441" fmla="*/ 251939 w 346370"/>
              <a:gd name="connsiteY4-442" fmla="*/ 895052 h 1242637"/>
              <a:gd name="connsiteX5-443" fmla="*/ 346370 w 346370"/>
              <a:gd name="connsiteY5-444" fmla="*/ 844996 h 1242637"/>
              <a:gd name="connsiteX6-445" fmla="*/ 317569 w 346370"/>
              <a:gd name="connsiteY6-446" fmla="*/ 1242637 h 1242637"/>
              <a:gd name="connsiteX7-447" fmla="*/ 0 w 346370"/>
              <a:gd name="connsiteY7-448" fmla="*/ 1012785 h 1242637"/>
              <a:gd name="connsiteX0-449" fmla="*/ 0 w 346370"/>
              <a:gd name="connsiteY0-450" fmla="*/ 1009216 h 1239068"/>
              <a:gd name="connsiteX1-451" fmla="*/ 96150 w 346370"/>
              <a:gd name="connsiteY1-452" fmla="*/ 960813 h 1239068"/>
              <a:gd name="connsiteX2-453" fmla="*/ 58120 w 346370"/>
              <a:gd name="connsiteY2-454" fmla="*/ 0 h 1239068"/>
              <a:gd name="connsiteX3-455" fmla="*/ 69331 w 346370"/>
              <a:gd name="connsiteY3-456" fmla="*/ 2339 h 1239068"/>
              <a:gd name="connsiteX4-457" fmla="*/ 251939 w 346370"/>
              <a:gd name="connsiteY4-458" fmla="*/ 891483 h 1239068"/>
              <a:gd name="connsiteX5-459" fmla="*/ 346370 w 346370"/>
              <a:gd name="connsiteY5-460" fmla="*/ 841427 h 1239068"/>
              <a:gd name="connsiteX6-461" fmla="*/ 317569 w 346370"/>
              <a:gd name="connsiteY6-462" fmla="*/ 1239068 h 1239068"/>
              <a:gd name="connsiteX7-463" fmla="*/ 0 w 346370"/>
              <a:gd name="connsiteY7-464" fmla="*/ 1009216 h 1239068"/>
              <a:gd name="connsiteX0-465" fmla="*/ 0 w 346370"/>
              <a:gd name="connsiteY0-466" fmla="*/ 1009216 h 1239068"/>
              <a:gd name="connsiteX1-467" fmla="*/ 96150 w 346370"/>
              <a:gd name="connsiteY1-468" fmla="*/ 960813 h 1239068"/>
              <a:gd name="connsiteX2-469" fmla="*/ 58120 w 346370"/>
              <a:gd name="connsiteY2-470" fmla="*/ 0 h 1239068"/>
              <a:gd name="connsiteX3-471" fmla="*/ 69331 w 346370"/>
              <a:gd name="connsiteY3-472" fmla="*/ 2339 h 1239068"/>
              <a:gd name="connsiteX4-473" fmla="*/ 251939 w 346370"/>
              <a:gd name="connsiteY4-474" fmla="*/ 891483 h 1239068"/>
              <a:gd name="connsiteX5-475" fmla="*/ 346370 w 346370"/>
              <a:gd name="connsiteY5-476" fmla="*/ 841427 h 1239068"/>
              <a:gd name="connsiteX6-477" fmla="*/ 317569 w 346370"/>
              <a:gd name="connsiteY6-478" fmla="*/ 1239068 h 1239068"/>
              <a:gd name="connsiteX7-479" fmla="*/ 0 w 346370"/>
              <a:gd name="connsiteY7-480" fmla="*/ 1009216 h 1239068"/>
              <a:gd name="connsiteX0-481" fmla="*/ 0 w 346370"/>
              <a:gd name="connsiteY0-482" fmla="*/ 1009216 h 1239068"/>
              <a:gd name="connsiteX1-483" fmla="*/ 96150 w 346370"/>
              <a:gd name="connsiteY1-484" fmla="*/ 960813 h 1239068"/>
              <a:gd name="connsiteX2-485" fmla="*/ 58120 w 346370"/>
              <a:gd name="connsiteY2-486" fmla="*/ 0 h 1239068"/>
              <a:gd name="connsiteX3-487" fmla="*/ 69331 w 346370"/>
              <a:gd name="connsiteY3-488" fmla="*/ 2339 h 1239068"/>
              <a:gd name="connsiteX4-489" fmla="*/ 251939 w 346370"/>
              <a:gd name="connsiteY4-490" fmla="*/ 891483 h 1239068"/>
              <a:gd name="connsiteX5-491" fmla="*/ 346370 w 346370"/>
              <a:gd name="connsiteY5-492" fmla="*/ 841427 h 1239068"/>
              <a:gd name="connsiteX6-493" fmla="*/ 317569 w 346370"/>
              <a:gd name="connsiteY6-494" fmla="*/ 1239068 h 1239068"/>
              <a:gd name="connsiteX7-495" fmla="*/ 0 w 346370"/>
              <a:gd name="connsiteY7-496" fmla="*/ 1009216 h 1239068"/>
              <a:gd name="connsiteX0-497" fmla="*/ 0 w 346370"/>
              <a:gd name="connsiteY0-498" fmla="*/ 1009216 h 1239068"/>
              <a:gd name="connsiteX1-499" fmla="*/ 96150 w 346370"/>
              <a:gd name="connsiteY1-500" fmla="*/ 960813 h 1239068"/>
              <a:gd name="connsiteX2-501" fmla="*/ 58120 w 346370"/>
              <a:gd name="connsiteY2-502" fmla="*/ 0 h 1239068"/>
              <a:gd name="connsiteX3-503" fmla="*/ 69331 w 346370"/>
              <a:gd name="connsiteY3-504" fmla="*/ 2339 h 1239068"/>
              <a:gd name="connsiteX4-505" fmla="*/ 251939 w 346370"/>
              <a:gd name="connsiteY4-506" fmla="*/ 891483 h 1239068"/>
              <a:gd name="connsiteX5-507" fmla="*/ 346370 w 346370"/>
              <a:gd name="connsiteY5-508" fmla="*/ 841427 h 1239068"/>
              <a:gd name="connsiteX6-509" fmla="*/ 317569 w 346370"/>
              <a:gd name="connsiteY6-510" fmla="*/ 1239068 h 1239068"/>
              <a:gd name="connsiteX7-511" fmla="*/ 0 w 346370"/>
              <a:gd name="connsiteY7-512" fmla="*/ 1009216 h 1239068"/>
              <a:gd name="connsiteX0-513" fmla="*/ 0 w 346370"/>
              <a:gd name="connsiteY0-514" fmla="*/ 1009216 h 1239068"/>
              <a:gd name="connsiteX1-515" fmla="*/ 96150 w 346370"/>
              <a:gd name="connsiteY1-516" fmla="*/ 960813 h 1239068"/>
              <a:gd name="connsiteX2-517" fmla="*/ 58120 w 346370"/>
              <a:gd name="connsiteY2-518" fmla="*/ 0 h 1239068"/>
              <a:gd name="connsiteX3-519" fmla="*/ 69331 w 346370"/>
              <a:gd name="connsiteY3-520" fmla="*/ 2339 h 1239068"/>
              <a:gd name="connsiteX4-521" fmla="*/ 251939 w 346370"/>
              <a:gd name="connsiteY4-522" fmla="*/ 891483 h 1239068"/>
              <a:gd name="connsiteX5-523" fmla="*/ 346370 w 346370"/>
              <a:gd name="connsiteY5-524" fmla="*/ 841427 h 1239068"/>
              <a:gd name="connsiteX6-525" fmla="*/ 317569 w 346370"/>
              <a:gd name="connsiteY6-526" fmla="*/ 1239068 h 1239068"/>
              <a:gd name="connsiteX7-527" fmla="*/ 0 w 346370"/>
              <a:gd name="connsiteY7-528" fmla="*/ 1009216 h 1239068"/>
              <a:gd name="connsiteX0-529" fmla="*/ 0 w 346370"/>
              <a:gd name="connsiteY0-530" fmla="*/ 1009216 h 1239068"/>
              <a:gd name="connsiteX1-531" fmla="*/ 96150 w 346370"/>
              <a:gd name="connsiteY1-532" fmla="*/ 960813 h 1239068"/>
              <a:gd name="connsiteX2-533" fmla="*/ 58120 w 346370"/>
              <a:gd name="connsiteY2-534" fmla="*/ 0 h 1239068"/>
              <a:gd name="connsiteX3-535" fmla="*/ 69331 w 346370"/>
              <a:gd name="connsiteY3-536" fmla="*/ 2339 h 1239068"/>
              <a:gd name="connsiteX4-537" fmla="*/ 251939 w 346370"/>
              <a:gd name="connsiteY4-538" fmla="*/ 891483 h 1239068"/>
              <a:gd name="connsiteX5-539" fmla="*/ 346370 w 346370"/>
              <a:gd name="connsiteY5-540" fmla="*/ 841427 h 1239068"/>
              <a:gd name="connsiteX6-541" fmla="*/ 317569 w 346370"/>
              <a:gd name="connsiteY6-542" fmla="*/ 1239068 h 1239068"/>
              <a:gd name="connsiteX7-543" fmla="*/ 0 w 346370"/>
              <a:gd name="connsiteY7-544" fmla="*/ 1009216 h 1239068"/>
              <a:gd name="connsiteX0-545" fmla="*/ 1210 w 347580"/>
              <a:gd name="connsiteY0-546" fmla="*/ 1009216 h 1239068"/>
              <a:gd name="connsiteX1-547" fmla="*/ 97360 w 347580"/>
              <a:gd name="connsiteY1-548" fmla="*/ 960813 h 1239068"/>
              <a:gd name="connsiteX2-549" fmla="*/ 59330 w 347580"/>
              <a:gd name="connsiteY2-550" fmla="*/ 0 h 1239068"/>
              <a:gd name="connsiteX3-551" fmla="*/ 70541 w 347580"/>
              <a:gd name="connsiteY3-552" fmla="*/ 2339 h 1239068"/>
              <a:gd name="connsiteX4-553" fmla="*/ 253149 w 347580"/>
              <a:gd name="connsiteY4-554" fmla="*/ 891483 h 1239068"/>
              <a:gd name="connsiteX5-555" fmla="*/ 347580 w 347580"/>
              <a:gd name="connsiteY5-556" fmla="*/ 841427 h 1239068"/>
              <a:gd name="connsiteX6-557" fmla="*/ 318779 w 347580"/>
              <a:gd name="connsiteY6-558" fmla="*/ 1239068 h 1239068"/>
              <a:gd name="connsiteX7-559" fmla="*/ 1210 w 347580"/>
              <a:gd name="connsiteY7-560" fmla="*/ 1009216 h 1239068"/>
              <a:gd name="connsiteX0-561" fmla="*/ 1210 w 347580"/>
              <a:gd name="connsiteY0-562" fmla="*/ 1009216 h 1239068"/>
              <a:gd name="connsiteX1-563" fmla="*/ 97360 w 347580"/>
              <a:gd name="connsiteY1-564" fmla="*/ 960813 h 1239068"/>
              <a:gd name="connsiteX2-565" fmla="*/ 59330 w 347580"/>
              <a:gd name="connsiteY2-566" fmla="*/ 0 h 1239068"/>
              <a:gd name="connsiteX3-567" fmla="*/ 70541 w 347580"/>
              <a:gd name="connsiteY3-568" fmla="*/ 2339 h 1239068"/>
              <a:gd name="connsiteX4-569" fmla="*/ 253149 w 347580"/>
              <a:gd name="connsiteY4-570" fmla="*/ 891483 h 1239068"/>
              <a:gd name="connsiteX5-571" fmla="*/ 347580 w 347580"/>
              <a:gd name="connsiteY5-572" fmla="*/ 841427 h 1239068"/>
              <a:gd name="connsiteX6-573" fmla="*/ 318779 w 347580"/>
              <a:gd name="connsiteY6-574" fmla="*/ 1239068 h 1239068"/>
              <a:gd name="connsiteX7-575" fmla="*/ 1210 w 347580"/>
              <a:gd name="connsiteY7-576" fmla="*/ 1009216 h 1239068"/>
              <a:gd name="connsiteX0-577" fmla="*/ 1210 w 347580"/>
              <a:gd name="connsiteY0-578" fmla="*/ 1009216 h 1239068"/>
              <a:gd name="connsiteX1-579" fmla="*/ 97360 w 347580"/>
              <a:gd name="connsiteY1-580" fmla="*/ 960813 h 1239068"/>
              <a:gd name="connsiteX2-581" fmla="*/ 59330 w 347580"/>
              <a:gd name="connsiteY2-582" fmla="*/ 0 h 1239068"/>
              <a:gd name="connsiteX3-583" fmla="*/ 70541 w 347580"/>
              <a:gd name="connsiteY3-584" fmla="*/ 2339 h 1239068"/>
              <a:gd name="connsiteX4-585" fmla="*/ 239554 w 347580"/>
              <a:gd name="connsiteY4-586" fmla="*/ 885002 h 1239068"/>
              <a:gd name="connsiteX5-587" fmla="*/ 347580 w 347580"/>
              <a:gd name="connsiteY5-588" fmla="*/ 841427 h 1239068"/>
              <a:gd name="connsiteX6-589" fmla="*/ 318779 w 347580"/>
              <a:gd name="connsiteY6-590" fmla="*/ 1239068 h 1239068"/>
              <a:gd name="connsiteX7-591" fmla="*/ 1210 w 347580"/>
              <a:gd name="connsiteY7-592" fmla="*/ 1009216 h 1239068"/>
              <a:gd name="connsiteX0-593" fmla="*/ 1210 w 347580"/>
              <a:gd name="connsiteY0-594" fmla="*/ 1009216 h 1239068"/>
              <a:gd name="connsiteX1-595" fmla="*/ 97360 w 347580"/>
              <a:gd name="connsiteY1-596" fmla="*/ 960813 h 1239068"/>
              <a:gd name="connsiteX2-597" fmla="*/ 59330 w 347580"/>
              <a:gd name="connsiteY2-598" fmla="*/ 0 h 1239068"/>
              <a:gd name="connsiteX3-599" fmla="*/ 70541 w 347580"/>
              <a:gd name="connsiteY3-600" fmla="*/ 2339 h 1239068"/>
              <a:gd name="connsiteX4-601" fmla="*/ 236504 w 347580"/>
              <a:gd name="connsiteY4-602" fmla="*/ 901901 h 1239068"/>
              <a:gd name="connsiteX5-603" fmla="*/ 347580 w 347580"/>
              <a:gd name="connsiteY5-604" fmla="*/ 841427 h 1239068"/>
              <a:gd name="connsiteX6-605" fmla="*/ 318779 w 347580"/>
              <a:gd name="connsiteY6-606" fmla="*/ 1239068 h 1239068"/>
              <a:gd name="connsiteX7-607" fmla="*/ 1210 w 347580"/>
              <a:gd name="connsiteY7-608" fmla="*/ 1009216 h 1239068"/>
              <a:gd name="connsiteX0-609" fmla="*/ 9832 w 356202"/>
              <a:gd name="connsiteY0-610" fmla="*/ 1009216 h 1239068"/>
              <a:gd name="connsiteX1-611" fmla="*/ 105982 w 356202"/>
              <a:gd name="connsiteY1-612" fmla="*/ 960813 h 1239068"/>
              <a:gd name="connsiteX2-613" fmla="*/ 67952 w 356202"/>
              <a:gd name="connsiteY2-614" fmla="*/ 0 h 1239068"/>
              <a:gd name="connsiteX3-615" fmla="*/ 79163 w 356202"/>
              <a:gd name="connsiteY3-616" fmla="*/ 2339 h 1239068"/>
              <a:gd name="connsiteX4-617" fmla="*/ 245126 w 356202"/>
              <a:gd name="connsiteY4-618" fmla="*/ 901901 h 1239068"/>
              <a:gd name="connsiteX5-619" fmla="*/ 356202 w 356202"/>
              <a:gd name="connsiteY5-620" fmla="*/ 841427 h 1239068"/>
              <a:gd name="connsiteX6-621" fmla="*/ 327401 w 356202"/>
              <a:gd name="connsiteY6-622" fmla="*/ 1239068 h 1239068"/>
              <a:gd name="connsiteX7-623" fmla="*/ 9832 w 356202"/>
              <a:gd name="connsiteY7-624" fmla="*/ 1009216 h 1239068"/>
              <a:gd name="connsiteX0-625" fmla="*/ 9832 w 356202"/>
              <a:gd name="connsiteY0-626" fmla="*/ 1009216 h 1239068"/>
              <a:gd name="connsiteX1-627" fmla="*/ 105982 w 356202"/>
              <a:gd name="connsiteY1-628" fmla="*/ 960813 h 1239068"/>
              <a:gd name="connsiteX2-629" fmla="*/ 67952 w 356202"/>
              <a:gd name="connsiteY2-630" fmla="*/ 0 h 1239068"/>
              <a:gd name="connsiteX3-631" fmla="*/ 81002 w 356202"/>
              <a:gd name="connsiteY3-632" fmla="*/ 278496 h 1239068"/>
              <a:gd name="connsiteX4-633" fmla="*/ 245126 w 356202"/>
              <a:gd name="connsiteY4-634" fmla="*/ 901901 h 1239068"/>
              <a:gd name="connsiteX5-635" fmla="*/ 356202 w 356202"/>
              <a:gd name="connsiteY5-636" fmla="*/ 841427 h 1239068"/>
              <a:gd name="connsiteX6-637" fmla="*/ 327401 w 356202"/>
              <a:gd name="connsiteY6-638" fmla="*/ 1239068 h 1239068"/>
              <a:gd name="connsiteX7-639" fmla="*/ 9832 w 356202"/>
              <a:gd name="connsiteY7-640" fmla="*/ 1009216 h 1239068"/>
              <a:gd name="connsiteX0-641" fmla="*/ 9832 w 356202"/>
              <a:gd name="connsiteY0-642" fmla="*/ 1009216 h 1239068"/>
              <a:gd name="connsiteX1-643" fmla="*/ 105982 w 356202"/>
              <a:gd name="connsiteY1-644" fmla="*/ 960813 h 1239068"/>
              <a:gd name="connsiteX2-645" fmla="*/ 67952 w 356202"/>
              <a:gd name="connsiteY2-646" fmla="*/ 0 h 1239068"/>
              <a:gd name="connsiteX3-647" fmla="*/ 85894 w 356202"/>
              <a:gd name="connsiteY3-648" fmla="*/ 269984 h 1239068"/>
              <a:gd name="connsiteX4-649" fmla="*/ 245126 w 356202"/>
              <a:gd name="connsiteY4-650" fmla="*/ 901901 h 1239068"/>
              <a:gd name="connsiteX5-651" fmla="*/ 356202 w 356202"/>
              <a:gd name="connsiteY5-652" fmla="*/ 841427 h 1239068"/>
              <a:gd name="connsiteX6-653" fmla="*/ 327401 w 356202"/>
              <a:gd name="connsiteY6-654" fmla="*/ 1239068 h 1239068"/>
              <a:gd name="connsiteX7-655" fmla="*/ 9832 w 356202"/>
              <a:gd name="connsiteY7-656" fmla="*/ 1009216 h 1239068"/>
              <a:gd name="connsiteX0-657" fmla="*/ 9832 w 356202"/>
              <a:gd name="connsiteY0-658" fmla="*/ 1009216 h 1239068"/>
              <a:gd name="connsiteX1-659" fmla="*/ 105982 w 356202"/>
              <a:gd name="connsiteY1-660" fmla="*/ 960813 h 1239068"/>
              <a:gd name="connsiteX2-661" fmla="*/ 67952 w 356202"/>
              <a:gd name="connsiteY2-662" fmla="*/ 0 h 1239068"/>
              <a:gd name="connsiteX3-663" fmla="*/ 85894 w 356202"/>
              <a:gd name="connsiteY3-664" fmla="*/ 269984 h 1239068"/>
              <a:gd name="connsiteX4-665" fmla="*/ 245126 w 356202"/>
              <a:gd name="connsiteY4-666" fmla="*/ 901901 h 1239068"/>
              <a:gd name="connsiteX5-667" fmla="*/ 356202 w 356202"/>
              <a:gd name="connsiteY5-668" fmla="*/ 841427 h 1239068"/>
              <a:gd name="connsiteX6-669" fmla="*/ 327401 w 356202"/>
              <a:gd name="connsiteY6-670" fmla="*/ 1239068 h 1239068"/>
              <a:gd name="connsiteX7-671" fmla="*/ 9832 w 356202"/>
              <a:gd name="connsiteY7-672" fmla="*/ 1009216 h 1239068"/>
              <a:gd name="connsiteX0-673" fmla="*/ 1827 w 348197"/>
              <a:gd name="connsiteY0-674" fmla="*/ 965826 h 1195678"/>
              <a:gd name="connsiteX1-675" fmla="*/ 97977 w 348197"/>
              <a:gd name="connsiteY1-676" fmla="*/ 917423 h 1195678"/>
              <a:gd name="connsiteX2-677" fmla="*/ 80974 w 348197"/>
              <a:gd name="connsiteY2-678" fmla="*/ 0 h 1195678"/>
              <a:gd name="connsiteX3-679" fmla="*/ 77889 w 348197"/>
              <a:gd name="connsiteY3-680" fmla="*/ 226594 h 1195678"/>
              <a:gd name="connsiteX4-681" fmla="*/ 237121 w 348197"/>
              <a:gd name="connsiteY4-682" fmla="*/ 858511 h 1195678"/>
              <a:gd name="connsiteX5-683" fmla="*/ 348197 w 348197"/>
              <a:gd name="connsiteY5-684" fmla="*/ 798037 h 1195678"/>
              <a:gd name="connsiteX6-685" fmla="*/ 319396 w 348197"/>
              <a:gd name="connsiteY6-686" fmla="*/ 1195678 h 1195678"/>
              <a:gd name="connsiteX7-687" fmla="*/ 1827 w 348197"/>
              <a:gd name="connsiteY7-688" fmla="*/ 965826 h 1195678"/>
              <a:gd name="connsiteX0-689" fmla="*/ 1827 w 348197"/>
              <a:gd name="connsiteY0-690" fmla="*/ 965826 h 1195678"/>
              <a:gd name="connsiteX1-691" fmla="*/ 97977 w 348197"/>
              <a:gd name="connsiteY1-692" fmla="*/ 917423 h 1195678"/>
              <a:gd name="connsiteX2-693" fmla="*/ 80974 w 348197"/>
              <a:gd name="connsiteY2-694" fmla="*/ 0 h 1195678"/>
              <a:gd name="connsiteX3-695" fmla="*/ 77889 w 348197"/>
              <a:gd name="connsiteY3-696" fmla="*/ 226594 h 1195678"/>
              <a:gd name="connsiteX4-697" fmla="*/ 237121 w 348197"/>
              <a:gd name="connsiteY4-698" fmla="*/ 858511 h 1195678"/>
              <a:gd name="connsiteX5-699" fmla="*/ 348197 w 348197"/>
              <a:gd name="connsiteY5-700" fmla="*/ 798037 h 1195678"/>
              <a:gd name="connsiteX6-701" fmla="*/ 319396 w 348197"/>
              <a:gd name="connsiteY6-702" fmla="*/ 1195678 h 1195678"/>
              <a:gd name="connsiteX7-703" fmla="*/ 1827 w 348197"/>
              <a:gd name="connsiteY7-704" fmla="*/ 965826 h 1195678"/>
              <a:gd name="connsiteX0-705" fmla="*/ 1827 w 348197"/>
              <a:gd name="connsiteY0-706" fmla="*/ 965826 h 1195678"/>
              <a:gd name="connsiteX1-707" fmla="*/ 97977 w 348197"/>
              <a:gd name="connsiteY1-708" fmla="*/ 917423 h 1195678"/>
              <a:gd name="connsiteX2-709" fmla="*/ 80974 w 348197"/>
              <a:gd name="connsiteY2-710" fmla="*/ 0 h 1195678"/>
              <a:gd name="connsiteX3-711" fmla="*/ 77889 w 348197"/>
              <a:gd name="connsiteY3-712" fmla="*/ 226594 h 1195678"/>
              <a:gd name="connsiteX4-713" fmla="*/ 237121 w 348197"/>
              <a:gd name="connsiteY4-714" fmla="*/ 858511 h 1195678"/>
              <a:gd name="connsiteX5-715" fmla="*/ 348197 w 348197"/>
              <a:gd name="connsiteY5-716" fmla="*/ 798037 h 1195678"/>
              <a:gd name="connsiteX6-717" fmla="*/ 319396 w 348197"/>
              <a:gd name="connsiteY6-718" fmla="*/ 1195678 h 1195678"/>
              <a:gd name="connsiteX7-719" fmla="*/ 1827 w 348197"/>
              <a:gd name="connsiteY7-720" fmla="*/ 965826 h 1195678"/>
              <a:gd name="connsiteX0-721" fmla="*/ 0 w 346370"/>
              <a:gd name="connsiteY0-722" fmla="*/ 965826 h 1195678"/>
              <a:gd name="connsiteX1-723" fmla="*/ 96150 w 346370"/>
              <a:gd name="connsiteY1-724" fmla="*/ 917423 h 1195678"/>
              <a:gd name="connsiteX2-725" fmla="*/ 79147 w 346370"/>
              <a:gd name="connsiteY2-726" fmla="*/ 0 h 1195678"/>
              <a:gd name="connsiteX3-727" fmla="*/ 76062 w 346370"/>
              <a:gd name="connsiteY3-728" fmla="*/ 226594 h 1195678"/>
              <a:gd name="connsiteX4-729" fmla="*/ 235294 w 346370"/>
              <a:gd name="connsiteY4-730" fmla="*/ 858511 h 1195678"/>
              <a:gd name="connsiteX5-731" fmla="*/ 346370 w 346370"/>
              <a:gd name="connsiteY5-732" fmla="*/ 798037 h 1195678"/>
              <a:gd name="connsiteX6-733" fmla="*/ 317569 w 346370"/>
              <a:gd name="connsiteY6-734" fmla="*/ 1195678 h 1195678"/>
              <a:gd name="connsiteX7-735" fmla="*/ 0 w 346370"/>
              <a:gd name="connsiteY7-736" fmla="*/ 965826 h 1195678"/>
              <a:gd name="connsiteX0-737" fmla="*/ 0 w 346370"/>
              <a:gd name="connsiteY0-738" fmla="*/ 965826 h 1195678"/>
              <a:gd name="connsiteX1-739" fmla="*/ 96150 w 346370"/>
              <a:gd name="connsiteY1-740" fmla="*/ 917423 h 1195678"/>
              <a:gd name="connsiteX2-741" fmla="*/ 79147 w 346370"/>
              <a:gd name="connsiteY2-742" fmla="*/ 0 h 1195678"/>
              <a:gd name="connsiteX3-743" fmla="*/ 76062 w 346370"/>
              <a:gd name="connsiteY3-744" fmla="*/ 226594 h 1195678"/>
              <a:gd name="connsiteX4-745" fmla="*/ 235294 w 346370"/>
              <a:gd name="connsiteY4-746" fmla="*/ 858511 h 1195678"/>
              <a:gd name="connsiteX5-747" fmla="*/ 346370 w 346370"/>
              <a:gd name="connsiteY5-748" fmla="*/ 798037 h 1195678"/>
              <a:gd name="connsiteX6-749" fmla="*/ 317569 w 346370"/>
              <a:gd name="connsiteY6-750" fmla="*/ 1195678 h 1195678"/>
              <a:gd name="connsiteX7-751" fmla="*/ 0 w 346370"/>
              <a:gd name="connsiteY7-752" fmla="*/ 965826 h 1195678"/>
              <a:gd name="connsiteX0-753" fmla="*/ 0 w 346370"/>
              <a:gd name="connsiteY0-754" fmla="*/ 965826 h 1195678"/>
              <a:gd name="connsiteX1-755" fmla="*/ 96150 w 346370"/>
              <a:gd name="connsiteY1-756" fmla="*/ 917423 h 1195678"/>
              <a:gd name="connsiteX2-757" fmla="*/ 79147 w 346370"/>
              <a:gd name="connsiteY2-758" fmla="*/ 0 h 1195678"/>
              <a:gd name="connsiteX3-759" fmla="*/ 66468 w 346370"/>
              <a:gd name="connsiteY3-760" fmla="*/ 342978 h 1195678"/>
              <a:gd name="connsiteX4-761" fmla="*/ 235294 w 346370"/>
              <a:gd name="connsiteY4-762" fmla="*/ 858511 h 1195678"/>
              <a:gd name="connsiteX5-763" fmla="*/ 346370 w 346370"/>
              <a:gd name="connsiteY5-764" fmla="*/ 798037 h 1195678"/>
              <a:gd name="connsiteX6-765" fmla="*/ 317569 w 346370"/>
              <a:gd name="connsiteY6-766" fmla="*/ 1195678 h 1195678"/>
              <a:gd name="connsiteX7-767" fmla="*/ 0 w 346370"/>
              <a:gd name="connsiteY7-768" fmla="*/ 965826 h 1195678"/>
              <a:gd name="connsiteX0-769" fmla="*/ 0 w 346370"/>
              <a:gd name="connsiteY0-770" fmla="*/ 965826 h 1195678"/>
              <a:gd name="connsiteX1-771" fmla="*/ 96150 w 346370"/>
              <a:gd name="connsiteY1-772" fmla="*/ 917423 h 1195678"/>
              <a:gd name="connsiteX2-773" fmla="*/ 79147 w 346370"/>
              <a:gd name="connsiteY2-774" fmla="*/ 0 h 1195678"/>
              <a:gd name="connsiteX3-775" fmla="*/ 66468 w 346370"/>
              <a:gd name="connsiteY3-776" fmla="*/ 342978 h 1195678"/>
              <a:gd name="connsiteX4-777" fmla="*/ 235294 w 346370"/>
              <a:gd name="connsiteY4-778" fmla="*/ 858511 h 1195678"/>
              <a:gd name="connsiteX5-779" fmla="*/ 346370 w 346370"/>
              <a:gd name="connsiteY5-780" fmla="*/ 798037 h 1195678"/>
              <a:gd name="connsiteX6-781" fmla="*/ 317569 w 346370"/>
              <a:gd name="connsiteY6-782" fmla="*/ 1195678 h 1195678"/>
              <a:gd name="connsiteX7-783" fmla="*/ 0 w 346370"/>
              <a:gd name="connsiteY7-784" fmla="*/ 965826 h 1195678"/>
              <a:gd name="connsiteX0-785" fmla="*/ 0 w 346370"/>
              <a:gd name="connsiteY0-786" fmla="*/ 965826 h 1195678"/>
              <a:gd name="connsiteX1-787" fmla="*/ 96150 w 346370"/>
              <a:gd name="connsiteY1-788" fmla="*/ 917423 h 1195678"/>
              <a:gd name="connsiteX2-789" fmla="*/ 79147 w 346370"/>
              <a:gd name="connsiteY2-790" fmla="*/ 0 h 1195678"/>
              <a:gd name="connsiteX3-791" fmla="*/ 67992 w 346370"/>
              <a:gd name="connsiteY3-792" fmla="*/ 423786 h 1195678"/>
              <a:gd name="connsiteX4-793" fmla="*/ 235294 w 346370"/>
              <a:gd name="connsiteY4-794" fmla="*/ 858511 h 1195678"/>
              <a:gd name="connsiteX5-795" fmla="*/ 346370 w 346370"/>
              <a:gd name="connsiteY5-796" fmla="*/ 798037 h 1195678"/>
              <a:gd name="connsiteX6-797" fmla="*/ 317569 w 346370"/>
              <a:gd name="connsiteY6-798" fmla="*/ 1195678 h 1195678"/>
              <a:gd name="connsiteX7-799" fmla="*/ 0 w 346370"/>
              <a:gd name="connsiteY7-800" fmla="*/ 965826 h 1195678"/>
              <a:gd name="connsiteX0-801" fmla="*/ 0 w 346370"/>
              <a:gd name="connsiteY0-802" fmla="*/ 965826 h 1195678"/>
              <a:gd name="connsiteX1-803" fmla="*/ 96150 w 346370"/>
              <a:gd name="connsiteY1-804" fmla="*/ 917423 h 1195678"/>
              <a:gd name="connsiteX2-805" fmla="*/ 79147 w 346370"/>
              <a:gd name="connsiteY2-806" fmla="*/ 0 h 1195678"/>
              <a:gd name="connsiteX3-807" fmla="*/ 67992 w 346370"/>
              <a:gd name="connsiteY3-808" fmla="*/ 423786 h 1195678"/>
              <a:gd name="connsiteX4-809" fmla="*/ 235294 w 346370"/>
              <a:gd name="connsiteY4-810" fmla="*/ 858511 h 1195678"/>
              <a:gd name="connsiteX5-811" fmla="*/ 346370 w 346370"/>
              <a:gd name="connsiteY5-812" fmla="*/ 798037 h 1195678"/>
              <a:gd name="connsiteX6-813" fmla="*/ 317569 w 346370"/>
              <a:gd name="connsiteY6-814" fmla="*/ 1195678 h 1195678"/>
              <a:gd name="connsiteX7-815" fmla="*/ 0 w 346370"/>
              <a:gd name="connsiteY7-816" fmla="*/ 965826 h 1195678"/>
              <a:gd name="connsiteX0-817" fmla="*/ 0 w 346370"/>
              <a:gd name="connsiteY0-818" fmla="*/ 965826 h 1195678"/>
              <a:gd name="connsiteX1-819" fmla="*/ 96150 w 346370"/>
              <a:gd name="connsiteY1-820" fmla="*/ 917423 h 1195678"/>
              <a:gd name="connsiteX2-821" fmla="*/ 79147 w 346370"/>
              <a:gd name="connsiteY2-822" fmla="*/ 0 h 1195678"/>
              <a:gd name="connsiteX3-823" fmla="*/ 74662 w 346370"/>
              <a:gd name="connsiteY3-824" fmla="*/ 420291 h 1195678"/>
              <a:gd name="connsiteX4-825" fmla="*/ 235294 w 346370"/>
              <a:gd name="connsiteY4-826" fmla="*/ 858511 h 1195678"/>
              <a:gd name="connsiteX5-827" fmla="*/ 346370 w 346370"/>
              <a:gd name="connsiteY5-828" fmla="*/ 798037 h 1195678"/>
              <a:gd name="connsiteX6-829" fmla="*/ 317569 w 346370"/>
              <a:gd name="connsiteY6-830" fmla="*/ 1195678 h 1195678"/>
              <a:gd name="connsiteX7-831" fmla="*/ 0 w 346370"/>
              <a:gd name="connsiteY7-832" fmla="*/ 965826 h 1195678"/>
              <a:gd name="connsiteX0-833" fmla="*/ 0 w 346370"/>
              <a:gd name="connsiteY0-834" fmla="*/ 965826 h 1195678"/>
              <a:gd name="connsiteX1-835" fmla="*/ 96150 w 346370"/>
              <a:gd name="connsiteY1-836" fmla="*/ 917423 h 1195678"/>
              <a:gd name="connsiteX2-837" fmla="*/ 79147 w 346370"/>
              <a:gd name="connsiteY2-838" fmla="*/ 0 h 1195678"/>
              <a:gd name="connsiteX3-839" fmla="*/ 74662 w 346370"/>
              <a:gd name="connsiteY3-840" fmla="*/ 420291 h 1195678"/>
              <a:gd name="connsiteX4-841" fmla="*/ 235294 w 346370"/>
              <a:gd name="connsiteY4-842" fmla="*/ 858511 h 1195678"/>
              <a:gd name="connsiteX5-843" fmla="*/ 346370 w 346370"/>
              <a:gd name="connsiteY5-844" fmla="*/ 798037 h 1195678"/>
              <a:gd name="connsiteX6-845" fmla="*/ 317569 w 346370"/>
              <a:gd name="connsiteY6-846" fmla="*/ 1195678 h 1195678"/>
              <a:gd name="connsiteX7-847" fmla="*/ 0 w 346370"/>
              <a:gd name="connsiteY7-848" fmla="*/ 965826 h 1195678"/>
              <a:gd name="connsiteX0-849" fmla="*/ 0 w 346370"/>
              <a:gd name="connsiteY0-850" fmla="*/ 965826 h 1195678"/>
              <a:gd name="connsiteX1-851" fmla="*/ 96150 w 346370"/>
              <a:gd name="connsiteY1-852" fmla="*/ 917423 h 1195678"/>
              <a:gd name="connsiteX2-853" fmla="*/ 79147 w 346370"/>
              <a:gd name="connsiteY2-854" fmla="*/ 0 h 1195678"/>
              <a:gd name="connsiteX3-855" fmla="*/ 74662 w 346370"/>
              <a:gd name="connsiteY3-856" fmla="*/ 420291 h 1195678"/>
              <a:gd name="connsiteX4-857" fmla="*/ 235294 w 346370"/>
              <a:gd name="connsiteY4-858" fmla="*/ 858511 h 1195678"/>
              <a:gd name="connsiteX5-859" fmla="*/ 346370 w 346370"/>
              <a:gd name="connsiteY5-860" fmla="*/ 798037 h 1195678"/>
              <a:gd name="connsiteX6-861" fmla="*/ 317569 w 346370"/>
              <a:gd name="connsiteY6-862" fmla="*/ 1195678 h 1195678"/>
              <a:gd name="connsiteX7-863" fmla="*/ 0 w 346370"/>
              <a:gd name="connsiteY7-864" fmla="*/ 965826 h 1195678"/>
              <a:gd name="connsiteX0-865" fmla="*/ 0 w 346370"/>
              <a:gd name="connsiteY0-866" fmla="*/ 965826 h 1195678"/>
              <a:gd name="connsiteX1-867" fmla="*/ 96150 w 346370"/>
              <a:gd name="connsiteY1-868" fmla="*/ 917423 h 1195678"/>
              <a:gd name="connsiteX2-869" fmla="*/ 79147 w 346370"/>
              <a:gd name="connsiteY2-870" fmla="*/ 0 h 1195678"/>
              <a:gd name="connsiteX3-871" fmla="*/ 74662 w 346370"/>
              <a:gd name="connsiteY3-872" fmla="*/ 420291 h 1195678"/>
              <a:gd name="connsiteX4-873" fmla="*/ 231927 w 346370"/>
              <a:gd name="connsiteY4-874" fmla="*/ 858576 h 1195678"/>
              <a:gd name="connsiteX5-875" fmla="*/ 346370 w 346370"/>
              <a:gd name="connsiteY5-876" fmla="*/ 798037 h 1195678"/>
              <a:gd name="connsiteX6-877" fmla="*/ 317569 w 346370"/>
              <a:gd name="connsiteY6-878" fmla="*/ 1195678 h 1195678"/>
              <a:gd name="connsiteX7-879" fmla="*/ 0 w 346370"/>
              <a:gd name="connsiteY7-880" fmla="*/ 965826 h 1195678"/>
              <a:gd name="connsiteX0-881" fmla="*/ 0 w 346370"/>
              <a:gd name="connsiteY0-882" fmla="*/ 965826 h 1195678"/>
              <a:gd name="connsiteX1-883" fmla="*/ 96150 w 346370"/>
              <a:gd name="connsiteY1-884" fmla="*/ 917423 h 1195678"/>
              <a:gd name="connsiteX2-885" fmla="*/ 79147 w 346370"/>
              <a:gd name="connsiteY2-886" fmla="*/ 0 h 1195678"/>
              <a:gd name="connsiteX3-887" fmla="*/ 74662 w 346370"/>
              <a:gd name="connsiteY3-888" fmla="*/ 420291 h 1195678"/>
              <a:gd name="connsiteX4-889" fmla="*/ 257185 w 346370"/>
              <a:gd name="connsiteY4-890" fmla="*/ 840054 h 1195678"/>
              <a:gd name="connsiteX5-891" fmla="*/ 346370 w 346370"/>
              <a:gd name="connsiteY5-892" fmla="*/ 798037 h 1195678"/>
              <a:gd name="connsiteX6-893" fmla="*/ 317569 w 346370"/>
              <a:gd name="connsiteY6-894" fmla="*/ 1195678 h 1195678"/>
              <a:gd name="connsiteX7-895" fmla="*/ 0 w 346370"/>
              <a:gd name="connsiteY7-896" fmla="*/ 965826 h 1195678"/>
              <a:gd name="connsiteX0-897" fmla="*/ 20484 w 366854"/>
              <a:gd name="connsiteY0-898" fmla="*/ 965826 h 1195678"/>
              <a:gd name="connsiteX1-899" fmla="*/ 86326 w 366854"/>
              <a:gd name="connsiteY1-900" fmla="*/ 934261 h 1195678"/>
              <a:gd name="connsiteX2-901" fmla="*/ 99631 w 366854"/>
              <a:gd name="connsiteY2-902" fmla="*/ 0 h 1195678"/>
              <a:gd name="connsiteX3-903" fmla="*/ 95146 w 366854"/>
              <a:gd name="connsiteY3-904" fmla="*/ 420291 h 1195678"/>
              <a:gd name="connsiteX4-905" fmla="*/ 277669 w 366854"/>
              <a:gd name="connsiteY4-906" fmla="*/ 840054 h 1195678"/>
              <a:gd name="connsiteX5-907" fmla="*/ 366854 w 366854"/>
              <a:gd name="connsiteY5-908" fmla="*/ 798037 h 1195678"/>
              <a:gd name="connsiteX6-909" fmla="*/ 338053 w 366854"/>
              <a:gd name="connsiteY6-910" fmla="*/ 1195678 h 1195678"/>
              <a:gd name="connsiteX7-911" fmla="*/ 20484 w 366854"/>
              <a:gd name="connsiteY7-912" fmla="*/ 965826 h 1195678"/>
              <a:gd name="connsiteX0-913" fmla="*/ 20484 w 366854"/>
              <a:gd name="connsiteY0-914" fmla="*/ 965826 h 1195678"/>
              <a:gd name="connsiteX1-915" fmla="*/ 86326 w 366854"/>
              <a:gd name="connsiteY1-916" fmla="*/ 934261 h 1195678"/>
              <a:gd name="connsiteX2-917" fmla="*/ 99631 w 366854"/>
              <a:gd name="connsiteY2-918" fmla="*/ 0 h 1195678"/>
              <a:gd name="connsiteX3-919" fmla="*/ 128821 w 366854"/>
              <a:gd name="connsiteY3-920" fmla="*/ 427026 h 1195678"/>
              <a:gd name="connsiteX4-921" fmla="*/ 277669 w 366854"/>
              <a:gd name="connsiteY4-922" fmla="*/ 840054 h 1195678"/>
              <a:gd name="connsiteX5-923" fmla="*/ 366854 w 366854"/>
              <a:gd name="connsiteY5-924" fmla="*/ 798037 h 1195678"/>
              <a:gd name="connsiteX6-925" fmla="*/ 338053 w 366854"/>
              <a:gd name="connsiteY6-926" fmla="*/ 1195678 h 1195678"/>
              <a:gd name="connsiteX7-927" fmla="*/ 20484 w 366854"/>
              <a:gd name="connsiteY7-928" fmla="*/ 965826 h 1195678"/>
              <a:gd name="connsiteX0-929" fmla="*/ 9187 w 355557"/>
              <a:gd name="connsiteY0-930" fmla="*/ 980980 h 1210832"/>
              <a:gd name="connsiteX1-931" fmla="*/ 75029 w 355557"/>
              <a:gd name="connsiteY1-932" fmla="*/ 949415 h 1210832"/>
              <a:gd name="connsiteX2-933" fmla="*/ 133797 w 355557"/>
              <a:gd name="connsiteY2-934" fmla="*/ 0 h 1210832"/>
              <a:gd name="connsiteX3-935" fmla="*/ 117524 w 355557"/>
              <a:gd name="connsiteY3-936" fmla="*/ 442180 h 1210832"/>
              <a:gd name="connsiteX4-937" fmla="*/ 266372 w 355557"/>
              <a:gd name="connsiteY4-938" fmla="*/ 855208 h 1210832"/>
              <a:gd name="connsiteX5-939" fmla="*/ 355557 w 355557"/>
              <a:gd name="connsiteY5-940" fmla="*/ 813191 h 1210832"/>
              <a:gd name="connsiteX6-941" fmla="*/ 326756 w 355557"/>
              <a:gd name="connsiteY6-942" fmla="*/ 1210832 h 1210832"/>
              <a:gd name="connsiteX7-943" fmla="*/ 9187 w 355557"/>
              <a:gd name="connsiteY7-944" fmla="*/ 980980 h 1210832"/>
              <a:gd name="connsiteX0-945" fmla="*/ 9187 w 355557"/>
              <a:gd name="connsiteY0-946" fmla="*/ 980980 h 1210832"/>
              <a:gd name="connsiteX1-947" fmla="*/ 75029 w 355557"/>
              <a:gd name="connsiteY1-948" fmla="*/ 949415 h 1210832"/>
              <a:gd name="connsiteX2-949" fmla="*/ 133797 w 355557"/>
              <a:gd name="connsiteY2-950" fmla="*/ 0 h 1210832"/>
              <a:gd name="connsiteX3-951" fmla="*/ 117524 w 355557"/>
              <a:gd name="connsiteY3-952" fmla="*/ 442180 h 1210832"/>
              <a:gd name="connsiteX4-953" fmla="*/ 266372 w 355557"/>
              <a:gd name="connsiteY4-954" fmla="*/ 855208 h 1210832"/>
              <a:gd name="connsiteX5-955" fmla="*/ 355557 w 355557"/>
              <a:gd name="connsiteY5-956" fmla="*/ 813191 h 1210832"/>
              <a:gd name="connsiteX6-957" fmla="*/ 326756 w 355557"/>
              <a:gd name="connsiteY6-958" fmla="*/ 1210832 h 1210832"/>
              <a:gd name="connsiteX7-959" fmla="*/ 9187 w 355557"/>
              <a:gd name="connsiteY7-960" fmla="*/ 980980 h 1210832"/>
              <a:gd name="connsiteX0-961" fmla="*/ 9187 w 355557"/>
              <a:gd name="connsiteY0-962" fmla="*/ 980980 h 1210832"/>
              <a:gd name="connsiteX1-963" fmla="*/ 75029 w 355557"/>
              <a:gd name="connsiteY1-964" fmla="*/ 949415 h 1210832"/>
              <a:gd name="connsiteX2-965" fmla="*/ 133797 w 355557"/>
              <a:gd name="connsiteY2-966" fmla="*/ 0 h 1210832"/>
              <a:gd name="connsiteX3-967" fmla="*/ 117524 w 355557"/>
              <a:gd name="connsiteY3-968" fmla="*/ 442180 h 1210832"/>
              <a:gd name="connsiteX4-969" fmla="*/ 266372 w 355557"/>
              <a:gd name="connsiteY4-970" fmla="*/ 855208 h 1210832"/>
              <a:gd name="connsiteX5-971" fmla="*/ 355557 w 355557"/>
              <a:gd name="connsiteY5-972" fmla="*/ 813191 h 1210832"/>
              <a:gd name="connsiteX6-973" fmla="*/ 326756 w 355557"/>
              <a:gd name="connsiteY6-974" fmla="*/ 1210832 h 1210832"/>
              <a:gd name="connsiteX7-975" fmla="*/ 9187 w 355557"/>
              <a:gd name="connsiteY7-976" fmla="*/ 980980 h 1210832"/>
              <a:gd name="connsiteX0-977" fmla="*/ 9187 w 355557"/>
              <a:gd name="connsiteY0-978" fmla="*/ 980980 h 1210832"/>
              <a:gd name="connsiteX1-979" fmla="*/ 75029 w 355557"/>
              <a:gd name="connsiteY1-980" fmla="*/ 949415 h 1210832"/>
              <a:gd name="connsiteX2-981" fmla="*/ 133797 w 355557"/>
              <a:gd name="connsiteY2-982" fmla="*/ 0 h 1210832"/>
              <a:gd name="connsiteX3-983" fmla="*/ 117524 w 355557"/>
              <a:gd name="connsiteY3-984" fmla="*/ 442180 h 1210832"/>
              <a:gd name="connsiteX4-985" fmla="*/ 266372 w 355557"/>
              <a:gd name="connsiteY4-986" fmla="*/ 855208 h 1210832"/>
              <a:gd name="connsiteX5-987" fmla="*/ 355557 w 355557"/>
              <a:gd name="connsiteY5-988" fmla="*/ 813191 h 1210832"/>
              <a:gd name="connsiteX6-989" fmla="*/ 326756 w 355557"/>
              <a:gd name="connsiteY6-990" fmla="*/ 1210832 h 1210832"/>
              <a:gd name="connsiteX7-991" fmla="*/ 9187 w 355557"/>
              <a:gd name="connsiteY7-992" fmla="*/ 980980 h 1210832"/>
              <a:gd name="connsiteX0-993" fmla="*/ 9187 w 355557"/>
              <a:gd name="connsiteY0-994" fmla="*/ 980980 h 1210832"/>
              <a:gd name="connsiteX1-995" fmla="*/ 75029 w 355557"/>
              <a:gd name="connsiteY1-996" fmla="*/ 949415 h 1210832"/>
              <a:gd name="connsiteX2-997" fmla="*/ 133797 w 355557"/>
              <a:gd name="connsiteY2-998" fmla="*/ 0 h 1210832"/>
              <a:gd name="connsiteX3-999" fmla="*/ 117524 w 355557"/>
              <a:gd name="connsiteY3-1000" fmla="*/ 442180 h 1210832"/>
              <a:gd name="connsiteX4-1001" fmla="*/ 266372 w 355557"/>
              <a:gd name="connsiteY4-1002" fmla="*/ 855208 h 1210832"/>
              <a:gd name="connsiteX5-1003" fmla="*/ 355557 w 355557"/>
              <a:gd name="connsiteY5-1004" fmla="*/ 813191 h 1210832"/>
              <a:gd name="connsiteX6-1005" fmla="*/ 326756 w 355557"/>
              <a:gd name="connsiteY6-1006" fmla="*/ 1210832 h 1210832"/>
              <a:gd name="connsiteX7-1007" fmla="*/ 9187 w 355557"/>
              <a:gd name="connsiteY7-1008" fmla="*/ 980980 h 1210832"/>
              <a:gd name="connsiteX0-1009" fmla="*/ 9187 w 355557"/>
              <a:gd name="connsiteY0-1010" fmla="*/ 980980 h 1210832"/>
              <a:gd name="connsiteX1-1011" fmla="*/ 75029 w 355557"/>
              <a:gd name="connsiteY1-1012" fmla="*/ 949415 h 1210832"/>
              <a:gd name="connsiteX2-1013" fmla="*/ 133797 w 355557"/>
              <a:gd name="connsiteY2-1014" fmla="*/ 0 h 1210832"/>
              <a:gd name="connsiteX3-1015" fmla="*/ 117524 w 355557"/>
              <a:gd name="connsiteY3-1016" fmla="*/ 442180 h 1210832"/>
              <a:gd name="connsiteX4-1017" fmla="*/ 266372 w 355557"/>
              <a:gd name="connsiteY4-1018" fmla="*/ 855208 h 1210832"/>
              <a:gd name="connsiteX5-1019" fmla="*/ 355557 w 355557"/>
              <a:gd name="connsiteY5-1020" fmla="*/ 813191 h 1210832"/>
              <a:gd name="connsiteX6-1021" fmla="*/ 326756 w 355557"/>
              <a:gd name="connsiteY6-1022" fmla="*/ 1210832 h 1210832"/>
              <a:gd name="connsiteX7-1023" fmla="*/ 9187 w 355557"/>
              <a:gd name="connsiteY7-1024" fmla="*/ 980980 h 1210832"/>
              <a:gd name="connsiteX0-1025" fmla="*/ 3944 w 350314"/>
              <a:gd name="connsiteY0-1026" fmla="*/ 980980 h 1210832"/>
              <a:gd name="connsiteX1-1027" fmla="*/ 76521 w 350314"/>
              <a:gd name="connsiteY1-1028" fmla="*/ 942680 h 1210832"/>
              <a:gd name="connsiteX2-1029" fmla="*/ 128554 w 350314"/>
              <a:gd name="connsiteY2-1030" fmla="*/ 0 h 1210832"/>
              <a:gd name="connsiteX3-1031" fmla="*/ 112281 w 350314"/>
              <a:gd name="connsiteY3-1032" fmla="*/ 442180 h 1210832"/>
              <a:gd name="connsiteX4-1033" fmla="*/ 261129 w 350314"/>
              <a:gd name="connsiteY4-1034" fmla="*/ 855208 h 1210832"/>
              <a:gd name="connsiteX5-1035" fmla="*/ 350314 w 350314"/>
              <a:gd name="connsiteY5-1036" fmla="*/ 813191 h 1210832"/>
              <a:gd name="connsiteX6-1037" fmla="*/ 321513 w 350314"/>
              <a:gd name="connsiteY6-1038" fmla="*/ 1210832 h 1210832"/>
              <a:gd name="connsiteX7-1039" fmla="*/ 3944 w 350314"/>
              <a:gd name="connsiteY7-1040" fmla="*/ 980980 h 1210832"/>
              <a:gd name="connsiteX0-1041" fmla="*/ 0 w 346370"/>
              <a:gd name="connsiteY0-1042" fmla="*/ 980980 h 1210832"/>
              <a:gd name="connsiteX1-1043" fmla="*/ 79312 w 346370"/>
              <a:gd name="connsiteY1-1044" fmla="*/ 949415 h 1210832"/>
              <a:gd name="connsiteX2-1045" fmla="*/ 124610 w 346370"/>
              <a:gd name="connsiteY2-1046" fmla="*/ 0 h 1210832"/>
              <a:gd name="connsiteX3-1047" fmla="*/ 108337 w 346370"/>
              <a:gd name="connsiteY3-1048" fmla="*/ 442180 h 1210832"/>
              <a:gd name="connsiteX4-1049" fmla="*/ 257185 w 346370"/>
              <a:gd name="connsiteY4-1050" fmla="*/ 855208 h 1210832"/>
              <a:gd name="connsiteX5-1051" fmla="*/ 346370 w 346370"/>
              <a:gd name="connsiteY5-1052" fmla="*/ 813191 h 1210832"/>
              <a:gd name="connsiteX6-1053" fmla="*/ 317569 w 346370"/>
              <a:gd name="connsiteY6-1054" fmla="*/ 1210832 h 1210832"/>
              <a:gd name="connsiteX7-1055" fmla="*/ 0 w 346370"/>
              <a:gd name="connsiteY7-1056" fmla="*/ 980980 h 1210832"/>
              <a:gd name="connsiteX0-1057" fmla="*/ 4917 w 351287"/>
              <a:gd name="connsiteY0-1058" fmla="*/ 980980 h 1210832"/>
              <a:gd name="connsiteX1-1059" fmla="*/ 84229 w 351287"/>
              <a:gd name="connsiteY1-1060" fmla="*/ 949415 h 1210832"/>
              <a:gd name="connsiteX2-1061" fmla="*/ 129527 w 351287"/>
              <a:gd name="connsiteY2-1062" fmla="*/ 0 h 1210832"/>
              <a:gd name="connsiteX3-1063" fmla="*/ 113254 w 351287"/>
              <a:gd name="connsiteY3-1064" fmla="*/ 442180 h 1210832"/>
              <a:gd name="connsiteX4-1065" fmla="*/ 262102 w 351287"/>
              <a:gd name="connsiteY4-1066" fmla="*/ 855208 h 1210832"/>
              <a:gd name="connsiteX5-1067" fmla="*/ 351287 w 351287"/>
              <a:gd name="connsiteY5-1068" fmla="*/ 813191 h 1210832"/>
              <a:gd name="connsiteX6-1069" fmla="*/ 322486 w 351287"/>
              <a:gd name="connsiteY6-1070" fmla="*/ 1210832 h 1210832"/>
              <a:gd name="connsiteX7-1071" fmla="*/ 4917 w 351287"/>
              <a:gd name="connsiteY7-1072" fmla="*/ 980980 h 1210832"/>
              <a:gd name="connsiteX0-1073" fmla="*/ 8160 w 354530"/>
              <a:gd name="connsiteY0-1074" fmla="*/ 908576 h 1138428"/>
              <a:gd name="connsiteX1-1075" fmla="*/ 87472 w 354530"/>
              <a:gd name="connsiteY1-1076" fmla="*/ 877011 h 1138428"/>
              <a:gd name="connsiteX2-1077" fmla="*/ 120984 w 354530"/>
              <a:gd name="connsiteY2-1078" fmla="*/ 0 h 1138428"/>
              <a:gd name="connsiteX3-1079" fmla="*/ 116497 w 354530"/>
              <a:gd name="connsiteY3-1080" fmla="*/ 369776 h 1138428"/>
              <a:gd name="connsiteX4-1081" fmla="*/ 265345 w 354530"/>
              <a:gd name="connsiteY4-1082" fmla="*/ 782804 h 1138428"/>
              <a:gd name="connsiteX5-1083" fmla="*/ 354530 w 354530"/>
              <a:gd name="connsiteY5-1084" fmla="*/ 740787 h 1138428"/>
              <a:gd name="connsiteX6-1085" fmla="*/ 325729 w 354530"/>
              <a:gd name="connsiteY6-1086" fmla="*/ 1138428 h 1138428"/>
              <a:gd name="connsiteX7-1087" fmla="*/ 8160 w 354530"/>
              <a:gd name="connsiteY7-1088" fmla="*/ 908576 h 1138428"/>
              <a:gd name="connsiteX0-1089" fmla="*/ 6743 w 353113"/>
              <a:gd name="connsiteY0-1090" fmla="*/ 910260 h 1140112"/>
              <a:gd name="connsiteX1-1091" fmla="*/ 86055 w 353113"/>
              <a:gd name="connsiteY1-1092" fmla="*/ 878695 h 1140112"/>
              <a:gd name="connsiteX2-1093" fmla="*/ 124619 w 353113"/>
              <a:gd name="connsiteY2-1094" fmla="*/ 0 h 1140112"/>
              <a:gd name="connsiteX3-1095" fmla="*/ 115080 w 353113"/>
              <a:gd name="connsiteY3-1096" fmla="*/ 371460 h 1140112"/>
              <a:gd name="connsiteX4-1097" fmla="*/ 263928 w 353113"/>
              <a:gd name="connsiteY4-1098" fmla="*/ 784488 h 1140112"/>
              <a:gd name="connsiteX5-1099" fmla="*/ 353113 w 353113"/>
              <a:gd name="connsiteY5-1100" fmla="*/ 742471 h 1140112"/>
              <a:gd name="connsiteX6-1101" fmla="*/ 324312 w 353113"/>
              <a:gd name="connsiteY6-1102" fmla="*/ 1140112 h 1140112"/>
              <a:gd name="connsiteX7-1103" fmla="*/ 6743 w 353113"/>
              <a:gd name="connsiteY7-1104" fmla="*/ 910260 h 1140112"/>
              <a:gd name="connsiteX0-1105" fmla="*/ 6743 w 346378"/>
              <a:gd name="connsiteY0-1106" fmla="*/ 910260 h 1140112"/>
              <a:gd name="connsiteX1-1107" fmla="*/ 86055 w 346378"/>
              <a:gd name="connsiteY1-1108" fmla="*/ 878695 h 1140112"/>
              <a:gd name="connsiteX2-1109" fmla="*/ 124619 w 346378"/>
              <a:gd name="connsiteY2-1110" fmla="*/ 0 h 1140112"/>
              <a:gd name="connsiteX3-1111" fmla="*/ 115080 w 346378"/>
              <a:gd name="connsiteY3-1112" fmla="*/ 371460 h 1140112"/>
              <a:gd name="connsiteX4-1113" fmla="*/ 263928 w 346378"/>
              <a:gd name="connsiteY4-1114" fmla="*/ 784488 h 1140112"/>
              <a:gd name="connsiteX5-1115" fmla="*/ 346378 w 346378"/>
              <a:gd name="connsiteY5-1116" fmla="*/ 722265 h 1140112"/>
              <a:gd name="connsiteX6-1117" fmla="*/ 324312 w 346378"/>
              <a:gd name="connsiteY6-1118" fmla="*/ 1140112 h 1140112"/>
              <a:gd name="connsiteX7-1119" fmla="*/ 6743 w 346378"/>
              <a:gd name="connsiteY7-1120" fmla="*/ 910260 h 1140112"/>
              <a:gd name="connsiteX0-1121" fmla="*/ 1691 w 346378"/>
              <a:gd name="connsiteY0-1122" fmla="*/ 928782 h 1140112"/>
              <a:gd name="connsiteX1-1123" fmla="*/ 86055 w 346378"/>
              <a:gd name="connsiteY1-1124" fmla="*/ 878695 h 1140112"/>
              <a:gd name="connsiteX2-1125" fmla="*/ 124619 w 346378"/>
              <a:gd name="connsiteY2-1126" fmla="*/ 0 h 1140112"/>
              <a:gd name="connsiteX3-1127" fmla="*/ 115080 w 346378"/>
              <a:gd name="connsiteY3-1128" fmla="*/ 371460 h 1140112"/>
              <a:gd name="connsiteX4-1129" fmla="*/ 263928 w 346378"/>
              <a:gd name="connsiteY4-1130" fmla="*/ 784488 h 1140112"/>
              <a:gd name="connsiteX5-1131" fmla="*/ 346378 w 346378"/>
              <a:gd name="connsiteY5-1132" fmla="*/ 722265 h 1140112"/>
              <a:gd name="connsiteX6-1133" fmla="*/ 324312 w 346378"/>
              <a:gd name="connsiteY6-1134" fmla="*/ 1140112 h 1140112"/>
              <a:gd name="connsiteX7-1135" fmla="*/ 1691 w 346378"/>
              <a:gd name="connsiteY7-1136" fmla="*/ 928782 h 1140112"/>
              <a:gd name="connsiteX0-1137" fmla="*/ 1691 w 346378"/>
              <a:gd name="connsiteY0-1138" fmla="*/ 928782 h 1140112"/>
              <a:gd name="connsiteX1-1139" fmla="*/ 86055 w 346378"/>
              <a:gd name="connsiteY1-1140" fmla="*/ 878695 h 1140112"/>
              <a:gd name="connsiteX2-1141" fmla="*/ 124619 w 346378"/>
              <a:gd name="connsiteY2-1142" fmla="*/ 0 h 1140112"/>
              <a:gd name="connsiteX3-1143" fmla="*/ 115080 w 346378"/>
              <a:gd name="connsiteY3-1144" fmla="*/ 371460 h 1140112"/>
              <a:gd name="connsiteX4-1145" fmla="*/ 258875 w 346378"/>
              <a:gd name="connsiteY4-1146" fmla="*/ 782804 h 1140112"/>
              <a:gd name="connsiteX5-1147" fmla="*/ 346378 w 346378"/>
              <a:gd name="connsiteY5-1148" fmla="*/ 722265 h 1140112"/>
              <a:gd name="connsiteX6-1149" fmla="*/ 324312 w 346378"/>
              <a:gd name="connsiteY6-1150" fmla="*/ 1140112 h 1140112"/>
              <a:gd name="connsiteX7-1151" fmla="*/ 1691 w 346378"/>
              <a:gd name="connsiteY7-1152" fmla="*/ 928782 h 1140112"/>
              <a:gd name="connsiteX0-1153" fmla="*/ 1691 w 346378"/>
              <a:gd name="connsiteY0-1154" fmla="*/ 928782 h 1140112"/>
              <a:gd name="connsiteX1-1155" fmla="*/ 86055 w 346378"/>
              <a:gd name="connsiteY1-1156" fmla="*/ 878695 h 1140112"/>
              <a:gd name="connsiteX2-1157" fmla="*/ 124619 w 346378"/>
              <a:gd name="connsiteY2-1158" fmla="*/ 0 h 1140112"/>
              <a:gd name="connsiteX3-1159" fmla="*/ 115080 w 346378"/>
              <a:gd name="connsiteY3-1160" fmla="*/ 371460 h 1140112"/>
              <a:gd name="connsiteX4-1161" fmla="*/ 255508 w 346378"/>
              <a:gd name="connsiteY4-1162" fmla="*/ 779437 h 1140112"/>
              <a:gd name="connsiteX5-1163" fmla="*/ 346378 w 346378"/>
              <a:gd name="connsiteY5-1164" fmla="*/ 722265 h 1140112"/>
              <a:gd name="connsiteX6-1165" fmla="*/ 324312 w 346378"/>
              <a:gd name="connsiteY6-1166" fmla="*/ 1140112 h 1140112"/>
              <a:gd name="connsiteX7-1167" fmla="*/ 1691 w 346378"/>
              <a:gd name="connsiteY7-1168" fmla="*/ 928782 h 1140112"/>
              <a:gd name="connsiteX0-1169" fmla="*/ 0 w 344687"/>
              <a:gd name="connsiteY0-1170" fmla="*/ 1044964 h 1256294"/>
              <a:gd name="connsiteX1-1171" fmla="*/ 84364 w 344687"/>
              <a:gd name="connsiteY1-1172" fmla="*/ 994877 h 1256294"/>
              <a:gd name="connsiteX2-1173" fmla="*/ 154920 w 344687"/>
              <a:gd name="connsiteY2-1174" fmla="*/ 0 h 1256294"/>
              <a:gd name="connsiteX3-1175" fmla="*/ 113389 w 344687"/>
              <a:gd name="connsiteY3-1176" fmla="*/ 487642 h 1256294"/>
              <a:gd name="connsiteX4-1177" fmla="*/ 253817 w 344687"/>
              <a:gd name="connsiteY4-1178" fmla="*/ 895619 h 1256294"/>
              <a:gd name="connsiteX5-1179" fmla="*/ 344687 w 344687"/>
              <a:gd name="connsiteY5-1180" fmla="*/ 838447 h 1256294"/>
              <a:gd name="connsiteX6-1181" fmla="*/ 322621 w 344687"/>
              <a:gd name="connsiteY6-1182" fmla="*/ 1256294 h 1256294"/>
              <a:gd name="connsiteX7-1183" fmla="*/ 0 w 344687"/>
              <a:gd name="connsiteY7-1184" fmla="*/ 1044964 h 12562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44687" h="1256294">
                <a:moveTo>
                  <a:pt x="0" y="1044964"/>
                </a:moveTo>
                <a:cubicBezTo>
                  <a:pt x="32050" y="1028830"/>
                  <a:pt x="48884" y="1007708"/>
                  <a:pt x="84364" y="994877"/>
                </a:cubicBezTo>
                <a:cubicBezTo>
                  <a:pt x="-98460" y="447547"/>
                  <a:pt x="88751" y="163497"/>
                  <a:pt x="154920" y="0"/>
                </a:cubicBezTo>
                <a:cubicBezTo>
                  <a:pt x="133624" y="161804"/>
                  <a:pt x="94152" y="319868"/>
                  <a:pt x="113389" y="487642"/>
                </a:cubicBezTo>
                <a:cubicBezTo>
                  <a:pt x="134239" y="621709"/>
                  <a:pt x="141514" y="692225"/>
                  <a:pt x="253817" y="895619"/>
                </a:cubicBezTo>
                <a:lnTo>
                  <a:pt x="344687" y="838447"/>
                </a:lnTo>
                <a:lnTo>
                  <a:pt x="322621" y="1256294"/>
                </a:lnTo>
                <a:lnTo>
                  <a:pt x="0" y="1044964"/>
                </a:lnTo>
                <a:close/>
              </a:path>
            </a:pathLst>
          </a:custGeom>
          <a:gradFill>
            <a:gsLst>
              <a:gs pos="30000">
                <a:srgbClr val="FB7D7E">
                  <a:alpha val="80000"/>
                </a:srgbClr>
              </a:gs>
              <a:gs pos="0">
                <a:schemeClr val="accent1">
                  <a:lumMod val="5000"/>
                  <a:lumOff val="95000"/>
                  <a:alpha val="30000"/>
                </a:schemeClr>
              </a:gs>
              <a:gs pos="80000">
                <a:srgbClr val="FF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23" tIns="25717" rIns="51423" bIns="25717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435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525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6499860"/>
            <a:ext cx="12203430" cy="3511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ctr">
              <a:buClrTx/>
              <a:buSzTx/>
              <a:buFontTx/>
            </a:pP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2025年目标：</a:t>
            </a:r>
            <a:r>
              <a:rPr lang="zh-CN"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</a:t>
            </a:r>
            <a:r>
              <a:rPr lang="zh-CN"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企专线收入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2.6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亿，木本收入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</a:t>
            </a:r>
            <a:endParaRPr sz="1400" b="1" kern="0" spc="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06095" y="2208530"/>
            <a:ext cx="186563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挖掘友商存量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326640" y="2204085"/>
            <a:ext cx="186563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深耕存量客户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58945" y="2204085"/>
            <a:ext cx="186563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抢拓新增客户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51180" y="2435860"/>
            <a:ext cx="17938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聚焦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AB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类未渗透集团及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类规上企业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3900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331720" y="2419985"/>
            <a:ext cx="1863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聚焦仅数据、固话及单产品接入客户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3316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163060" y="2419985"/>
            <a:ext cx="186626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紧盯“三新”客户（</a:t>
            </a:r>
            <a:r>
              <a:rPr sz="1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新注册、新装修、新搬迁</a:t>
            </a:r>
            <a:r>
              <a:rPr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）抢拓商机</a:t>
            </a:r>
            <a:endParaRPr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251710" y="1917065"/>
            <a:ext cx="2309495" cy="2914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锚定增量市场，抢</a:t>
            </a:r>
            <a:r>
              <a:rPr lang="zh-CN" altLang="en-US" sz="13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价值客户</a:t>
            </a:r>
            <a:endParaRPr lang="zh-CN" altLang="en-US" sz="13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210675" y="2420620"/>
            <a:ext cx="272288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紧跟监管部门需求，结合各行业规范，大力拓展团单，提升中小微企业网络安全意识。</a:t>
            </a:r>
            <a:endParaRPr lang="zh-CN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23570" y="5732780"/>
            <a:ext cx="137287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网格长是属地看管第一责任，逢楼必争，紧盯友商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动态。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047240" y="5732780"/>
            <a:ext cx="1419225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全面掌握全市新建场景建设情况，做好建设与业务发展统筹管理。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427095" y="5512435"/>
            <a:ext cx="150368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网络要保质保量做好支撑</a:t>
            </a:r>
            <a:endParaRPr lang="zh-CN" altLang="en-US" sz="9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503930" y="5732780"/>
            <a:ext cx="133858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新建场景早对接早具备接入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条件，存量覆盖要做厚，全面负责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覆盖质量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2470" y="3068955"/>
            <a:ext cx="5283200" cy="3448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>
              <a:buClrTx/>
              <a:buSzTx/>
              <a:buFontTx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加强融网商机排摸，大单业务应拿尽拿；持续关注重点</a:t>
            </a:r>
            <a:r>
              <a:rPr 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行业专网，攻坚</a:t>
            </a:r>
            <a:r>
              <a:rPr 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破垒提升业务份额。</a:t>
            </a:r>
            <a:endParaRPr lang="zh-CN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1010" y="3306445"/>
            <a:ext cx="186563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重点行业专网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破冰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60400" y="3515360"/>
            <a:ext cx="155638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政务、教育、卫生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专网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93315" y="3306445"/>
            <a:ext cx="186563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融网项目抢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份额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238375" y="3498215"/>
            <a:ext cx="205867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公开市场招标、友商存量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95445" y="3283585"/>
            <a:ext cx="186563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spcBef>
                <a:spcPts val="0"/>
              </a:spcBef>
              <a:buClrTx/>
              <a:buSzTx/>
              <a:buFontTx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融网项目抢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份额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007485" y="3498215"/>
            <a:ext cx="202120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行业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TOP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、省内百强、总部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机构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下箭头 15"/>
          <p:cNvSpPr/>
          <p:nvPr/>
        </p:nvSpPr>
        <p:spPr>
          <a:xfrm rot="4524047" flipH="1" flipV="1">
            <a:off x="11099165" y="4290060"/>
            <a:ext cx="98425" cy="147955"/>
          </a:xfrm>
          <a:custGeom>
            <a:avLst/>
            <a:gdLst>
              <a:gd name="connsiteX0" fmla="*/ 0 w 448873"/>
              <a:gd name="connsiteY0" fmla="*/ 907747 h 1368152"/>
              <a:gd name="connsiteX1" fmla="*/ 112218 w 448873"/>
              <a:gd name="connsiteY1" fmla="*/ 907747 h 1368152"/>
              <a:gd name="connsiteX2" fmla="*/ 112218 w 448873"/>
              <a:gd name="connsiteY2" fmla="*/ 0 h 1368152"/>
              <a:gd name="connsiteX3" fmla="*/ 336655 w 448873"/>
              <a:gd name="connsiteY3" fmla="*/ 0 h 1368152"/>
              <a:gd name="connsiteX4" fmla="*/ 336655 w 448873"/>
              <a:gd name="connsiteY4" fmla="*/ 907747 h 1368152"/>
              <a:gd name="connsiteX5" fmla="*/ 448873 w 448873"/>
              <a:gd name="connsiteY5" fmla="*/ 907747 h 1368152"/>
              <a:gd name="connsiteX6" fmla="*/ 224437 w 448873"/>
              <a:gd name="connsiteY6" fmla="*/ 1368152 h 1368152"/>
              <a:gd name="connsiteX7" fmla="*/ 0 w 448873"/>
              <a:gd name="connsiteY7" fmla="*/ 907747 h 1368152"/>
              <a:gd name="connsiteX0-1" fmla="*/ 0 w 448873"/>
              <a:gd name="connsiteY0-2" fmla="*/ 907747 h 1368152"/>
              <a:gd name="connsiteX1-3" fmla="*/ 112218 w 448873"/>
              <a:gd name="connsiteY1-4" fmla="*/ 907747 h 1368152"/>
              <a:gd name="connsiteX2-5" fmla="*/ 112218 w 448873"/>
              <a:gd name="connsiteY2-6" fmla="*/ 0 h 1368152"/>
              <a:gd name="connsiteX3-7" fmla="*/ 101576 w 448873"/>
              <a:gd name="connsiteY3-8" fmla="*/ 4434 h 1368152"/>
              <a:gd name="connsiteX4-9" fmla="*/ 336655 w 448873"/>
              <a:gd name="connsiteY4-10" fmla="*/ 907747 h 1368152"/>
              <a:gd name="connsiteX5-11" fmla="*/ 448873 w 448873"/>
              <a:gd name="connsiteY5-12" fmla="*/ 907747 h 1368152"/>
              <a:gd name="connsiteX6-13" fmla="*/ 224437 w 448873"/>
              <a:gd name="connsiteY6-14" fmla="*/ 1368152 h 1368152"/>
              <a:gd name="connsiteX7-15" fmla="*/ 0 w 448873"/>
              <a:gd name="connsiteY7-16" fmla="*/ 907747 h 1368152"/>
              <a:gd name="connsiteX0-17" fmla="*/ 0 w 448873"/>
              <a:gd name="connsiteY0-18" fmla="*/ 907747 h 1368152"/>
              <a:gd name="connsiteX1-19" fmla="*/ 112218 w 448873"/>
              <a:gd name="connsiteY1-20" fmla="*/ 907747 h 1368152"/>
              <a:gd name="connsiteX2-21" fmla="*/ 112218 w 448873"/>
              <a:gd name="connsiteY2-22" fmla="*/ 0 h 1368152"/>
              <a:gd name="connsiteX3-23" fmla="*/ 101576 w 448873"/>
              <a:gd name="connsiteY3-24" fmla="*/ 4434 h 1368152"/>
              <a:gd name="connsiteX4-25" fmla="*/ 336655 w 448873"/>
              <a:gd name="connsiteY4-26" fmla="*/ 907747 h 1368152"/>
              <a:gd name="connsiteX5-27" fmla="*/ 448873 w 448873"/>
              <a:gd name="connsiteY5-28" fmla="*/ 907747 h 1368152"/>
              <a:gd name="connsiteX6-29" fmla="*/ 224437 w 448873"/>
              <a:gd name="connsiteY6-30" fmla="*/ 1368152 h 1368152"/>
              <a:gd name="connsiteX7-31" fmla="*/ 0 w 448873"/>
              <a:gd name="connsiteY7-32" fmla="*/ 907747 h 1368152"/>
              <a:gd name="connsiteX0-33" fmla="*/ 0 w 448873"/>
              <a:gd name="connsiteY0-34" fmla="*/ 907747 h 1368152"/>
              <a:gd name="connsiteX1-35" fmla="*/ 112218 w 448873"/>
              <a:gd name="connsiteY1-36" fmla="*/ 907747 h 1368152"/>
              <a:gd name="connsiteX2-37" fmla="*/ 112218 w 448873"/>
              <a:gd name="connsiteY2-38" fmla="*/ 0 h 1368152"/>
              <a:gd name="connsiteX3-39" fmla="*/ 101576 w 448873"/>
              <a:gd name="connsiteY3-40" fmla="*/ 4434 h 1368152"/>
              <a:gd name="connsiteX4-41" fmla="*/ 336655 w 448873"/>
              <a:gd name="connsiteY4-42" fmla="*/ 907747 h 1368152"/>
              <a:gd name="connsiteX5-43" fmla="*/ 448873 w 448873"/>
              <a:gd name="connsiteY5-44" fmla="*/ 907747 h 1368152"/>
              <a:gd name="connsiteX6-45" fmla="*/ 224437 w 448873"/>
              <a:gd name="connsiteY6-46" fmla="*/ 1368152 h 1368152"/>
              <a:gd name="connsiteX7-47" fmla="*/ 0 w 448873"/>
              <a:gd name="connsiteY7-48" fmla="*/ 907747 h 1368152"/>
              <a:gd name="connsiteX0-49" fmla="*/ 0 w 448873"/>
              <a:gd name="connsiteY0-50" fmla="*/ 907747 h 1366568"/>
              <a:gd name="connsiteX1-51" fmla="*/ 112218 w 448873"/>
              <a:gd name="connsiteY1-52" fmla="*/ 907747 h 1366568"/>
              <a:gd name="connsiteX2-53" fmla="*/ 112218 w 448873"/>
              <a:gd name="connsiteY2-54" fmla="*/ 0 h 1366568"/>
              <a:gd name="connsiteX3-55" fmla="*/ 101576 w 448873"/>
              <a:gd name="connsiteY3-56" fmla="*/ 4434 h 1366568"/>
              <a:gd name="connsiteX4-57" fmla="*/ 336655 w 448873"/>
              <a:gd name="connsiteY4-58" fmla="*/ 907747 h 1366568"/>
              <a:gd name="connsiteX5-59" fmla="*/ 448873 w 448873"/>
              <a:gd name="connsiteY5-60" fmla="*/ 907747 h 1366568"/>
              <a:gd name="connsiteX6-61" fmla="*/ 308393 w 448873"/>
              <a:gd name="connsiteY6-62" fmla="*/ 1366568 h 1366568"/>
              <a:gd name="connsiteX7-63" fmla="*/ 0 w 448873"/>
              <a:gd name="connsiteY7-64" fmla="*/ 907747 h 1366568"/>
              <a:gd name="connsiteX0-65" fmla="*/ 0 w 447923"/>
              <a:gd name="connsiteY0-66" fmla="*/ 907747 h 1366568"/>
              <a:gd name="connsiteX1-67" fmla="*/ 112218 w 447923"/>
              <a:gd name="connsiteY1-68" fmla="*/ 907747 h 1366568"/>
              <a:gd name="connsiteX2-69" fmla="*/ 112218 w 447923"/>
              <a:gd name="connsiteY2-70" fmla="*/ 0 h 1366568"/>
              <a:gd name="connsiteX3-71" fmla="*/ 101576 w 447923"/>
              <a:gd name="connsiteY3-72" fmla="*/ 4434 h 1366568"/>
              <a:gd name="connsiteX4-73" fmla="*/ 336655 w 447923"/>
              <a:gd name="connsiteY4-74" fmla="*/ 907747 h 1366568"/>
              <a:gd name="connsiteX5-75" fmla="*/ 447923 w 447923"/>
              <a:gd name="connsiteY5-76" fmla="*/ 857373 h 1366568"/>
              <a:gd name="connsiteX6-77" fmla="*/ 308393 w 447923"/>
              <a:gd name="connsiteY6-78" fmla="*/ 1366568 h 1366568"/>
              <a:gd name="connsiteX7-79" fmla="*/ 0 w 447923"/>
              <a:gd name="connsiteY7-80" fmla="*/ 907747 h 1366568"/>
              <a:gd name="connsiteX0-81" fmla="*/ 0 w 437786"/>
              <a:gd name="connsiteY0-82" fmla="*/ 999941 h 1366568"/>
              <a:gd name="connsiteX1-83" fmla="*/ 102081 w 437786"/>
              <a:gd name="connsiteY1-84" fmla="*/ 907747 h 1366568"/>
              <a:gd name="connsiteX2-85" fmla="*/ 102081 w 437786"/>
              <a:gd name="connsiteY2-86" fmla="*/ 0 h 1366568"/>
              <a:gd name="connsiteX3-87" fmla="*/ 91439 w 437786"/>
              <a:gd name="connsiteY3-88" fmla="*/ 4434 h 1366568"/>
              <a:gd name="connsiteX4-89" fmla="*/ 326518 w 437786"/>
              <a:gd name="connsiteY4-90" fmla="*/ 907747 h 1366568"/>
              <a:gd name="connsiteX5-91" fmla="*/ 437786 w 437786"/>
              <a:gd name="connsiteY5-92" fmla="*/ 857373 h 1366568"/>
              <a:gd name="connsiteX6-93" fmla="*/ 298256 w 437786"/>
              <a:gd name="connsiteY6-94" fmla="*/ 1366568 h 1366568"/>
              <a:gd name="connsiteX7-95" fmla="*/ 0 w 437786"/>
              <a:gd name="connsiteY7-96" fmla="*/ 999941 h 1366568"/>
              <a:gd name="connsiteX0-97" fmla="*/ 0 w 437786"/>
              <a:gd name="connsiteY0-98" fmla="*/ 999941 h 1366568"/>
              <a:gd name="connsiteX1-99" fmla="*/ 111268 w 437786"/>
              <a:gd name="connsiteY1-100" fmla="*/ 949567 h 1366568"/>
              <a:gd name="connsiteX2-101" fmla="*/ 102081 w 437786"/>
              <a:gd name="connsiteY2-102" fmla="*/ 0 h 1366568"/>
              <a:gd name="connsiteX3-103" fmla="*/ 91439 w 437786"/>
              <a:gd name="connsiteY3-104" fmla="*/ 4434 h 1366568"/>
              <a:gd name="connsiteX4-105" fmla="*/ 326518 w 437786"/>
              <a:gd name="connsiteY4-106" fmla="*/ 907747 h 1366568"/>
              <a:gd name="connsiteX5-107" fmla="*/ 437786 w 437786"/>
              <a:gd name="connsiteY5-108" fmla="*/ 857373 h 1366568"/>
              <a:gd name="connsiteX6-109" fmla="*/ 298256 w 437786"/>
              <a:gd name="connsiteY6-110" fmla="*/ 1366568 h 1366568"/>
              <a:gd name="connsiteX7-111" fmla="*/ 0 w 437786"/>
              <a:gd name="connsiteY7-112" fmla="*/ 999941 h 1366568"/>
              <a:gd name="connsiteX0-113" fmla="*/ 0 w 437786"/>
              <a:gd name="connsiteY0-114" fmla="*/ 999941 h 1366568"/>
              <a:gd name="connsiteX1-115" fmla="*/ 111268 w 437786"/>
              <a:gd name="connsiteY1-116" fmla="*/ 949567 h 1366568"/>
              <a:gd name="connsiteX2-117" fmla="*/ 102081 w 437786"/>
              <a:gd name="connsiteY2-118" fmla="*/ 0 h 1366568"/>
              <a:gd name="connsiteX3-119" fmla="*/ 91439 w 437786"/>
              <a:gd name="connsiteY3-120" fmla="*/ 4434 h 1366568"/>
              <a:gd name="connsiteX4-121" fmla="*/ 316227 w 437786"/>
              <a:gd name="connsiteY4-122" fmla="*/ 897837 h 1366568"/>
              <a:gd name="connsiteX5-123" fmla="*/ 437786 w 437786"/>
              <a:gd name="connsiteY5-124" fmla="*/ 857373 h 1366568"/>
              <a:gd name="connsiteX6-125" fmla="*/ 298256 w 437786"/>
              <a:gd name="connsiteY6-126" fmla="*/ 1366568 h 1366568"/>
              <a:gd name="connsiteX7-127" fmla="*/ 0 w 437786"/>
              <a:gd name="connsiteY7-128" fmla="*/ 999941 h 1366568"/>
              <a:gd name="connsiteX0-129" fmla="*/ 0 w 437786"/>
              <a:gd name="connsiteY0-130" fmla="*/ 999941 h 1366568"/>
              <a:gd name="connsiteX1-131" fmla="*/ 111268 w 437786"/>
              <a:gd name="connsiteY1-132" fmla="*/ 949567 h 1366568"/>
              <a:gd name="connsiteX2-133" fmla="*/ 102081 w 437786"/>
              <a:gd name="connsiteY2-134" fmla="*/ 0 h 1366568"/>
              <a:gd name="connsiteX3-135" fmla="*/ 91439 w 437786"/>
              <a:gd name="connsiteY3-136" fmla="*/ 4434 h 1366568"/>
              <a:gd name="connsiteX4-137" fmla="*/ 316227 w 437786"/>
              <a:gd name="connsiteY4-138" fmla="*/ 897837 h 1366568"/>
              <a:gd name="connsiteX5-139" fmla="*/ 437786 w 437786"/>
              <a:gd name="connsiteY5-140" fmla="*/ 857373 h 1366568"/>
              <a:gd name="connsiteX6-141" fmla="*/ 298256 w 437786"/>
              <a:gd name="connsiteY6-142" fmla="*/ 1366568 h 1366568"/>
              <a:gd name="connsiteX7-143" fmla="*/ 0 w 437786"/>
              <a:gd name="connsiteY7-144" fmla="*/ 999941 h 1366568"/>
              <a:gd name="connsiteX0-145" fmla="*/ 0 w 437786"/>
              <a:gd name="connsiteY0-146" fmla="*/ 999941 h 1313395"/>
              <a:gd name="connsiteX1-147" fmla="*/ 111268 w 437786"/>
              <a:gd name="connsiteY1-148" fmla="*/ 949567 h 1313395"/>
              <a:gd name="connsiteX2-149" fmla="*/ 102081 w 437786"/>
              <a:gd name="connsiteY2-150" fmla="*/ 0 h 1313395"/>
              <a:gd name="connsiteX3-151" fmla="*/ 91439 w 437786"/>
              <a:gd name="connsiteY3-152" fmla="*/ 4434 h 1313395"/>
              <a:gd name="connsiteX4-153" fmla="*/ 316227 w 437786"/>
              <a:gd name="connsiteY4-154" fmla="*/ 897837 h 1313395"/>
              <a:gd name="connsiteX5-155" fmla="*/ 437786 w 437786"/>
              <a:gd name="connsiteY5-156" fmla="*/ 857373 h 1313395"/>
              <a:gd name="connsiteX6-157" fmla="*/ 349459 w 437786"/>
              <a:gd name="connsiteY6-158" fmla="*/ 1313395 h 1313395"/>
              <a:gd name="connsiteX7-159" fmla="*/ 0 w 437786"/>
              <a:gd name="connsiteY7-160" fmla="*/ 999941 h 1313395"/>
              <a:gd name="connsiteX0-161" fmla="*/ 0 w 437786"/>
              <a:gd name="connsiteY0-162" fmla="*/ 999941 h 1313395"/>
              <a:gd name="connsiteX1-163" fmla="*/ 111268 w 437786"/>
              <a:gd name="connsiteY1-164" fmla="*/ 949567 h 1313395"/>
              <a:gd name="connsiteX2-165" fmla="*/ 102081 w 437786"/>
              <a:gd name="connsiteY2-166" fmla="*/ 0 h 1313395"/>
              <a:gd name="connsiteX3-167" fmla="*/ 106622 w 437786"/>
              <a:gd name="connsiteY3-168" fmla="*/ 5832 h 1313395"/>
              <a:gd name="connsiteX4-169" fmla="*/ 316227 w 437786"/>
              <a:gd name="connsiteY4-170" fmla="*/ 897837 h 1313395"/>
              <a:gd name="connsiteX5-171" fmla="*/ 437786 w 437786"/>
              <a:gd name="connsiteY5-172" fmla="*/ 857373 h 1313395"/>
              <a:gd name="connsiteX6-173" fmla="*/ 349459 w 437786"/>
              <a:gd name="connsiteY6-174" fmla="*/ 1313395 h 1313395"/>
              <a:gd name="connsiteX7-175" fmla="*/ 0 w 437786"/>
              <a:gd name="connsiteY7-176" fmla="*/ 999941 h 1313395"/>
              <a:gd name="connsiteX0-177" fmla="*/ 0 w 437786"/>
              <a:gd name="connsiteY0-178" fmla="*/ 999941 h 1313395"/>
              <a:gd name="connsiteX1-179" fmla="*/ 111268 w 437786"/>
              <a:gd name="connsiteY1-180" fmla="*/ 949567 h 1313395"/>
              <a:gd name="connsiteX2-181" fmla="*/ 102081 w 437786"/>
              <a:gd name="connsiteY2-182" fmla="*/ 0 h 1313395"/>
              <a:gd name="connsiteX3-183" fmla="*/ 106622 w 437786"/>
              <a:gd name="connsiteY3-184" fmla="*/ 5832 h 1313395"/>
              <a:gd name="connsiteX4-185" fmla="*/ 316227 w 437786"/>
              <a:gd name="connsiteY4-186" fmla="*/ 897837 h 1313395"/>
              <a:gd name="connsiteX5-187" fmla="*/ 437786 w 437786"/>
              <a:gd name="connsiteY5-188" fmla="*/ 857373 h 1313395"/>
              <a:gd name="connsiteX6-189" fmla="*/ 349459 w 437786"/>
              <a:gd name="connsiteY6-190" fmla="*/ 1313395 h 1313395"/>
              <a:gd name="connsiteX7-191" fmla="*/ 0 w 437786"/>
              <a:gd name="connsiteY7-192" fmla="*/ 999941 h 1313395"/>
              <a:gd name="connsiteX0-193" fmla="*/ 0 w 443885"/>
              <a:gd name="connsiteY0-194" fmla="*/ 999941 h 1313395"/>
              <a:gd name="connsiteX1-195" fmla="*/ 111268 w 443885"/>
              <a:gd name="connsiteY1-196" fmla="*/ 949567 h 1313395"/>
              <a:gd name="connsiteX2-197" fmla="*/ 102081 w 443885"/>
              <a:gd name="connsiteY2-198" fmla="*/ 0 h 1313395"/>
              <a:gd name="connsiteX3-199" fmla="*/ 106622 w 443885"/>
              <a:gd name="connsiteY3-200" fmla="*/ 5832 h 1313395"/>
              <a:gd name="connsiteX4-201" fmla="*/ 316227 w 443885"/>
              <a:gd name="connsiteY4-202" fmla="*/ 897837 h 1313395"/>
              <a:gd name="connsiteX5-203" fmla="*/ 443885 w 443885"/>
              <a:gd name="connsiteY5-204" fmla="*/ 823576 h 1313395"/>
              <a:gd name="connsiteX6-205" fmla="*/ 349459 w 443885"/>
              <a:gd name="connsiteY6-206" fmla="*/ 1313395 h 1313395"/>
              <a:gd name="connsiteX7-207" fmla="*/ 0 w 443885"/>
              <a:gd name="connsiteY7-208" fmla="*/ 999941 h 1313395"/>
              <a:gd name="connsiteX0-209" fmla="*/ 0 w 443885"/>
              <a:gd name="connsiteY0-210" fmla="*/ 999941 h 1313395"/>
              <a:gd name="connsiteX1-211" fmla="*/ 111268 w 443885"/>
              <a:gd name="connsiteY1-212" fmla="*/ 949567 h 1313395"/>
              <a:gd name="connsiteX2-213" fmla="*/ 102081 w 443885"/>
              <a:gd name="connsiteY2-214" fmla="*/ 0 h 1313395"/>
              <a:gd name="connsiteX3-215" fmla="*/ 106622 w 443885"/>
              <a:gd name="connsiteY3-216" fmla="*/ 5832 h 1313395"/>
              <a:gd name="connsiteX4-217" fmla="*/ 302569 w 443885"/>
              <a:gd name="connsiteY4-218" fmla="*/ 887989 h 1313395"/>
              <a:gd name="connsiteX5-219" fmla="*/ 443885 w 443885"/>
              <a:gd name="connsiteY5-220" fmla="*/ 823576 h 1313395"/>
              <a:gd name="connsiteX6-221" fmla="*/ 349459 w 443885"/>
              <a:gd name="connsiteY6-222" fmla="*/ 1313395 h 1313395"/>
              <a:gd name="connsiteX7-223" fmla="*/ 0 w 443885"/>
              <a:gd name="connsiteY7-224" fmla="*/ 999941 h 1313395"/>
              <a:gd name="connsiteX0-225" fmla="*/ 0 w 443885"/>
              <a:gd name="connsiteY0-226" fmla="*/ 999941 h 1313395"/>
              <a:gd name="connsiteX1-227" fmla="*/ 111268 w 443885"/>
              <a:gd name="connsiteY1-228" fmla="*/ 949567 h 1313395"/>
              <a:gd name="connsiteX2-229" fmla="*/ 102081 w 443885"/>
              <a:gd name="connsiteY2-230" fmla="*/ 0 h 1313395"/>
              <a:gd name="connsiteX3-231" fmla="*/ 106622 w 443885"/>
              <a:gd name="connsiteY3-232" fmla="*/ 5832 h 1313395"/>
              <a:gd name="connsiteX4-233" fmla="*/ 302569 w 443885"/>
              <a:gd name="connsiteY4-234" fmla="*/ 887989 h 1313395"/>
              <a:gd name="connsiteX5-235" fmla="*/ 443885 w 443885"/>
              <a:gd name="connsiteY5-236" fmla="*/ 823576 h 1313395"/>
              <a:gd name="connsiteX6-237" fmla="*/ 349459 w 443885"/>
              <a:gd name="connsiteY6-238" fmla="*/ 1313395 h 1313395"/>
              <a:gd name="connsiteX7-239" fmla="*/ 0 w 443885"/>
              <a:gd name="connsiteY7-240" fmla="*/ 999941 h 1313395"/>
              <a:gd name="connsiteX0-241" fmla="*/ 0 w 443885"/>
              <a:gd name="connsiteY0-242" fmla="*/ 999941 h 1313395"/>
              <a:gd name="connsiteX1-243" fmla="*/ 128421 w 443885"/>
              <a:gd name="connsiteY1-244" fmla="*/ 966086 h 1313395"/>
              <a:gd name="connsiteX2-245" fmla="*/ 102081 w 443885"/>
              <a:gd name="connsiteY2-246" fmla="*/ 0 h 1313395"/>
              <a:gd name="connsiteX3-247" fmla="*/ 106622 w 443885"/>
              <a:gd name="connsiteY3-248" fmla="*/ 5832 h 1313395"/>
              <a:gd name="connsiteX4-249" fmla="*/ 302569 w 443885"/>
              <a:gd name="connsiteY4-250" fmla="*/ 887989 h 1313395"/>
              <a:gd name="connsiteX5-251" fmla="*/ 443885 w 443885"/>
              <a:gd name="connsiteY5-252" fmla="*/ 823576 h 1313395"/>
              <a:gd name="connsiteX6-253" fmla="*/ 349459 w 443885"/>
              <a:gd name="connsiteY6-254" fmla="*/ 1313395 h 1313395"/>
              <a:gd name="connsiteX7-255" fmla="*/ 0 w 443885"/>
              <a:gd name="connsiteY7-256" fmla="*/ 999941 h 1313395"/>
              <a:gd name="connsiteX0-257" fmla="*/ 0 w 443885"/>
              <a:gd name="connsiteY0-258" fmla="*/ 999941 h 1313395"/>
              <a:gd name="connsiteX1-259" fmla="*/ 128421 w 443885"/>
              <a:gd name="connsiteY1-260" fmla="*/ 966086 h 1313395"/>
              <a:gd name="connsiteX2-261" fmla="*/ 102081 w 443885"/>
              <a:gd name="connsiteY2-262" fmla="*/ 0 h 1313395"/>
              <a:gd name="connsiteX3-263" fmla="*/ 106622 w 443885"/>
              <a:gd name="connsiteY3-264" fmla="*/ 5832 h 1313395"/>
              <a:gd name="connsiteX4-265" fmla="*/ 302569 w 443885"/>
              <a:gd name="connsiteY4-266" fmla="*/ 887989 h 1313395"/>
              <a:gd name="connsiteX5-267" fmla="*/ 443885 w 443885"/>
              <a:gd name="connsiteY5-268" fmla="*/ 823576 h 1313395"/>
              <a:gd name="connsiteX6-269" fmla="*/ 349459 w 443885"/>
              <a:gd name="connsiteY6-270" fmla="*/ 1313395 h 1313395"/>
              <a:gd name="connsiteX7-271" fmla="*/ 0 w 443885"/>
              <a:gd name="connsiteY7-272" fmla="*/ 999941 h 1313395"/>
              <a:gd name="connsiteX0-273" fmla="*/ 0 w 440200"/>
              <a:gd name="connsiteY0-274" fmla="*/ 1016712 h 1313395"/>
              <a:gd name="connsiteX1-275" fmla="*/ 124736 w 440200"/>
              <a:gd name="connsiteY1-276" fmla="*/ 966086 h 1313395"/>
              <a:gd name="connsiteX2-277" fmla="*/ 98396 w 440200"/>
              <a:gd name="connsiteY2-278" fmla="*/ 0 h 1313395"/>
              <a:gd name="connsiteX3-279" fmla="*/ 102937 w 440200"/>
              <a:gd name="connsiteY3-280" fmla="*/ 5832 h 1313395"/>
              <a:gd name="connsiteX4-281" fmla="*/ 298884 w 440200"/>
              <a:gd name="connsiteY4-282" fmla="*/ 887989 h 1313395"/>
              <a:gd name="connsiteX5-283" fmla="*/ 440200 w 440200"/>
              <a:gd name="connsiteY5-284" fmla="*/ 823576 h 1313395"/>
              <a:gd name="connsiteX6-285" fmla="*/ 345774 w 440200"/>
              <a:gd name="connsiteY6-286" fmla="*/ 1313395 h 1313395"/>
              <a:gd name="connsiteX7-287" fmla="*/ 0 w 440200"/>
              <a:gd name="connsiteY7-288" fmla="*/ 1016712 h 1313395"/>
              <a:gd name="connsiteX0-289" fmla="*/ 0 w 440200"/>
              <a:gd name="connsiteY0-290" fmla="*/ 1016712 h 1347828"/>
              <a:gd name="connsiteX1-291" fmla="*/ 124736 w 440200"/>
              <a:gd name="connsiteY1-292" fmla="*/ 966086 h 1347828"/>
              <a:gd name="connsiteX2-293" fmla="*/ 98396 w 440200"/>
              <a:gd name="connsiteY2-294" fmla="*/ 0 h 1347828"/>
              <a:gd name="connsiteX3-295" fmla="*/ 102937 w 440200"/>
              <a:gd name="connsiteY3-296" fmla="*/ 5832 h 1347828"/>
              <a:gd name="connsiteX4-297" fmla="*/ 298884 w 440200"/>
              <a:gd name="connsiteY4-298" fmla="*/ 887989 h 1347828"/>
              <a:gd name="connsiteX5-299" fmla="*/ 440200 w 440200"/>
              <a:gd name="connsiteY5-300" fmla="*/ 823576 h 1347828"/>
              <a:gd name="connsiteX6-301" fmla="*/ 395262 w 440200"/>
              <a:gd name="connsiteY6-302" fmla="*/ 1347828 h 1347828"/>
              <a:gd name="connsiteX7-303" fmla="*/ 0 w 440200"/>
              <a:gd name="connsiteY7-304" fmla="*/ 1016712 h 1347828"/>
              <a:gd name="connsiteX0-305" fmla="*/ 0 w 395262"/>
              <a:gd name="connsiteY0-306" fmla="*/ 1016712 h 1347828"/>
              <a:gd name="connsiteX1-307" fmla="*/ 124736 w 395262"/>
              <a:gd name="connsiteY1-308" fmla="*/ 966086 h 1347828"/>
              <a:gd name="connsiteX2-309" fmla="*/ 98396 w 395262"/>
              <a:gd name="connsiteY2-310" fmla="*/ 0 h 1347828"/>
              <a:gd name="connsiteX3-311" fmla="*/ 102937 w 395262"/>
              <a:gd name="connsiteY3-312" fmla="*/ 5832 h 1347828"/>
              <a:gd name="connsiteX4-313" fmla="*/ 298884 w 395262"/>
              <a:gd name="connsiteY4-314" fmla="*/ 887989 h 1347828"/>
              <a:gd name="connsiteX5-315" fmla="*/ 386646 w 395262"/>
              <a:gd name="connsiteY5-316" fmla="*/ 841427 h 1347828"/>
              <a:gd name="connsiteX6-317" fmla="*/ 395262 w 395262"/>
              <a:gd name="connsiteY6-318" fmla="*/ 1347828 h 1347828"/>
              <a:gd name="connsiteX7-319" fmla="*/ 0 w 395262"/>
              <a:gd name="connsiteY7-320" fmla="*/ 1016712 h 1347828"/>
              <a:gd name="connsiteX0-321" fmla="*/ 6355 w 361341"/>
              <a:gd name="connsiteY0-322" fmla="*/ 1009216 h 1347828"/>
              <a:gd name="connsiteX1-323" fmla="*/ 90815 w 361341"/>
              <a:gd name="connsiteY1-324" fmla="*/ 966086 h 1347828"/>
              <a:gd name="connsiteX2-325" fmla="*/ 64475 w 361341"/>
              <a:gd name="connsiteY2-326" fmla="*/ 0 h 1347828"/>
              <a:gd name="connsiteX3-327" fmla="*/ 69016 w 361341"/>
              <a:gd name="connsiteY3-328" fmla="*/ 5832 h 1347828"/>
              <a:gd name="connsiteX4-329" fmla="*/ 264963 w 361341"/>
              <a:gd name="connsiteY4-330" fmla="*/ 887989 h 1347828"/>
              <a:gd name="connsiteX5-331" fmla="*/ 352725 w 361341"/>
              <a:gd name="connsiteY5-332" fmla="*/ 841427 h 1347828"/>
              <a:gd name="connsiteX6-333" fmla="*/ 361341 w 361341"/>
              <a:gd name="connsiteY6-334" fmla="*/ 1347828 h 1347828"/>
              <a:gd name="connsiteX7-335" fmla="*/ 6355 w 361341"/>
              <a:gd name="connsiteY7-336" fmla="*/ 1009216 h 1347828"/>
              <a:gd name="connsiteX0-337" fmla="*/ 6355 w 352725"/>
              <a:gd name="connsiteY0-338" fmla="*/ 1009216 h 1239068"/>
              <a:gd name="connsiteX1-339" fmla="*/ 90815 w 352725"/>
              <a:gd name="connsiteY1-340" fmla="*/ 966086 h 1239068"/>
              <a:gd name="connsiteX2-341" fmla="*/ 64475 w 352725"/>
              <a:gd name="connsiteY2-342" fmla="*/ 0 h 1239068"/>
              <a:gd name="connsiteX3-343" fmla="*/ 69016 w 352725"/>
              <a:gd name="connsiteY3-344" fmla="*/ 5832 h 1239068"/>
              <a:gd name="connsiteX4-345" fmla="*/ 264963 w 352725"/>
              <a:gd name="connsiteY4-346" fmla="*/ 887989 h 1239068"/>
              <a:gd name="connsiteX5-347" fmla="*/ 352725 w 352725"/>
              <a:gd name="connsiteY5-348" fmla="*/ 841427 h 1239068"/>
              <a:gd name="connsiteX6-349" fmla="*/ 323924 w 352725"/>
              <a:gd name="connsiteY6-350" fmla="*/ 1239068 h 1239068"/>
              <a:gd name="connsiteX7-351" fmla="*/ 6355 w 352725"/>
              <a:gd name="connsiteY7-352" fmla="*/ 1009216 h 1239068"/>
              <a:gd name="connsiteX0-353" fmla="*/ 6355 w 352725"/>
              <a:gd name="connsiteY0-354" fmla="*/ 1009216 h 1239068"/>
              <a:gd name="connsiteX1-355" fmla="*/ 90815 w 352725"/>
              <a:gd name="connsiteY1-356" fmla="*/ 966086 h 1239068"/>
              <a:gd name="connsiteX2-357" fmla="*/ 64475 w 352725"/>
              <a:gd name="connsiteY2-358" fmla="*/ 0 h 1239068"/>
              <a:gd name="connsiteX3-359" fmla="*/ 69016 w 352725"/>
              <a:gd name="connsiteY3-360" fmla="*/ 5832 h 1239068"/>
              <a:gd name="connsiteX4-361" fmla="*/ 258294 w 352725"/>
              <a:gd name="connsiteY4-362" fmla="*/ 891483 h 1239068"/>
              <a:gd name="connsiteX5-363" fmla="*/ 352725 w 352725"/>
              <a:gd name="connsiteY5-364" fmla="*/ 841427 h 1239068"/>
              <a:gd name="connsiteX6-365" fmla="*/ 323924 w 352725"/>
              <a:gd name="connsiteY6-366" fmla="*/ 1239068 h 1239068"/>
              <a:gd name="connsiteX7-367" fmla="*/ 6355 w 352725"/>
              <a:gd name="connsiteY7-368" fmla="*/ 1009216 h 1239068"/>
              <a:gd name="connsiteX0-369" fmla="*/ 0 w 346370"/>
              <a:gd name="connsiteY0-370" fmla="*/ 1009216 h 1239068"/>
              <a:gd name="connsiteX1-371" fmla="*/ 96150 w 346370"/>
              <a:gd name="connsiteY1-372" fmla="*/ 960813 h 1239068"/>
              <a:gd name="connsiteX2-373" fmla="*/ 58120 w 346370"/>
              <a:gd name="connsiteY2-374" fmla="*/ 0 h 1239068"/>
              <a:gd name="connsiteX3-375" fmla="*/ 62661 w 346370"/>
              <a:gd name="connsiteY3-376" fmla="*/ 5832 h 1239068"/>
              <a:gd name="connsiteX4-377" fmla="*/ 251939 w 346370"/>
              <a:gd name="connsiteY4-378" fmla="*/ 891483 h 1239068"/>
              <a:gd name="connsiteX5-379" fmla="*/ 346370 w 346370"/>
              <a:gd name="connsiteY5-380" fmla="*/ 841427 h 1239068"/>
              <a:gd name="connsiteX6-381" fmla="*/ 317569 w 346370"/>
              <a:gd name="connsiteY6-382" fmla="*/ 1239068 h 1239068"/>
              <a:gd name="connsiteX7-383" fmla="*/ 0 w 346370"/>
              <a:gd name="connsiteY7-384" fmla="*/ 1009216 h 1239068"/>
              <a:gd name="connsiteX0-385" fmla="*/ 19649 w 366019"/>
              <a:gd name="connsiteY0-386" fmla="*/ 1009216 h 1239068"/>
              <a:gd name="connsiteX1-387" fmla="*/ 115799 w 366019"/>
              <a:gd name="connsiteY1-388" fmla="*/ 960813 h 1239068"/>
              <a:gd name="connsiteX2-389" fmla="*/ 77769 w 366019"/>
              <a:gd name="connsiteY2-390" fmla="*/ 0 h 1239068"/>
              <a:gd name="connsiteX3-391" fmla="*/ 82310 w 366019"/>
              <a:gd name="connsiteY3-392" fmla="*/ 5832 h 1239068"/>
              <a:gd name="connsiteX4-393" fmla="*/ 271588 w 366019"/>
              <a:gd name="connsiteY4-394" fmla="*/ 891483 h 1239068"/>
              <a:gd name="connsiteX5-395" fmla="*/ 366019 w 366019"/>
              <a:gd name="connsiteY5-396" fmla="*/ 841427 h 1239068"/>
              <a:gd name="connsiteX6-397" fmla="*/ 337218 w 366019"/>
              <a:gd name="connsiteY6-398" fmla="*/ 1239068 h 1239068"/>
              <a:gd name="connsiteX7-399" fmla="*/ 19649 w 366019"/>
              <a:gd name="connsiteY7-400" fmla="*/ 1009216 h 1239068"/>
              <a:gd name="connsiteX0-401" fmla="*/ 0 w 346370"/>
              <a:gd name="connsiteY0-402" fmla="*/ 1009216 h 1239068"/>
              <a:gd name="connsiteX1-403" fmla="*/ 96150 w 346370"/>
              <a:gd name="connsiteY1-404" fmla="*/ 960813 h 1239068"/>
              <a:gd name="connsiteX2-405" fmla="*/ 58120 w 346370"/>
              <a:gd name="connsiteY2-406" fmla="*/ 0 h 1239068"/>
              <a:gd name="connsiteX3-407" fmla="*/ 62661 w 346370"/>
              <a:gd name="connsiteY3-408" fmla="*/ 5832 h 1239068"/>
              <a:gd name="connsiteX4-409" fmla="*/ 251939 w 346370"/>
              <a:gd name="connsiteY4-410" fmla="*/ 891483 h 1239068"/>
              <a:gd name="connsiteX5-411" fmla="*/ 346370 w 346370"/>
              <a:gd name="connsiteY5-412" fmla="*/ 841427 h 1239068"/>
              <a:gd name="connsiteX6-413" fmla="*/ 317569 w 346370"/>
              <a:gd name="connsiteY6-414" fmla="*/ 1239068 h 1239068"/>
              <a:gd name="connsiteX7-415" fmla="*/ 0 w 346370"/>
              <a:gd name="connsiteY7-416" fmla="*/ 1009216 h 1239068"/>
              <a:gd name="connsiteX0-417" fmla="*/ 0 w 346370"/>
              <a:gd name="connsiteY0-418" fmla="*/ 1012785 h 1242637"/>
              <a:gd name="connsiteX1-419" fmla="*/ 96150 w 346370"/>
              <a:gd name="connsiteY1-420" fmla="*/ 964382 h 1242637"/>
              <a:gd name="connsiteX2-421" fmla="*/ 58120 w 346370"/>
              <a:gd name="connsiteY2-422" fmla="*/ 3569 h 1242637"/>
              <a:gd name="connsiteX3-423" fmla="*/ 114690 w 346370"/>
              <a:gd name="connsiteY3-424" fmla="*/ 0 h 1242637"/>
              <a:gd name="connsiteX4-425" fmla="*/ 251939 w 346370"/>
              <a:gd name="connsiteY4-426" fmla="*/ 895052 h 1242637"/>
              <a:gd name="connsiteX5-427" fmla="*/ 346370 w 346370"/>
              <a:gd name="connsiteY5-428" fmla="*/ 844996 h 1242637"/>
              <a:gd name="connsiteX6-429" fmla="*/ 317569 w 346370"/>
              <a:gd name="connsiteY6-430" fmla="*/ 1242637 h 1242637"/>
              <a:gd name="connsiteX7-431" fmla="*/ 0 w 346370"/>
              <a:gd name="connsiteY7-432" fmla="*/ 1012785 h 1242637"/>
              <a:gd name="connsiteX0-433" fmla="*/ 0 w 346370"/>
              <a:gd name="connsiteY0-434" fmla="*/ 1012785 h 1242637"/>
              <a:gd name="connsiteX1-435" fmla="*/ 96150 w 346370"/>
              <a:gd name="connsiteY1-436" fmla="*/ 964382 h 1242637"/>
              <a:gd name="connsiteX2-437" fmla="*/ 58120 w 346370"/>
              <a:gd name="connsiteY2-438" fmla="*/ 3569 h 1242637"/>
              <a:gd name="connsiteX3-439" fmla="*/ 114690 w 346370"/>
              <a:gd name="connsiteY3-440" fmla="*/ 0 h 1242637"/>
              <a:gd name="connsiteX4-441" fmla="*/ 251939 w 346370"/>
              <a:gd name="connsiteY4-442" fmla="*/ 895052 h 1242637"/>
              <a:gd name="connsiteX5-443" fmla="*/ 346370 w 346370"/>
              <a:gd name="connsiteY5-444" fmla="*/ 844996 h 1242637"/>
              <a:gd name="connsiteX6-445" fmla="*/ 317569 w 346370"/>
              <a:gd name="connsiteY6-446" fmla="*/ 1242637 h 1242637"/>
              <a:gd name="connsiteX7-447" fmla="*/ 0 w 346370"/>
              <a:gd name="connsiteY7-448" fmla="*/ 1012785 h 1242637"/>
              <a:gd name="connsiteX0-449" fmla="*/ 0 w 346370"/>
              <a:gd name="connsiteY0-450" fmla="*/ 1009216 h 1239068"/>
              <a:gd name="connsiteX1-451" fmla="*/ 96150 w 346370"/>
              <a:gd name="connsiteY1-452" fmla="*/ 960813 h 1239068"/>
              <a:gd name="connsiteX2-453" fmla="*/ 58120 w 346370"/>
              <a:gd name="connsiteY2-454" fmla="*/ 0 h 1239068"/>
              <a:gd name="connsiteX3-455" fmla="*/ 69331 w 346370"/>
              <a:gd name="connsiteY3-456" fmla="*/ 2339 h 1239068"/>
              <a:gd name="connsiteX4-457" fmla="*/ 251939 w 346370"/>
              <a:gd name="connsiteY4-458" fmla="*/ 891483 h 1239068"/>
              <a:gd name="connsiteX5-459" fmla="*/ 346370 w 346370"/>
              <a:gd name="connsiteY5-460" fmla="*/ 841427 h 1239068"/>
              <a:gd name="connsiteX6-461" fmla="*/ 317569 w 346370"/>
              <a:gd name="connsiteY6-462" fmla="*/ 1239068 h 1239068"/>
              <a:gd name="connsiteX7-463" fmla="*/ 0 w 346370"/>
              <a:gd name="connsiteY7-464" fmla="*/ 1009216 h 1239068"/>
              <a:gd name="connsiteX0-465" fmla="*/ 0 w 346370"/>
              <a:gd name="connsiteY0-466" fmla="*/ 1009216 h 1239068"/>
              <a:gd name="connsiteX1-467" fmla="*/ 96150 w 346370"/>
              <a:gd name="connsiteY1-468" fmla="*/ 960813 h 1239068"/>
              <a:gd name="connsiteX2-469" fmla="*/ 58120 w 346370"/>
              <a:gd name="connsiteY2-470" fmla="*/ 0 h 1239068"/>
              <a:gd name="connsiteX3-471" fmla="*/ 69331 w 346370"/>
              <a:gd name="connsiteY3-472" fmla="*/ 2339 h 1239068"/>
              <a:gd name="connsiteX4-473" fmla="*/ 251939 w 346370"/>
              <a:gd name="connsiteY4-474" fmla="*/ 891483 h 1239068"/>
              <a:gd name="connsiteX5-475" fmla="*/ 346370 w 346370"/>
              <a:gd name="connsiteY5-476" fmla="*/ 841427 h 1239068"/>
              <a:gd name="connsiteX6-477" fmla="*/ 317569 w 346370"/>
              <a:gd name="connsiteY6-478" fmla="*/ 1239068 h 1239068"/>
              <a:gd name="connsiteX7-479" fmla="*/ 0 w 346370"/>
              <a:gd name="connsiteY7-480" fmla="*/ 1009216 h 1239068"/>
              <a:gd name="connsiteX0-481" fmla="*/ 0 w 346370"/>
              <a:gd name="connsiteY0-482" fmla="*/ 1009216 h 1239068"/>
              <a:gd name="connsiteX1-483" fmla="*/ 96150 w 346370"/>
              <a:gd name="connsiteY1-484" fmla="*/ 960813 h 1239068"/>
              <a:gd name="connsiteX2-485" fmla="*/ 58120 w 346370"/>
              <a:gd name="connsiteY2-486" fmla="*/ 0 h 1239068"/>
              <a:gd name="connsiteX3-487" fmla="*/ 69331 w 346370"/>
              <a:gd name="connsiteY3-488" fmla="*/ 2339 h 1239068"/>
              <a:gd name="connsiteX4-489" fmla="*/ 251939 w 346370"/>
              <a:gd name="connsiteY4-490" fmla="*/ 891483 h 1239068"/>
              <a:gd name="connsiteX5-491" fmla="*/ 346370 w 346370"/>
              <a:gd name="connsiteY5-492" fmla="*/ 841427 h 1239068"/>
              <a:gd name="connsiteX6-493" fmla="*/ 317569 w 346370"/>
              <a:gd name="connsiteY6-494" fmla="*/ 1239068 h 1239068"/>
              <a:gd name="connsiteX7-495" fmla="*/ 0 w 346370"/>
              <a:gd name="connsiteY7-496" fmla="*/ 1009216 h 1239068"/>
              <a:gd name="connsiteX0-497" fmla="*/ 0 w 346370"/>
              <a:gd name="connsiteY0-498" fmla="*/ 1009216 h 1239068"/>
              <a:gd name="connsiteX1-499" fmla="*/ 96150 w 346370"/>
              <a:gd name="connsiteY1-500" fmla="*/ 960813 h 1239068"/>
              <a:gd name="connsiteX2-501" fmla="*/ 58120 w 346370"/>
              <a:gd name="connsiteY2-502" fmla="*/ 0 h 1239068"/>
              <a:gd name="connsiteX3-503" fmla="*/ 69331 w 346370"/>
              <a:gd name="connsiteY3-504" fmla="*/ 2339 h 1239068"/>
              <a:gd name="connsiteX4-505" fmla="*/ 251939 w 346370"/>
              <a:gd name="connsiteY4-506" fmla="*/ 891483 h 1239068"/>
              <a:gd name="connsiteX5-507" fmla="*/ 346370 w 346370"/>
              <a:gd name="connsiteY5-508" fmla="*/ 841427 h 1239068"/>
              <a:gd name="connsiteX6-509" fmla="*/ 317569 w 346370"/>
              <a:gd name="connsiteY6-510" fmla="*/ 1239068 h 1239068"/>
              <a:gd name="connsiteX7-511" fmla="*/ 0 w 346370"/>
              <a:gd name="connsiteY7-512" fmla="*/ 1009216 h 1239068"/>
              <a:gd name="connsiteX0-513" fmla="*/ 0 w 346370"/>
              <a:gd name="connsiteY0-514" fmla="*/ 1009216 h 1239068"/>
              <a:gd name="connsiteX1-515" fmla="*/ 96150 w 346370"/>
              <a:gd name="connsiteY1-516" fmla="*/ 960813 h 1239068"/>
              <a:gd name="connsiteX2-517" fmla="*/ 58120 w 346370"/>
              <a:gd name="connsiteY2-518" fmla="*/ 0 h 1239068"/>
              <a:gd name="connsiteX3-519" fmla="*/ 69331 w 346370"/>
              <a:gd name="connsiteY3-520" fmla="*/ 2339 h 1239068"/>
              <a:gd name="connsiteX4-521" fmla="*/ 251939 w 346370"/>
              <a:gd name="connsiteY4-522" fmla="*/ 891483 h 1239068"/>
              <a:gd name="connsiteX5-523" fmla="*/ 346370 w 346370"/>
              <a:gd name="connsiteY5-524" fmla="*/ 841427 h 1239068"/>
              <a:gd name="connsiteX6-525" fmla="*/ 317569 w 346370"/>
              <a:gd name="connsiteY6-526" fmla="*/ 1239068 h 1239068"/>
              <a:gd name="connsiteX7-527" fmla="*/ 0 w 346370"/>
              <a:gd name="connsiteY7-528" fmla="*/ 1009216 h 1239068"/>
              <a:gd name="connsiteX0-529" fmla="*/ 0 w 346370"/>
              <a:gd name="connsiteY0-530" fmla="*/ 1009216 h 1239068"/>
              <a:gd name="connsiteX1-531" fmla="*/ 96150 w 346370"/>
              <a:gd name="connsiteY1-532" fmla="*/ 960813 h 1239068"/>
              <a:gd name="connsiteX2-533" fmla="*/ 58120 w 346370"/>
              <a:gd name="connsiteY2-534" fmla="*/ 0 h 1239068"/>
              <a:gd name="connsiteX3-535" fmla="*/ 69331 w 346370"/>
              <a:gd name="connsiteY3-536" fmla="*/ 2339 h 1239068"/>
              <a:gd name="connsiteX4-537" fmla="*/ 251939 w 346370"/>
              <a:gd name="connsiteY4-538" fmla="*/ 891483 h 1239068"/>
              <a:gd name="connsiteX5-539" fmla="*/ 346370 w 346370"/>
              <a:gd name="connsiteY5-540" fmla="*/ 841427 h 1239068"/>
              <a:gd name="connsiteX6-541" fmla="*/ 317569 w 346370"/>
              <a:gd name="connsiteY6-542" fmla="*/ 1239068 h 1239068"/>
              <a:gd name="connsiteX7-543" fmla="*/ 0 w 346370"/>
              <a:gd name="connsiteY7-544" fmla="*/ 1009216 h 1239068"/>
              <a:gd name="connsiteX0-545" fmla="*/ 1210 w 347580"/>
              <a:gd name="connsiteY0-546" fmla="*/ 1009216 h 1239068"/>
              <a:gd name="connsiteX1-547" fmla="*/ 97360 w 347580"/>
              <a:gd name="connsiteY1-548" fmla="*/ 960813 h 1239068"/>
              <a:gd name="connsiteX2-549" fmla="*/ 59330 w 347580"/>
              <a:gd name="connsiteY2-550" fmla="*/ 0 h 1239068"/>
              <a:gd name="connsiteX3-551" fmla="*/ 70541 w 347580"/>
              <a:gd name="connsiteY3-552" fmla="*/ 2339 h 1239068"/>
              <a:gd name="connsiteX4-553" fmla="*/ 253149 w 347580"/>
              <a:gd name="connsiteY4-554" fmla="*/ 891483 h 1239068"/>
              <a:gd name="connsiteX5-555" fmla="*/ 347580 w 347580"/>
              <a:gd name="connsiteY5-556" fmla="*/ 841427 h 1239068"/>
              <a:gd name="connsiteX6-557" fmla="*/ 318779 w 347580"/>
              <a:gd name="connsiteY6-558" fmla="*/ 1239068 h 1239068"/>
              <a:gd name="connsiteX7-559" fmla="*/ 1210 w 347580"/>
              <a:gd name="connsiteY7-560" fmla="*/ 1009216 h 1239068"/>
              <a:gd name="connsiteX0-561" fmla="*/ 1210 w 347580"/>
              <a:gd name="connsiteY0-562" fmla="*/ 1009216 h 1239068"/>
              <a:gd name="connsiteX1-563" fmla="*/ 97360 w 347580"/>
              <a:gd name="connsiteY1-564" fmla="*/ 960813 h 1239068"/>
              <a:gd name="connsiteX2-565" fmla="*/ 59330 w 347580"/>
              <a:gd name="connsiteY2-566" fmla="*/ 0 h 1239068"/>
              <a:gd name="connsiteX3-567" fmla="*/ 70541 w 347580"/>
              <a:gd name="connsiteY3-568" fmla="*/ 2339 h 1239068"/>
              <a:gd name="connsiteX4-569" fmla="*/ 253149 w 347580"/>
              <a:gd name="connsiteY4-570" fmla="*/ 891483 h 1239068"/>
              <a:gd name="connsiteX5-571" fmla="*/ 347580 w 347580"/>
              <a:gd name="connsiteY5-572" fmla="*/ 841427 h 1239068"/>
              <a:gd name="connsiteX6-573" fmla="*/ 318779 w 347580"/>
              <a:gd name="connsiteY6-574" fmla="*/ 1239068 h 1239068"/>
              <a:gd name="connsiteX7-575" fmla="*/ 1210 w 347580"/>
              <a:gd name="connsiteY7-576" fmla="*/ 1009216 h 1239068"/>
              <a:gd name="connsiteX0-577" fmla="*/ 1210 w 347580"/>
              <a:gd name="connsiteY0-578" fmla="*/ 1009216 h 1239068"/>
              <a:gd name="connsiteX1-579" fmla="*/ 97360 w 347580"/>
              <a:gd name="connsiteY1-580" fmla="*/ 960813 h 1239068"/>
              <a:gd name="connsiteX2-581" fmla="*/ 59330 w 347580"/>
              <a:gd name="connsiteY2-582" fmla="*/ 0 h 1239068"/>
              <a:gd name="connsiteX3-583" fmla="*/ 70541 w 347580"/>
              <a:gd name="connsiteY3-584" fmla="*/ 2339 h 1239068"/>
              <a:gd name="connsiteX4-585" fmla="*/ 239554 w 347580"/>
              <a:gd name="connsiteY4-586" fmla="*/ 885002 h 1239068"/>
              <a:gd name="connsiteX5-587" fmla="*/ 347580 w 347580"/>
              <a:gd name="connsiteY5-588" fmla="*/ 841427 h 1239068"/>
              <a:gd name="connsiteX6-589" fmla="*/ 318779 w 347580"/>
              <a:gd name="connsiteY6-590" fmla="*/ 1239068 h 1239068"/>
              <a:gd name="connsiteX7-591" fmla="*/ 1210 w 347580"/>
              <a:gd name="connsiteY7-592" fmla="*/ 1009216 h 1239068"/>
              <a:gd name="connsiteX0-593" fmla="*/ 1210 w 347580"/>
              <a:gd name="connsiteY0-594" fmla="*/ 1009216 h 1239068"/>
              <a:gd name="connsiteX1-595" fmla="*/ 97360 w 347580"/>
              <a:gd name="connsiteY1-596" fmla="*/ 960813 h 1239068"/>
              <a:gd name="connsiteX2-597" fmla="*/ 59330 w 347580"/>
              <a:gd name="connsiteY2-598" fmla="*/ 0 h 1239068"/>
              <a:gd name="connsiteX3-599" fmla="*/ 70541 w 347580"/>
              <a:gd name="connsiteY3-600" fmla="*/ 2339 h 1239068"/>
              <a:gd name="connsiteX4-601" fmla="*/ 236504 w 347580"/>
              <a:gd name="connsiteY4-602" fmla="*/ 901901 h 1239068"/>
              <a:gd name="connsiteX5-603" fmla="*/ 347580 w 347580"/>
              <a:gd name="connsiteY5-604" fmla="*/ 841427 h 1239068"/>
              <a:gd name="connsiteX6-605" fmla="*/ 318779 w 347580"/>
              <a:gd name="connsiteY6-606" fmla="*/ 1239068 h 1239068"/>
              <a:gd name="connsiteX7-607" fmla="*/ 1210 w 347580"/>
              <a:gd name="connsiteY7-608" fmla="*/ 1009216 h 1239068"/>
              <a:gd name="connsiteX0-609" fmla="*/ 9832 w 356202"/>
              <a:gd name="connsiteY0-610" fmla="*/ 1009216 h 1239068"/>
              <a:gd name="connsiteX1-611" fmla="*/ 105982 w 356202"/>
              <a:gd name="connsiteY1-612" fmla="*/ 960813 h 1239068"/>
              <a:gd name="connsiteX2-613" fmla="*/ 67952 w 356202"/>
              <a:gd name="connsiteY2-614" fmla="*/ 0 h 1239068"/>
              <a:gd name="connsiteX3-615" fmla="*/ 79163 w 356202"/>
              <a:gd name="connsiteY3-616" fmla="*/ 2339 h 1239068"/>
              <a:gd name="connsiteX4-617" fmla="*/ 245126 w 356202"/>
              <a:gd name="connsiteY4-618" fmla="*/ 901901 h 1239068"/>
              <a:gd name="connsiteX5-619" fmla="*/ 356202 w 356202"/>
              <a:gd name="connsiteY5-620" fmla="*/ 841427 h 1239068"/>
              <a:gd name="connsiteX6-621" fmla="*/ 327401 w 356202"/>
              <a:gd name="connsiteY6-622" fmla="*/ 1239068 h 1239068"/>
              <a:gd name="connsiteX7-623" fmla="*/ 9832 w 356202"/>
              <a:gd name="connsiteY7-624" fmla="*/ 1009216 h 1239068"/>
              <a:gd name="connsiteX0-625" fmla="*/ 9832 w 356202"/>
              <a:gd name="connsiteY0-626" fmla="*/ 1009216 h 1239068"/>
              <a:gd name="connsiteX1-627" fmla="*/ 105982 w 356202"/>
              <a:gd name="connsiteY1-628" fmla="*/ 960813 h 1239068"/>
              <a:gd name="connsiteX2-629" fmla="*/ 67952 w 356202"/>
              <a:gd name="connsiteY2-630" fmla="*/ 0 h 1239068"/>
              <a:gd name="connsiteX3-631" fmla="*/ 81002 w 356202"/>
              <a:gd name="connsiteY3-632" fmla="*/ 278496 h 1239068"/>
              <a:gd name="connsiteX4-633" fmla="*/ 245126 w 356202"/>
              <a:gd name="connsiteY4-634" fmla="*/ 901901 h 1239068"/>
              <a:gd name="connsiteX5-635" fmla="*/ 356202 w 356202"/>
              <a:gd name="connsiteY5-636" fmla="*/ 841427 h 1239068"/>
              <a:gd name="connsiteX6-637" fmla="*/ 327401 w 356202"/>
              <a:gd name="connsiteY6-638" fmla="*/ 1239068 h 1239068"/>
              <a:gd name="connsiteX7-639" fmla="*/ 9832 w 356202"/>
              <a:gd name="connsiteY7-640" fmla="*/ 1009216 h 1239068"/>
              <a:gd name="connsiteX0-641" fmla="*/ 9832 w 356202"/>
              <a:gd name="connsiteY0-642" fmla="*/ 1009216 h 1239068"/>
              <a:gd name="connsiteX1-643" fmla="*/ 105982 w 356202"/>
              <a:gd name="connsiteY1-644" fmla="*/ 960813 h 1239068"/>
              <a:gd name="connsiteX2-645" fmla="*/ 67952 w 356202"/>
              <a:gd name="connsiteY2-646" fmla="*/ 0 h 1239068"/>
              <a:gd name="connsiteX3-647" fmla="*/ 85894 w 356202"/>
              <a:gd name="connsiteY3-648" fmla="*/ 269984 h 1239068"/>
              <a:gd name="connsiteX4-649" fmla="*/ 245126 w 356202"/>
              <a:gd name="connsiteY4-650" fmla="*/ 901901 h 1239068"/>
              <a:gd name="connsiteX5-651" fmla="*/ 356202 w 356202"/>
              <a:gd name="connsiteY5-652" fmla="*/ 841427 h 1239068"/>
              <a:gd name="connsiteX6-653" fmla="*/ 327401 w 356202"/>
              <a:gd name="connsiteY6-654" fmla="*/ 1239068 h 1239068"/>
              <a:gd name="connsiteX7-655" fmla="*/ 9832 w 356202"/>
              <a:gd name="connsiteY7-656" fmla="*/ 1009216 h 1239068"/>
              <a:gd name="connsiteX0-657" fmla="*/ 9832 w 356202"/>
              <a:gd name="connsiteY0-658" fmla="*/ 1009216 h 1239068"/>
              <a:gd name="connsiteX1-659" fmla="*/ 105982 w 356202"/>
              <a:gd name="connsiteY1-660" fmla="*/ 960813 h 1239068"/>
              <a:gd name="connsiteX2-661" fmla="*/ 67952 w 356202"/>
              <a:gd name="connsiteY2-662" fmla="*/ 0 h 1239068"/>
              <a:gd name="connsiteX3-663" fmla="*/ 85894 w 356202"/>
              <a:gd name="connsiteY3-664" fmla="*/ 269984 h 1239068"/>
              <a:gd name="connsiteX4-665" fmla="*/ 245126 w 356202"/>
              <a:gd name="connsiteY4-666" fmla="*/ 901901 h 1239068"/>
              <a:gd name="connsiteX5-667" fmla="*/ 356202 w 356202"/>
              <a:gd name="connsiteY5-668" fmla="*/ 841427 h 1239068"/>
              <a:gd name="connsiteX6-669" fmla="*/ 327401 w 356202"/>
              <a:gd name="connsiteY6-670" fmla="*/ 1239068 h 1239068"/>
              <a:gd name="connsiteX7-671" fmla="*/ 9832 w 356202"/>
              <a:gd name="connsiteY7-672" fmla="*/ 1009216 h 1239068"/>
              <a:gd name="connsiteX0-673" fmla="*/ 1827 w 348197"/>
              <a:gd name="connsiteY0-674" fmla="*/ 965826 h 1195678"/>
              <a:gd name="connsiteX1-675" fmla="*/ 97977 w 348197"/>
              <a:gd name="connsiteY1-676" fmla="*/ 917423 h 1195678"/>
              <a:gd name="connsiteX2-677" fmla="*/ 80974 w 348197"/>
              <a:gd name="connsiteY2-678" fmla="*/ 0 h 1195678"/>
              <a:gd name="connsiteX3-679" fmla="*/ 77889 w 348197"/>
              <a:gd name="connsiteY3-680" fmla="*/ 226594 h 1195678"/>
              <a:gd name="connsiteX4-681" fmla="*/ 237121 w 348197"/>
              <a:gd name="connsiteY4-682" fmla="*/ 858511 h 1195678"/>
              <a:gd name="connsiteX5-683" fmla="*/ 348197 w 348197"/>
              <a:gd name="connsiteY5-684" fmla="*/ 798037 h 1195678"/>
              <a:gd name="connsiteX6-685" fmla="*/ 319396 w 348197"/>
              <a:gd name="connsiteY6-686" fmla="*/ 1195678 h 1195678"/>
              <a:gd name="connsiteX7-687" fmla="*/ 1827 w 348197"/>
              <a:gd name="connsiteY7-688" fmla="*/ 965826 h 1195678"/>
              <a:gd name="connsiteX0-689" fmla="*/ 1827 w 348197"/>
              <a:gd name="connsiteY0-690" fmla="*/ 965826 h 1195678"/>
              <a:gd name="connsiteX1-691" fmla="*/ 97977 w 348197"/>
              <a:gd name="connsiteY1-692" fmla="*/ 917423 h 1195678"/>
              <a:gd name="connsiteX2-693" fmla="*/ 80974 w 348197"/>
              <a:gd name="connsiteY2-694" fmla="*/ 0 h 1195678"/>
              <a:gd name="connsiteX3-695" fmla="*/ 77889 w 348197"/>
              <a:gd name="connsiteY3-696" fmla="*/ 226594 h 1195678"/>
              <a:gd name="connsiteX4-697" fmla="*/ 237121 w 348197"/>
              <a:gd name="connsiteY4-698" fmla="*/ 858511 h 1195678"/>
              <a:gd name="connsiteX5-699" fmla="*/ 348197 w 348197"/>
              <a:gd name="connsiteY5-700" fmla="*/ 798037 h 1195678"/>
              <a:gd name="connsiteX6-701" fmla="*/ 319396 w 348197"/>
              <a:gd name="connsiteY6-702" fmla="*/ 1195678 h 1195678"/>
              <a:gd name="connsiteX7-703" fmla="*/ 1827 w 348197"/>
              <a:gd name="connsiteY7-704" fmla="*/ 965826 h 1195678"/>
              <a:gd name="connsiteX0-705" fmla="*/ 1827 w 348197"/>
              <a:gd name="connsiteY0-706" fmla="*/ 965826 h 1195678"/>
              <a:gd name="connsiteX1-707" fmla="*/ 97977 w 348197"/>
              <a:gd name="connsiteY1-708" fmla="*/ 917423 h 1195678"/>
              <a:gd name="connsiteX2-709" fmla="*/ 80974 w 348197"/>
              <a:gd name="connsiteY2-710" fmla="*/ 0 h 1195678"/>
              <a:gd name="connsiteX3-711" fmla="*/ 77889 w 348197"/>
              <a:gd name="connsiteY3-712" fmla="*/ 226594 h 1195678"/>
              <a:gd name="connsiteX4-713" fmla="*/ 237121 w 348197"/>
              <a:gd name="connsiteY4-714" fmla="*/ 858511 h 1195678"/>
              <a:gd name="connsiteX5-715" fmla="*/ 348197 w 348197"/>
              <a:gd name="connsiteY5-716" fmla="*/ 798037 h 1195678"/>
              <a:gd name="connsiteX6-717" fmla="*/ 319396 w 348197"/>
              <a:gd name="connsiteY6-718" fmla="*/ 1195678 h 1195678"/>
              <a:gd name="connsiteX7-719" fmla="*/ 1827 w 348197"/>
              <a:gd name="connsiteY7-720" fmla="*/ 965826 h 1195678"/>
              <a:gd name="connsiteX0-721" fmla="*/ 0 w 346370"/>
              <a:gd name="connsiteY0-722" fmla="*/ 965826 h 1195678"/>
              <a:gd name="connsiteX1-723" fmla="*/ 96150 w 346370"/>
              <a:gd name="connsiteY1-724" fmla="*/ 917423 h 1195678"/>
              <a:gd name="connsiteX2-725" fmla="*/ 79147 w 346370"/>
              <a:gd name="connsiteY2-726" fmla="*/ 0 h 1195678"/>
              <a:gd name="connsiteX3-727" fmla="*/ 76062 w 346370"/>
              <a:gd name="connsiteY3-728" fmla="*/ 226594 h 1195678"/>
              <a:gd name="connsiteX4-729" fmla="*/ 235294 w 346370"/>
              <a:gd name="connsiteY4-730" fmla="*/ 858511 h 1195678"/>
              <a:gd name="connsiteX5-731" fmla="*/ 346370 w 346370"/>
              <a:gd name="connsiteY5-732" fmla="*/ 798037 h 1195678"/>
              <a:gd name="connsiteX6-733" fmla="*/ 317569 w 346370"/>
              <a:gd name="connsiteY6-734" fmla="*/ 1195678 h 1195678"/>
              <a:gd name="connsiteX7-735" fmla="*/ 0 w 346370"/>
              <a:gd name="connsiteY7-736" fmla="*/ 965826 h 1195678"/>
              <a:gd name="connsiteX0-737" fmla="*/ 0 w 346370"/>
              <a:gd name="connsiteY0-738" fmla="*/ 965826 h 1195678"/>
              <a:gd name="connsiteX1-739" fmla="*/ 96150 w 346370"/>
              <a:gd name="connsiteY1-740" fmla="*/ 917423 h 1195678"/>
              <a:gd name="connsiteX2-741" fmla="*/ 79147 w 346370"/>
              <a:gd name="connsiteY2-742" fmla="*/ 0 h 1195678"/>
              <a:gd name="connsiteX3-743" fmla="*/ 76062 w 346370"/>
              <a:gd name="connsiteY3-744" fmla="*/ 226594 h 1195678"/>
              <a:gd name="connsiteX4-745" fmla="*/ 235294 w 346370"/>
              <a:gd name="connsiteY4-746" fmla="*/ 858511 h 1195678"/>
              <a:gd name="connsiteX5-747" fmla="*/ 346370 w 346370"/>
              <a:gd name="connsiteY5-748" fmla="*/ 798037 h 1195678"/>
              <a:gd name="connsiteX6-749" fmla="*/ 317569 w 346370"/>
              <a:gd name="connsiteY6-750" fmla="*/ 1195678 h 1195678"/>
              <a:gd name="connsiteX7-751" fmla="*/ 0 w 346370"/>
              <a:gd name="connsiteY7-752" fmla="*/ 965826 h 1195678"/>
              <a:gd name="connsiteX0-753" fmla="*/ 0 w 346370"/>
              <a:gd name="connsiteY0-754" fmla="*/ 965826 h 1195678"/>
              <a:gd name="connsiteX1-755" fmla="*/ 96150 w 346370"/>
              <a:gd name="connsiteY1-756" fmla="*/ 917423 h 1195678"/>
              <a:gd name="connsiteX2-757" fmla="*/ 79147 w 346370"/>
              <a:gd name="connsiteY2-758" fmla="*/ 0 h 1195678"/>
              <a:gd name="connsiteX3-759" fmla="*/ 66468 w 346370"/>
              <a:gd name="connsiteY3-760" fmla="*/ 342978 h 1195678"/>
              <a:gd name="connsiteX4-761" fmla="*/ 235294 w 346370"/>
              <a:gd name="connsiteY4-762" fmla="*/ 858511 h 1195678"/>
              <a:gd name="connsiteX5-763" fmla="*/ 346370 w 346370"/>
              <a:gd name="connsiteY5-764" fmla="*/ 798037 h 1195678"/>
              <a:gd name="connsiteX6-765" fmla="*/ 317569 w 346370"/>
              <a:gd name="connsiteY6-766" fmla="*/ 1195678 h 1195678"/>
              <a:gd name="connsiteX7-767" fmla="*/ 0 w 346370"/>
              <a:gd name="connsiteY7-768" fmla="*/ 965826 h 1195678"/>
              <a:gd name="connsiteX0-769" fmla="*/ 0 w 346370"/>
              <a:gd name="connsiteY0-770" fmla="*/ 965826 h 1195678"/>
              <a:gd name="connsiteX1-771" fmla="*/ 96150 w 346370"/>
              <a:gd name="connsiteY1-772" fmla="*/ 917423 h 1195678"/>
              <a:gd name="connsiteX2-773" fmla="*/ 79147 w 346370"/>
              <a:gd name="connsiteY2-774" fmla="*/ 0 h 1195678"/>
              <a:gd name="connsiteX3-775" fmla="*/ 66468 w 346370"/>
              <a:gd name="connsiteY3-776" fmla="*/ 342978 h 1195678"/>
              <a:gd name="connsiteX4-777" fmla="*/ 235294 w 346370"/>
              <a:gd name="connsiteY4-778" fmla="*/ 858511 h 1195678"/>
              <a:gd name="connsiteX5-779" fmla="*/ 346370 w 346370"/>
              <a:gd name="connsiteY5-780" fmla="*/ 798037 h 1195678"/>
              <a:gd name="connsiteX6-781" fmla="*/ 317569 w 346370"/>
              <a:gd name="connsiteY6-782" fmla="*/ 1195678 h 1195678"/>
              <a:gd name="connsiteX7-783" fmla="*/ 0 w 346370"/>
              <a:gd name="connsiteY7-784" fmla="*/ 965826 h 1195678"/>
              <a:gd name="connsiteX0-785" fmla="*/ 0 w 346370"/>
              <a:gd name="connsiteY0-786" fmla="*/ 965826 h 1195678"/>
              <a:gd name="connsiteX1-787" fmla="*/ 96150 w 346370"/>
              <a:gd name="connsiteY1-788" fmla="*/ 917423 h 1195678"/>
              <a:gd name="connsiteX2-789" fmla="*/ 79147 w 346370"/>
              <a:gd name="connsiteY2-790" fmla="*/ 0 h 1195678"/>
              <a:gd name="connsiteX3-791" fmla="*/ 67992 w 346370"/>
              <a:gd name="connsiteY3-792" fmla="*/ 423786 h 1195678"/>
              <a:gd name="connsiteX4-793" fmla="*/ 235294 w 346370"/>
              <a:gd name="connsiteY4-794" fmla="*/ 858511 h 1195678"/>
              <a:gd name="connsiteX5-795" fmla="*/ 346370 w 346370"/>
              <a:gd name="connsiteY5-796" fmla="*/ 798037 h 1195678"/>
              <a:gd name="connsiteX6-797" fmla="*/ 317569 w 346370"/>
              <a:gd name="connsiteY6-798" fmla="*/ 1195678 h 1195678"/>
              <a:gd name="connsiteX7-799" fmla="*/ 0 w 346370"/>
              <a:gd name="connsiteY7-800" fmla="*/ 965826 h 1195678"/>
              <a:gd name="connsiteX0-801" fmla="*/ 0 w 346370"/>
              <a:gd name="connsiteY0-802" fmla="*/ 965826 h 1195678"/>
              <a:gd name="connsiteX1-803" fmla="*/ 96150 w 346370"/>
              <a:gd name="connsiteY1-804" fmla="*/ 917423 h 1195678"/>
              <a:gd name="connsiteX2-805" fmla="*/ 79147 w 346370"/>
              <a:gd name="connsiteY2-806" fmla="*/ 0 h 1195678"/>
              <a:gd name="connsiteX3-807" fmla="*/ 67992 w 346370"/>
              <a:gd name="connsiteY3-808" fmla="*/ 423786 h 1195678"/>
              <a:gd name="connsiteX4-809" fmla="*/ 235294 w 346370"/>
              <a:gd name="connsiteY4-810" fmla="*/ 858511 h 1195678"/>
              <a:gd name="connsiteX5-811" fmla="*/ 346370 w 346370"/>
              <a:gd name="connsiteY5-812" fmla="*/ 798037 h 1195678"/>
              <a:gd name="connsiteX6-813" fmla="*/ 317569 w 346370"/>
              <a:gd name="connsiteY6-814" fmla="*/ 1195678 h 1195678"/>
              <a:gd name="connsiteX7-815" fmla="*/ 0 w 346370"/>
              <a:gd name="connsiteY7-816" fmla="*/ 965826 h 1195678"/>
              <a:gd name="connsiteX0-817" fmla="*/ 0 w 346370"/>
              <a:gd name="connsiteY0-818" fmla="*/ 965826 h 1195678"/>
              <a:gd name="connsiteX1-819" fmla="*/ 96150 w 346370"/>
              <a:gd name="connsiteY1-820" fmla="*/ 917423 h 1195678"/>
              <a:gd name="connsiteX2-821" fmla="*/ 79147 w 346370"/>
              <a:gd name="connsiteY2-822" fmla="*/ 0 h 1195678"/>
              <a:gd name="connsiteX3-823" fmla="*/ 74662 w 346370"/>
              <a:gd name="connsiteY3-824" fmla="*/ 420291 h 1195678"/>
              <a:gd name="connsiteX4-825" fmla="*/ 235294 w 346370"/>
              <a:gd name="connsiteY4-826" fmla="*/ 858511 h 1195678"/>
              <a:gd name="connsiteX5-827" fmla="*/ 346370 w 346370"/>
              <a:gd name="connsiteY5-828" fmla="*/ 798037 h 1195678"/>
              <a:gd name="connsiteX6-829" fmla="*/ 317569 w 346370"/>
              <a:gd name="connsiteY6-830" fmla="*/ 1195678 h 1195678"/>
              <a:gd name="connsiteX7-831" fmla="*/ 0 w 346370"/>
              <a:gd name="connsiteY7-832" fmla="*/ 965826 h 1195678"/>
              <a:gd name="connsiteX0-833" fmla="*/ 0 w 346370"/>
              <a:gd name="connsiteY0-834" fmla="*/ 965826 h 1195678"/>
              <a:gd name="connsiteX1-835" fmla="*/ 96150 w 346370"/>
              <a:gd name="connsiteY1-836" fmla="*/ 917423 h 1195678"/>
              <a:gd name="connsiteX2-837" fmla="*/ 79147 w 346370"/>
              <a:gd name="connsiteY2-838" fmla="*/ 0 h 1195678"/>
              <a:gd name="connsiteX3-839" fmla="*/ 74662 w 346370"/>
              <a:gd name="connsiteY3-840" fmla="*/ 420291 h 1195678"/>
              <a:gd name="connsiteX4-841" fmla="*/ 235294 w 346370"/>
              <a:gd name="connsiteY4-842" fmla="*/ 858511 h 1195678"/>
              <a:gd name="connsiteX5-843" fmla="*/ 346370 w 346370"/>
              <a:gd name="connsiteY5-844" fmla="*/ 798037 h 1195678"/>
              <a:gd name="connsiteX6-845" fmla="*/ 317569 w 346370"/>
              <a:gd name="connsiteY6-846" fmla="*/ 1195678 h 1195678"/>
              <a:gd name="connsiteX7-847" fmla="*/ 0 w 346370"/>
              <a:gd name="connsiteY7-848" fmla="*/ 965826 h 1195678"/>
              <a:gd name="connsiteX0-849" fmla="*/ 0 w 346370"/>
              <a:gd name="connsiteY0-850" fmla="*/ 965826 h 1195678"/>
              <a:gd name="connsiteX1-851" fmla="*/ 96150 w 346370"/>
              <a:gd name="connsiteY1-852" fmla="*/ 917423 h 1195678"/>
              <a:gd name="connsiteX2-853" fmla="*/ 79147 w 346370"/>
              <a:gd name="connsiteY2-854" fmla="*/ 0 h 1195678"/>
              <a:gd name="connsiteX3-855" fmla="*/ 74662 w 346370"/>
              <a:gd name="connsiteY3-856" fmla="*/ 420291 h 1195678"/>
              <a:gd name="connsiteX4-857" fmla="*/ 235294 w 346370"/>
              <a:gd name="connsiteY4-858" fmla="*/ 858511 h 1195678"/>
              <a:gd name="connsiteX5-859" fmla="*/ 346370 w 346370"/>
              <a:gd name="connsiteY5-860" fmla="*/ 798037 h 1195678"/>
              <a:gd name="connsiteX6-861" fmla="*/ 317569 w 346370"/>
              <a:gd name="connsiteY6-862" fmla="*/ 1195678 h 1195678"/>
              <a:gd name="connsiteX7-863" fmla="*/ 0 w 346370"/>
              <a:gd name="connsiteY7-864" fmla="*/ 965826 h 1195678"/>
              <a:gd name="connsiteX0-865" fmla="*/ 0 w 346370"/>
              <a:gd name="connsiteY0-866" fmla="*/ 965826 h 1195678"/>
              <a:gd name="connsiteX1-867" fmla="*/ 96150 w 346370"/>
              <a:gd name="connsiteY1-868" fmla="*/ 917423 h 1195678"/>
              <a:gd name="connsiteX2-869" fmla="*/ 79147 w 346370"/>
              <a:gd name="connsiteY2-870" fmla="*/ 0 h 1195678"/>
              <a:gd name="connsiteX3-871" fmla="*/ 74662 w 346370"/>
              <a:gd name="connsiteY3-872" fmla="*/ 420291 h 1195678"/>
              <a:gd name="connsiteX4-873" fmla="*/ 231927 w 346370"/>
              <a:gd name="connsiteY4-874" fmla="*/ 858576 h 1195678"/>
              <a:gd name="connsiteX5-875" fmla="*/ 346370 w 346370"/>
              <a:gd name="connsiteY5-876" fmla="*/ 798037 h 1195678"/>
              <a:gd name="connsiteX6-877" fmla="*/ 317569 w 346370"/>
              <a:gd name="connsiteY6-878" fmla="*/ 1195678 h 1195678"/>
              <a:gd name="connsiteX7-879" fmla="*/ 0 w 346370"/>
              <a:gd name="connsiteY7-880" fmla="*/ 965826 h 1195678"/>
              <a:gd name="connsiteX0-881" fmla="*/ 0 w 346370"/>
              <a:gd name="connsiteY0-882" fmla="*/ 965826 h 1195678"/>
              <a:gd name="connsiteX1-883" fmla="*/ 96150 w 346370"/>
              <a:gd name="connsiteY1-884" fmla="*/ 917423 h 1195678"/>
              <a:gd name="connsiteX2-885" fmla="*/ 79147 w 346370"/>
              <a:gd name="connsiteY2-886" fmla="*/ 0 h 1195678"/>
              <a:gd name="connsiteX3-887" fmla="*/ 74662 w 346370"/>
              <a:gd name="connsiteY3-888" fmla="*/ 420291 h 1195678"/>
              <a:gd name="connsiteX4-889" fmla="*/ 257185 w 346370"/>
              <a:gd name="connsiteY4-890" fmla="*/ 840054 h 1195678"/>
              <a:gd name="connsiteX5-891" fmla="*/ 346370 w 346370"/>
              <a:gd name="connsiteY5-892" fmla="*/ 798037 h 1195678"/>
              <a:gd name="connsiteX6-893" fmla="*/ 317569 w 346370"/>
              <a:gd name="connsiteY6-894" fmla="*/ 1195678 h 1195678"/>
              <a:gd name="connsiteX7-895" fmla="*/ 0 w 346370"/>
              <a:gd name="connsiteY7-896" fmla="*/ 965826 h 1195678"/>
              <a:gd name="connsiteX0-897" fmla="*/ 20484 w 366854"/>
              <a:gd name="connsiteY0-898" fmla="*/ 965826 h 1195678"/>
              <a:gd name="connsiteX1-899" fmla="*/ 86326 w 366854"/>
              <a:gd name="connsiteY1-900" fmla="*/ 934261 h 1195678"/>
              <a:gd name="connsiteX2-901" fmla="*/ 99631 w 366854"/>
              <a:gd name="connsiteY2-902" fmla="*/ 0 h 1195678"/>
              <a:gd name="connsiteX3-903" fmla="*/ 95146 w 366854"/>
              <a:gd name="connsiteY3-904" fmla="*/ 420291 h 1195678"/>
              <a:gd name="connsiteX4-905" fmla="*/ 277669 w 366854"/>
              <a:gd name="connsiteY4-906" fmla="*/ 840054 h 1195678"/>
              <a:gd name="connsiteX5-907" fmla="*/ 366854 w 366854"/>
              <a:gd name="connsiteY5-908" fmla="*/ 798037 h 1195678"/>
              <a:gd name="connsiteX6-909" fmla="*/ 338053 w 366854"/>
              <a:gd name="connsiteY6-910" fmla="*/ 1195678 h 1195678"/>
              <a:gd name="connsiteX7-911" fmla="*/ 20484 w 366854"/>
              <a:gd name="connsiteY7-912" fmla="*/ 965826 h 1195678"/>
              <a:gd name="connsiteX0-913" fmla="*/ 20484 w 366854"/>
              <a:gd name="connsiteY0-914" fmla="*/ 965826 h 1195678"/>
              <a:gd name="connsiteX1-915" fmla="*/ 86326 w 366854"/>
              <a:gd name="connsiteY1-916" fmla="*/ 934261 h 1195678"/>
              <a:gd name="connsiteX2-917" fmla="*/ 99631 w 366854"/>
              <a:gd name="connsiteY2-918" fmla="*/ 0 h 1195678"/>
              <a:gd name="connsiteX3-919" fmla="*/ 128821 w 366854"/>
              <a:gd name="connsiteY3-920" fmla="*/ 427026 h 1195678"/>
              <a:gd name="connsiteX4-921" fmla="*/ 277669 w 366854"/>
              <a:gd name="connsiteY4-922" fmla="*/ 840054 h 1195678"/>
              <a:gd name="connsiteX5-923" fmla="*/ 366854 w 366854"/>
              <a:gd name="connsiteY5-924" fmla="*/ 798037 h 1195678"/>
              <a:gd name="connsiteX6-925" fmla="*/ 338053 w 366854"/>
              <a:gd name="connsiteY6-926" fmla="*/ 1195678 h 1195678"/>
              <a:gd name="connsiteX7-927" fmla="*/ 20484 w 366854"/>
              <a:gd name="connsiteY7-928" fmla="*/ 965826 h 1195678"/>
              <a:gd name="connsiteX0-929" fmla="*/ 9187 w 355557"/>
              <a:gd name="connsiteY0-930" fmla="*/ 980980 h 1210832"/>
              <a:gd name="connsiteX1-931" fmla="*/ 75029 w 355557"/>
              <a:gd name="connsiteY1-932" fmla="*/ 949415 h 1210832"/>
              <a:gd name="connsiteX2-933" fmla="*/ 133797 w 355557"/>
              <a:gd name="connsiteY2-934" fmla="*/ 0 h 1210832"/>
              <a:gd name="connsiteX3-935" fmla="*/ 117524 w 355557"/>
              <a:gd name="connsiteY3-936" fmla="*/ 442180 h 1210832"/>
              <a:gd name="connsiteX4-937" fmla="*/ 266372 w 355557"/>
              <a:gd name="connsiteY4-938" fmla="*/ 855208 h 1210832"/>
              <a:gd name="connsiteX5-939" fmla="*/ 355557 w 355557"/>
              <a:gd name="connsiteY5-940" fmla="*/ 813191 h 1210832"/>
              <a:gd name="connsiteX6-941" fmla="*/ 326756 w 355557"/>
              <a:gd name="connsiteY6-942" fmla="*/ 1210832 h 1210832"/>
              <a:gd name="connsiteX7-943" fmla="*/ 9187 w 355557"/>
              <a:gd name="connsiteY7-944" fmla="*/ 980980 h 1210832"/>
              <a:gd name="connsiteX0-945" fmla="*/ 9187 w 355557"/>
              <a:gd name="connsiteY0-946" fmla="*/ 980980 h 1210832"/>
              <a:gd name="connsiteX1-947" fmla="*/ 75029 w 355557"/>
              <a:gd name="connsiteY1-948" fmla="*/ 949415 h 1210832"/>
              <a:gd name="connsiteX2-949" fmla="*/ 133797 w 355557"/>
              <a:gd name="connsiteY2-950" fmla="*/ 0 h 1210832"/>
              <a:gd name="connsiteX3-951" fmla="*/ 117524 w 355557"/>
              <a:gd name="connsiteY3-952" fmla="*/ 442180 h 1210832"/>
              <a:gd name="connsiteX4-953" fmla="*/ 266372 w 355557"/>
              <a:gd name="connsiteY4-954" fmla="*/ 855208 h 1210832"/>
              <a:gd name="connsiteX5-955" fmla="*/ 355557 w 355557"/>
              <a:gd name="connsiteY5-956" fmla="*/ 813191 h 1210832"/>
              <a:gd name="connsiteX6-957" fmla="*/ 326756 w 355557"/>
              <a:gd name="connsiteY6-958" fmla="*/ 1210832 h 1210832"/>
              <a:gd name="connsiteX7-959" fmla="*/ 9187 w 355557"/>
              <a:gd name="connsiteY7-960" fmla="*/ 980980 h 1210832"/>
              <a:gd name="connsiteX0-961" fmla="*/ 9187 w 355557"/>
              <a:gd name="connsiteY0-962" fmla="*/ 980980 h 1210832"/>
              <a:gd name="connsiteX1-963" fmla="*/ 75029 w 355557"/>
              <a:gd name="connsiteY1-964" fmla="*/ 949415 h 1210832"/>
              <a:gd name="connsiteX2-965" fmla="*/ 133797 w 355557"/>
              <a:gd name="connsiteY2-966" fmla="*/ 0 h 1210832"/>
              <a:gd name="connsiteX3-967" fmla="*/ 117524 w 355557"/>
              <a:gd name="connsiteY3-968" fmla="*/ 442180 h 1210832"/>
              <a:gd name="connsiteX4-969" fmla="*/ 266372 w 355557"/>
              <a:gd name="connsiteY4-970" fmla="*/ 855208 h 1210832"/>
              <a:gd name="connsiteX5-971" fmla="*/ 355557 w 355557"/>
              <a:gd name="connsiteY5-972" fmla="*/ 813191 h 1210832"/>
              <a:gd name="connsiteX6-973" fmla="*/ 326756 w 355557"/>
              <a:gd name="connsiteY6-974" fmla="*/ 1210832 h 1210832"/>
              <a:gd name="connsiteX7-975" fmla="*/ 9187 w 355557"/>
              <a:gd name="connsiteY7-976" fmla="*/ 980980 h 1210832"/>
              <a:gd name="connsiteX0-977" fmla="*/ 9187 w 355557"/>
              <a:gd name="connsiteY0-978" fmla="*/ 980980 h 1210832"/>
              <a:gd name="connsiteX1-979" fmla="*/ 75029 w 355557"/>
              <a:gd name="connsiteY1-980" fmla="*/ 949415 h 1210832"/>
              <a:gd name="connsiteX2-981" fmla="*/ 133797 w 355557"/>
              <a:gd name="connsiteY2-982" fmla="*/ 0 h 1210832"/>
              <a:gd name="connsiteX3-983" fmla="*/ 117524 w 355557"/>
              <a:gd name="connsiteY3-984" fmla="*/ 442180 h 1210832"/>
              <a:gd name="connsiteX4-985" fmla="*/ 266372 w 355557"/>
              <a:gd name="connsiteY4-986" fmla="*/ 855208 h 1210832"/>
              <a:gd name="connsiteX5-987" fmla="*/ 355557 w 355557"/>
              <a:gd name="connsiteY5-988" fmla="*/ 813191 h 1210832"/>
              <a:gd name="connsiteX6-989" fmla="*/ 326756 w 355557"/>
              <a:gd name="connsiteY6-990" fmla="*/ 1210832 h 1210832"/>
              <a:gd name="connsiteX7-991" fmla="*/ 9187 w 355557"/>
              <a:gd name="connsiteY7-992" fmla="*/ 980980 h 1210832"/>
              <a:gd name="connsiteX0-993" fmla="*/ 9187 w 355557"/>
              <a:gd name="connsiteY0-994" fmla="*/ 980980 h 1210832"/>
              <a:gd name="connsiteX1-995" fmla="*/ 75029 w 355557"/>
              <a:gd name="connsiteY1-996" fmla="*/ 949415 h 1210832"/>
              <a:gd name="connsiteX2-997" fmla="*/ 133797 w 355557"/>
              <a:gd name="connsiteY2-998" fmla="*/ 0 h 1210832"/>
              <a:gd name="connsiteX3-999" fmla="*/ 117524 w 355557"/>
              <a:gd name="connsiteY3-1000" fmla="*/ 442180 h 1210832"/>
              <a:gd name="connsiteX4-1001" fmla="*/ 266372 w 355557"/>
              <a:gd name="connsiteY4-1002" fmla="*/ 855208 h 1210832"/>
              <a:gd name="connsiteX5-1003" fmla="*/ 355557 w 355557"/>
              <a:gd name="connsiteY5-1004" fmla="*/ 813191 h 1210832"/>
              <a:gd name="connsiteX6-1005" fmla="*/ 326756 w 355557"/>
              <a:gd name="connsiteY6-1006" fmla="*/ 1210832 h 1210832"/>
              <a:gd name="connsiteX7-1007" fmla="*/ 9187 w 355557"/>
              <a:gd name="connsiteY7-1008" fmla="*/ 980980 h 1210832"/>
              <a:gd name="connsiteX0-1009" fmla="*/ 9187 w 355557"/>
              <a:gd name="connsiteY0-1010" fmla="*/ 980980 h 1210832"/>
              <a:gd name="connsiteX1-1011" fmla="*/ 75029 w 355557"/>
              <a:gd name="connsiteY1-1012" fmla="*/ 949415 h 1210832"/>
              <a:gd name="connsiteX2-1013" fmla="*/ 133797 w 355557"/>
              <a:gd name="connsiteY2-1014" fmla="*/ 0 h 1210832"/>
              <a:gd name="connsiteX3-1015" fmla="*/ 117524 w 355557"/>
              <a:gd name="connsiteY3-1016" fmla="*/ 442180 h 1210832"/>
              <a:gd name="connsiteX4-1017" fmla="*/ 266372 w 355557"/>
              <a:gd name="connsiteY4-1018" fmla="*/ 855208 h 1210832"/>
              <a:gd name="connsiteX5-1019" fmla="*/ 355557 w 355557"/>
              <a:gd name="connsiteY5-1020" fmla="*/ 813191 h 1210832"/>
              <a:gd name="connsiteX6-1021" fmla="*/ 326756 w 355557"/>
              <a:gd name="connsiteY6-1022" fmla="*/ 1210832 h 1210832"/>
              <a:gd name="connsiteX7-1023" fmla="*/ 9187 w 355557"/>
              <a:gd name="connsiteY7-1024" fmla="*/ 980980 h 1210832"/>
              <a:gd name="connsiteX0-1025" fmla="*/ 3944 w 350314"/>
              <a:gd name="connsiteY0-1026" fmla="*/ 980980 h 1210832"/>
              <a:gd name="connsiteX1-1027" fmla="*/ 76521 w 350314"/>
              <a:gd name="connsiteY1-1028" fmla="*/ 942680 h 1210832"/>
              <a:gd name="connsiteX2-1029" fmla="*/ 128554 w 350314"/>
              <a:gd name="connsiteY2-1030" fmla="*/ 0 h 1210832"/>
              <a:gd name="connsiteX3-1031" fmla="*/ 112281 w 350314"/>
              <a:gd name="connsiteY3-1032" fmla="*/ 442180 h 1210832"/>
              <a:gd name="connsiteX4-1033" fmla="*/ 261129 w 350314"/>
              <a:gd name="connsiteY4-1034" fmla="*/ 855208 h 1210832"/>
              <a:gd name="connsiteX5-1035" fmla="*/ 350314 w 350314"/>
              <a:gd name="connsiteY5-1036" fmla="*/ 813191 h 1210832"/>
              <a:gd name="connsiteX6-1037" fmla="*/ 321513 w 350314"/>
              <a:gd name="connsiteY6-1038" fmla="*/ 1210832 h 1210832"/>
              <a:gd name="connsiteX7-1039" fmla="*/ 3944 w 350314"/>
              <a:gd name="connsiteY7-1040" fmla="*/ 980980 h 1210832"/>
              <a:gd name="connsiteX0-1041" fmla="*/ 0 w 346370"/>
              <a:gd name="connsiteY0-1042" fmla="*/ 980980 h 1210832"/>
              <a:gd name="connsiteX1-1043" fmla="*/ 79312 w 346370"/>
              <a:gd name="connsiteY1-1044" fmla="*/ 949415 h 1210832"/>
              <a:gd name="connsiteX2-1045" fmla="*/ 124610 w 346370"/>
              <a:gd name="connsiteY2-1046" fmla="*/ 0 h 1210832"/>
              <a:gd name="connsiteX3-1047" fmla="*/ 108337 w 346370"/>
              <a:gd name="connsiteY3-1048" fmla="*/ 442180 h 1210832"/>
              <a:gd name="connsiteX4-1049" fmla="*/ 257185 w 346370"/>
              <a:gd name="connsiteY4-1050" fmla="*/ 855208 h 1210832"/>
              <a:gd name="connsiteX5-1051" fmla="*/ 346370 w 346370"/>
              <a:gd name="connsiteY5-1052" fmla="*/ 813191 h 1210832"/>
              <a:gd name="connsiteX6-1053" fmla="*/ 317569 w 346370"/>
              <a:gd name="connsiteY6-1054" fmla="*/ 1210832 h 1210832"/>
              <a:gd name="connsiteX7-1055" fmla="*/ 0 w 346370"/>
              <a:gd name="connsiteY7-1056" fmla="*/ 980980 h 1210832"/>
              <a:gd name="connsiteX0-1057" fmla="*/ 4917 w 351287"/>
              <a:gd name="connsiteY0-1058" fmla="*/ 980980 h 1210832"/>
              <a:gd name="connsiteX1-1059" fmla="*/ 84229 w 351287"/>
              <a:gd name="connsiteY1-1060" fmla="*/ 949415 h 1210832"/>
              <a:gd name="connsiteX2-1061" fmla="*/ 129527 w 351287"/>
              <a:gd name="connsiteY2-1062" fmla="*/ 0 h 1210832"/>
              <a:gd name="connsiteX3-1063" fmla="*/ 113254 w 351287"/>
              <a:gd name="connsiteY3-1064" fmla="*/ 442180 h 1210832"/>
              <a:gd name="connsiteX4-1065" fmla="*/ 262102 w 351287"/>
              <a:gd name="connsiteY4-1066" fmla="*/ 855208 h 1210832"/>
              <a:gd name="connsiteX5-1067" fmla="*/ 351287 w 351287"/>
              <a:gd name="connsiteY5-1068" fmla="*/ 813191 h 1210832"/>
              <a:gd name="connsiteX6-1069" fmla="*/ 322486 w 351287"/>
              <a:gd name="connsiteY6-1070" fmla="*/ 1210832 h 1210832"/>
              <a:gd name="connsiteX7-1071" fmla="*/ 4917 w 351287"/>
              <a:gd name="connsiteY7-1072" fmla="*/ 980980 h 1210832"/>
              <a:gd name="connsiteX0-1073" fmla="*/ 8160 w 354530"/>
              <a:gd name="connsiteY0-1074" fmla="*/ 908576 h 1138428"/>
              <a:gd name="connsiteX1-1075" fmla="*/ 87472 w 354530"/>
              <a:gd name="connsiteY1-1076" fmla="*/ 877011 h 1138428"/>
              <a:gd name="connsiteX2-1077" fmla="*/ 120984 w 354530"/>
              <a:gd name="connsiteY2-1078" fmla="*/ 0 h 1138428"/>
              <a:gd name="connsiteX3-1079" fmla="*/ 116497 w 354530"/>
              <a:gd name="connsiteY3-1080" fmla="*/ 369776 h 1138428"/>
              <a:gd name="connsiteX4-1081" fmla="*/ 265345 w 354530"/>
              <a:gd name="connsiteY4-1082" fmla="*/ 782804 h 1138428"/>
              <a:gd name="connsiteX5-1083" fmla="*/ 354530 w 354530"/>
              <a:gd name="connsiteY5-1084" fmla="*/ 740787 h 1138428"/>
              <a:gd name="connsiteX6-1085" fmla="*/ 325729 w 354530"/>
              <a:gd name="connsiteY6-1086" fmla="*/ 1138428 h 1138428"/>
              <a:gd name="connsiteX7-1087" fmla="*/ 8160 w 354530"/>
              <a:gd name="connsiteY7-1088" fmla="*/ 908576 h 1138428"/>
              <a:gd name="connsiteX0-1089" fmla="*/ 6743 w 353113"/>
              <a:gd name="connsiteY0-1090" fmla="*/ 910260 h 1140112"/>
              <a:gd name="connsiteX1-1091" fmla="*/ 86055 w 353113"/>
              <a:gd name="connsiteY1-1092" fmla="*/ 878695 h 1140112"/>
              <a:gd name="connsiteX2-1093" fmla="*/ 124619 w 353113"/>
              <a:gd name="connsiteY2-1094" fmla="*/ 0 h 1140112"/>
              <a:gd name="connsiteX3-1095" fmla="*/ 115080 w 353113"/>
              <a:gd name="connsiteY3-1096" fmla="*/ 371460 h 1140112"/>
              <a:gd name="connsiteX4-1097" fmla="*/ 263928 w 353113"/>
              <a:gd name="connsiteY4-1098" fmla="*/ 784488 h 1140112"/>
              <a:gd name="connsiteX5-1099" fmla="*/ 353113 w 353113"/>
              <a:gd name="connsiteY5-1100" fmla="*/ 742471 h 1140112"/>
              <a:gd name="connsiteX6-1101" fmla="*/ 324312 w 353113"/>
              <a:gd name="connsiteY6-1102" fmla="*/ 1140112 h 1140112"/>
              <a:gd name="connsiteX7-1103" fmla="*/ 6743 w 353113"/>
              <a:gd name="connsiteY7-1104" fmla="*/ 910260 h 1140112"/>
              <a:gd name="connsiteX0-1105" fmla="*/ 6743 w 346378"/>
              <a:gd name="connsiteY0-1106" fmla="*/ 910260 h 1140112"/>
              <a:gd name="connsiteX1-1107" fmla="*/ 86055 w 346378"/>
              <a:gd name="connsiteY1-1108" fmla="*/ 878695 h 1140112"/>
              <a:gd name="connsiteX2-1109" fmla="*/ 124619 w 346378"/>
              <a:gd name="connsiteY2-1110" fmla="*/ 0 h 1140112"/>
              <a:gd name="connsiteX3-1111" fmla="*/ 115080 w 346378"/>
              <a:gd name="connsiteY3-1112" fmla="*/ 371460 h 1140112"/>
              <a:gd name="connsiteX4-1113" fmla="*/ 263928 w 346378"/>
              <a:gd name="connsiteY4-1114" fmla="*/ 784488 h 1140112"/>
              <a:gd name="connsiteX5-1115" fmla="*/ 346378 w 346378"/>
              <a:gd name="connsiteY5-1116" fmla="*/ 722265 h 1140112"/>
              <a:gd name="connsiteX6-1117" fmla="*/ 324312 w 346378"/>
              <a:gd name="connsiteY6-1118" fmla="*/ 1140112 h 1140112"/>
              <a:gd name="connsiteX7-1119" fmla="*/ 6743 w 346378"/>
              <a:gd name="connsiteY7-1120" fmla="*/ 910260 h 1140112"/>
              <a:gd name="connsiteX0-1121" fmla="*/ 1691 w 346378"/>
              <a:gd name="connsiteY0-1122" fmla="*/ 928782 h 1140112"/>
              <a:gd name="connsiteX1-1123" fmla="*/ 86055 w 346378"/>
              <a:gd name="connsiteY1-1124" fmla="*/ 878695 h 1140112"/>
              <a:gd name="connsiteX2-1125" fmla="*/ 124619 w 346378"/>
              <a:gd name="connsiteY2-1126" fmla="*/ 0 h 1140112"/>
              <a:gd name="connsiteX3-1127" fmla="*/ 115080 w 346378"/>
              <a:gd name="connsiteY3-1128" fmla="*/ 371460 h 1140112"/>
              <a:gd name="connsiteX4-1129" fmla="*/ 263928 w 346378"/>
              <a:gd name="connsiteY4-1130" fmla="*/ 784488 h 1140112"/>
              <a:gd name="connsiteX5-1131" fmla="*/ 346378 w 346378"/>
              <a:gd name="connsiteY5-1132" fmla="*/ 722265 h 1140112"/>
              <a:gd name="connsiteX6-1133" fmla="*/ 324312 w 346378"/>
              <a:gd name="connsiteY6-1134" fmla="*/ 1140112 h 1140112"/>
              <a:gd name="connsiteX7-1135" fmla="*/ 1691 w 346378"/>
              <a:gd name="connsiteY7-1136" fmla="*/ 928782 h 1140112"/>
              <a:gd name="connsiteX0-1137" fmla="*/ 1691 w 346378"/>
              <a:gd name="connsiteY0-1138" fmla="*/ 928782 h 1140112"/>
              <a:gd name="connsiteX1-1139" fmla="*/ 86055 w 346378"/>
              <a:gd name="connsiteY1-1140" fmla="*/ 878695 h 1140112"/>
              <a:gd name="connsiteX2-1141" fmla="*/ 124619 w 346378"/>
              <a:gd name="connsiteY2-1142" fmla="*/ 0 h 1140112"/>
              <a:gd name="connsiteX3-1143" fmla="*/ 115080 w 346378"/>
              <a:gd name="connsiteY3-1144" fmla="*/ 371460 h 1140112"/>
              <a:gd name="connsiteX4-1145" fmla="*/ 258875 w 346378"/>
              <a:gd name="connsiteY4-1146" fmla="*/ 782804 h 1140112"/>
              <a:gd name="connsiteX5-1147" fmla="*/ 346378 w 346378"/>
              <a:gd name="connsiteY5-1148" fmla="*/ 722265 h 1140112"/>
              <a:gd name="connsiteX6-1149" fmla="*/ 324312 w 346378"/>
              <a:gd name="connsiteY6-1150" fmla="*/ 1140112 h 1140112"/>
              <a:gd name="connsiteX7-1151" fmla="*/ 1691 w 346378"/>
              <a:gd name="connsiteY7-1152" fmla="*/ 928782 h 1140112"/>
              <a:gd name="connsiteX0-1153" fmla="*/ 1691 w 346378"/>
              <a:gd name="connsiteY0-1154" fmla="*/ 928782 h 1140112"/>
              <a:gd name="connsiteX1-1155" fmla="*/ 86055 w 346378"/>
              <a:gd name="connsiteY1-1156" fmla="*/ 878695 h 1140112"/>
              <a:gd name="connsiteX2-1157" fmla="*/ 124619 w 346378"/>
              <a:gd name="connsiteY2-1158" fmla="*/ 0 h 1140112"/>
              <a:gd name="connsiteX3-1159" fmla="*/ 115080 w 346378"/>
              <a:gd name="connsiteY3-1160" fmla="*/ 371460 h 1140112"/>
              <a:gd name="connsiteX4-1161" fmla="*/ 255508 w 346378"/>
              <a:gd name="connsiteY4-1162" fmla="*/ 779437 h 1140112"/>
              <a:gd name="connsiteX5-1163" fmla="*/ 346378 w 346378"/>
              <a:gd name="connsiteY5-1164" fmla="*/ 722265 h 1140112"/>
              <a:gd name="connsiteX6-1165" fmla="*/ 324312 w 346378"/>
              <a:gd name="connsiteY6-1166" fmla="*/ 1140112 h 1140112"/>
              <a:gd name="connsiteX7-1167" fmla="*/ 1691 w 346378"/>
              <a:gd name="connsiteY7-1168" fmla="*/ 928782 h 1140112"/>
              <a:gd name="connsiteX0-1169" fmla="*/ 0 w 344687"/>
              <a:gd name="connsiteY0-1170" fmla="*/ 1044964 h 1256294"/>
              <a:gd name="connsiteX1-1171" fmla="*/ 84364 w 344687"/>
              <a:gd name="connsiteY1-1172" fmla="*/ 994877 h 1256294"/>
              <a:gd name="connsiteX2-1173" fmla="*/ 154920 w 344687"/>
              <a:gd name="connsiteY2-1174" fmla="*/ 0 h 1256294"/>
              <a:gd name="connsiteX3-1175" fmla="*/ 113389 w 344687"/>
              <a:gd name="connsiteY3-1176" fmla="*/ 487642 h 1256294"/>
              <a:gd name="connsiteX4-1177" fmla="*/ 253817 w 344687"/>
              <a:gd name="connsiteY4-1178" fmla="*/ 895619 h 1256294"/>
              <a:gd name="connsiteX5-1179" fmla="*/ 344687 w 344687"/>
              <a:gd name="connsiteY5-1180" fmla="*/ 838447 h 1256294"/>
              <a:gd name="connsiteX6-1181" fmla="*/ 322621 w 344687"/>
              <a:gd name="connsiteY6-1182" fmla="*/ 1256294 h 1256294"/>
              <a:gd name="connsiteX7-1183" fmla="*/ 0 w 344687"/>
              <a:gd name="connsiteY7-1184" fmla="*/ 1044964 h 12562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44687" h="1256294">
                <a:moveTo>
                  <a:pt x="0" y="1044964"/>
                </a:moveTo>
                <a:cubicBezTo>
                  <a:pt x="32050" y="1028830"/>
                  <a:pt x="48884" y="1007708"/>
                  <a:pt x="84364" y="994877"/>
                </a:cubicBezTo>
                <a:cubicBezTo>
                  <a:pt x="-98460" y="447547"/>
                  <a:pt x="88751" y="163497"/>
                  <a:pt x="154920" y="0"/>
                </a:cubicBezTo>
                <a:cubicBezTo>
                  <a:pt x="133624" y="161804"/>
                  <a:pt x="94152" y="319868"/>
                  <a:pt x="113389" y="487642"/>
                </a:cubicBezTo>
                <a:cubicBezTo>
                  <a:pt x="134239" y="621709"/>
                  <a:pt x="141514" y="692225"/>
                  <a:pt x="253817" y="895619"/>
                </a:cubicBezTo>
                <a:lnTo>
                  <a:pt x="344687" y="838447"/>
                </a:lnTo>
                <a:lnTo>
                  <a:pt x="322621" y="1256294"/>
                </a:lnTo>
                <a:lnTo>
                  <a:pt x="0" y="1044964"/>
                </a:lnTo>
                <a:close/>
              </a:path>
            </a:pathLst>
          </a:custGeom>
          <a:gradFill>
            <a:gsLst>
              <a:gs pos="30000">
                <a:srgbClr val="FB7D7E">
                  <a:alpha val="80000"/>
                </a:srgbClr>
              </a:gs>
              <a:gs pos="0">
                <a:schemeClr val="accent1">
                  <a:lumMod val="5000"/>
                  <a:lumOff val="95000"/>
                  <a:alpha val="30000"/>
                </a:schemeClr>
              </a:gs>
              <a:gs pos="80000">
                <a:srgbClr val="FF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23" tIns="25717" rIns="51423" bIns="25717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435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525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8" name="picture 13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1246505" y="3145155"/>
            <a:ext cx="953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（二）</a:t>
            </a:r>
            <a:r>
              <a:rPr lang="en-US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品质</a:t>
            </a:r>
            <a:r>
              <a:rPr lang="zh-CN" altLang="en-US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企业&amp;直播场景，</a:t>
            </a:r>
            <a:r>
              <a:rPr lang="zh-CN" altLang="en-US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友商（</a:t>
            </a:r>
            <a:r>
              <a:rPr lang="en-US" altLang="zh-CN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DX</a:t>
            </a:r>
            <a:r>
              <a:rPr lang="zh-CN" altLang="en-US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）主推商企通套餐，我方配置直播套餐悦享/商务专线+FTTO叠推竞对</a:t>
            </a:r>
            <a:endParaRPr lang="zh-CN" altLang="en-US" sz="1200" b="1" kern="0" spc="8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标题 2"/>
          <p:cNvSpPr txBox="1"/>
          <p:nvPr/>
        </p:nvSpPr>
        <p:spPr>
          <a:xfrm>
            <a:off x="191936" y="109474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上网专线竞对政策</a:t>
            </a:r>
            <a:endParaRPr lang="zh-CN" altLang="en-US" sz="24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2"/>
            </p:custDataLst>
          </p:nvPr>
        </p:nvGraphicFramePr>
        <p:xfrm>
          <a:off x="349885" y="1283335"/>
          <a:ext cx="5657850" cy="1654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0085"/>
                <a:gridCol w="526415"/>
                <a:gridCol w="561975"/>
                <a:gridCol w="394970"/>
                <a:gridCol w="477520"/>
                <a:gridCol w="570865"/>
                <a:gridCol w="1791970"/>
                <a:gridCol w="654050"/>
              </a:tblGrid>
              <a:tr h="237490">
                <a:tc gridSpan="8">
                  <a:txBody>
                    <a:bodyPr/>
                    <a:p>
                      <a:pPr indent="0" algn="l">
                        <a:buNone/>
                      </a:pPr>
                      <a:r>
                        <a:rPr lang="zh-CN" sz="9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DX全家享套餐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 marL="12700" marR="12700" marT="12700" vert="horz" anchor="ctr" anchorCtr="0"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082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套餐档次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C端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H端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3220"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国内流量（G）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通话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副卡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宽带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宽带电视（台）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服务类产品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7折普推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  <a:tr h="2108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169档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800分钟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500M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室内云台机、室外摄像头、可视门铃、智能音响4选1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118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  <a:tr h="2108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199档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1000分钟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1000M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139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  <a:tr h="2108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229档-主推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1000分钟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1500M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FTTR 1+1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160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  <a:tr h="2108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299档-主推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1500分钟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2000M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209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223645" y="981710"/>
            <a:ext cx="9464040" cy="2940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1400" b="1" kern="0" spc="80" dirty="0">
                <a:solidFill>
                  <a:schemeClr val="tx1">
                    <a:alpha val="100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（一）</a:t>
            </a:r>
            <a:r>
              <a:rPr lang="zh-CN" altLang="en-US" sz="14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在中小企业和部分商务楼宇，</a:t>
            </a:r>
            <a:r>
              <a:rPr lang="en-US" sz="14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友商（DX）</a:t>
            </a:r>
            <a:r>
              <a:rPr lang="zh-CN" altLang="en-US" sz="14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主推全家享</a:t>
            </a:r>
            <a:r>
              <a:rPr lang="en-US" altLang="zh-CN" sz="14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CH</a:t>
            </a:r>
            <a:r>
              <a:rPr lang="zh-CN" altLang="en-US" sz="14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融合套餐，我方以爱家</a:t>
            </a:r>
            <a:r>
              <a:rPr lang="en-US" altLang="zh-CN" sz="14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CH</a:t>
            </a:r>
            <a:r>
              <a:rPr lang="zh-CN" altLang="en-US" sz="14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融合套餐竞对</a:t>
            </a:r>
            <a:endParaRPr lang="zh-CN" altLang="en-US" sz="1400" b="1" kern="0" spc="8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6136640" y="1273175"/>
          <a:ext cx="5991225" cy="1670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715"/>
                <a:gridCol w="523240"/>
                <a:gridCol w="523240"/>
                <a:gridCol w="523240"/>
                <a:gridCol w="523240"/>
                <a:gridCol w="524510"/>
                <a:gridCol w="1068070"/>
                <a:gridCol w="897255"/>
                <a:gridCol w="767715"/>
              </a:tblGrid>
              <a:tr h="182880">
                <a:tc gridSpan="9"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en-US" sz="9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YD </a:t>
                      </a:r>
                      <a:r>
                        <a:rPr lang="zh-CN" altLang="en-US" sz="9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全球通爱家套餐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8120">
                <a:tc gridSpan="4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C端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H端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71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套餐档次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国内流量（G）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通话（分）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副卡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（张）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宽带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宽带电视（台）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其他权益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服务类产品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C部分6折资费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  <a:tr h="1981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139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500M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省内亲情网畅打、500G云盘等权益</a:t>
                      </a:r>
                      <a:endParaRPr lang="zh-CN" altLang="en-US" sz="800" b="0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千兆路由器、室内云台机、室外摄像头(三选一)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109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  <a:tr h="2774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169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500M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119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  <a:tr h="1981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199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1000M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省内+全国亲情</a:t>
                      </a:r>
                      <a:r>
                        <a:rPr lang="en-US" sz="800" b="0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 </a:t>
                      </a:r>
                      <a:r>
                        <a:rPr lang="zh-CN" sz="800" b="0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网畅打、1TG云盘等权益</a:t>
                      </a:r>
                      <a:endParaRPr lang="zh-CN" altLang="en-US" sz="800" b="0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FTTR1+1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169 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  <a:tr h="2781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239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</a:t>
                      </a:r>
                      <a:endParaRPr lang="en-US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1000M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199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6096000" y="2947670"/>
            <a:ext cx="489267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注：千兆路由器、室内云台机、室外摄像头 +10元/月 3年；上行提速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元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13" name="表格 12"/>
          <p:cNvGraphicFramePr/>
          <p:nvPr/>
        </p:nvGraphicFramePr>
        <p:xfrm>
          <a:off x="335280" y="3525520"/>
          <a:ext cx="5657215" cy="172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9745"/>
                <a:gridCol w="1791970"/>
                <a:gridCol w="1787525"/>
                <a:gridCol w="823595"/>
                <a:gridCol w="754380"/>
              </a:tblGrid>
              <a:tr h="195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套餐类型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带宽速率（下行/上行）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号码资源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FTTR合约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27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299档</a:t>
                      </a: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普通带宽1000M/50M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（企业可免费提速到</a:t>
                      </a: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100M</a:t>
                      </a: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号码主1+副2，国内100G流量+语音1500分钟（24个月)</a:t>
                      </a:r>
                      <a:endParaRPr lang="zh-CN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1+2（24个月）额外30元/月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号码资源和FTTR合约两选一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zh-CN" alt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涉及专线均无固定</a:t>
                      </a: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IP</a:t>
                      </a:r>
                      <a:endParaRPr lang="en-US" alt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27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399档</a:t>
                      </a: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 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商务专线200M/200M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下行可免费提速至1000M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号码主1+副2，国内150G流量+语音2000分钟（24个月)</a:t>
                      </a:r>
                      <a:endParaRPr lang="zh-CN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4">
                  <a:txBody>
                    <a:bodyPr/>
                    <a:p>
                      <a:pPr indent="0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 </a:t>
                      </a: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1+2（24个月）、1+3（36个月）)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3327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599档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商务专线300M/300M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下行可免费提速至1000M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p>
                      <a:pPr indent="0">
                        <a:buNone/>
                      </a:pPr>
                      <a:r>
                        <a:rPr 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号码主1+副2，国内300G流量+语音3000分钟（24个月)</a:t>
                      </a:r>
                      <a:endParaRPr lang="zh-CN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3327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999档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商务专线500M/500M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下行可免费提速至1000M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95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1699档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商务专线1000M/1000M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4" name="表格 13"/>
          <p:cNvGraphicFramePr/>
          <p:nvPr>
            <p:custDataLst>
              <p:tags r:id="rId3"/>
            </p:custDataLst>
          </p:nvPr>
        </p:nvGraphicFramePr>
        <p:xfrm>
          <a:off x="6096000" y="3500755"/>
          <a:ext cx="6000115" cy="1742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845"/>
                <a:gridCol w="1611630"/>
                <a:gridCol w="1421130"/>
                <a:gridCol w="1116330"/>
                <a:gridCol w="932180"/>
              </a:tblGrid>
              <a:tr h="199390">
                <a:tc gridSpan="5"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en-US" sz="8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YD</a:t>
                      </a:r>
                      <a:r>
                        <a:rPr lang="zh-CN" altLang="en-US" sz="8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竞对政策</a:t>
                      </a:r>
                      <a:endParaRPr lang="zh-CN" altLang="en-US" sz="8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/>
                </a:tc>
                <a:tc hMerge="1"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93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套餐类型1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带宽速率（下行/上行）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码号资费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FTTO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239档 </a:t>
                      </a:r>
                      <a:r>
                        <a:rPr lang="zh-CN" sz="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爱家套餐</a:t>
                      </a:r>
                      <a:endParaRPr lang="zh-CN" sz="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1000M/100M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号码主1+副2</a:t>
                      </a:r>
                      <a:r>
                        <a:rPr lang="en-US" alt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 ,</a:t>
                      </a:r>
                      <a:r>
                        <a:rPr lang="zh-CN" altLang="en-US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国内流量</a:t>
                      </a:r>
                      <a:r>
                        <a:rPr lang="en-US" alt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120G </a:t>
                      </a:r>
                      <a:r>
                        <a:rPr lang="zh-CN" altLang="en-US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，语音</a:t>
                      </a:r>
                      <a:r>
                        <a:rPr lang="en-US" alt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800</a:t>
                      </a:r>
                      <a:r>
                        <a:rPr lang="zh-CN" altLang="en-US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分钟</a:t>
                      </a:r>
                      <a:endParaRPr lang="zh-CN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FTTO 1+2（</a:t>
                      </a: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36</a:t>
                      </a: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个月）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zh-CN" alt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额外</a:t>
                      </a: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50</a:t>
                      </a:r>
                      <a:r>
                        <a:rPr lang="zh-CN" alt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p>
                      <a:pPr indent="0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1.黄色标注套餐暂无配置融合套餐，需系统分别下单。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2.悦享和商务专线1G需省公司审批，且悦享专线仅限非AB类集团使用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93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279档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悦享专线500M/200M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FTTO 1+2（24个月）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993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379档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悦享专线1000M/300M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endParaRPr lang="en-US" alt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FTTO 1+2（24个月）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3028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990档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商务专线500M/450M</a:t>
                      </a:r>
                      <a:r>
                        <a:rPr 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（固定</a:t>
                      </a:r>
                      <a:r>
                        <a:rPr lang="en-US" alt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IP</a:t>
                      </a:r>
                      <a:r>
                        <a:rPr 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</a:t>
                      </a:r>
                      <a:endParaRPr lang="zh-CN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endParaRPr lang="en-US" alt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FTTO 1+2（24个月）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3028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1600档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商务专线1000M/900M</a:t>
                      </a:r>
                      <a:r>
                        <a:rPr 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（固定</a:t>
                      </a:r>
                      <a:r>
                        <a:rPr lang="en-US" alt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IP</a:t>
                      </a:r>
                      <a:r>
                        <a:rPr lang="zh-CN" altLang="en-US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+mn-ea"/>
                        </a:rPr>
                        <a:t>）</a:t>
                      </a:r>
                      <a:endParaRPr lang="zh-CN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+mn-ea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FTTO 1+3（24个月）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1102995" y="5249545"/>
            <a:ext cx="109937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（三）</a:t>
            </a:r>
            <a:r>
              <a:rPr lang="zh-CN" altLang="en-US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高价值集团</a:t>
            </a:r>
            <a:r>
              <a:rPr lang="en-US" altLang="zh-CN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en-US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友商（</a:t>
            </a:r>
            <a:r>
              <a:rPr lang="en-US" altLang="zh-CN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DX</a:t>
            </a:r>
            <a:r>
              <a:rPr lang="zh-CN" altLang="en-US" sz="1200" b="1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）主推固定IP专线套餐，我方以互联网竞对，报价策略最低为友商6-7折且高于底线价</a:t>
            </a:r>
            <a:endParaRPr lang="zh-CN" altLang="en-US" sz="1200" b="1" kern="0" spc="80" dirty="0" smtClean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sz="1200" b="1" kern="0" spc="80" dirty="0" smtClean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0" name="表格 19"/>
          <p:cNvGraphicFramePr/>
          <p:nvPr>
            <p:custDataLst>
              <p:tags r:id="rId4"/>
            </p:custDataLst>
          </p:nvPr>
        </p:nvGraphicFramePr>
        <p:xfrm>
          <a:off x="335915" y="5516880"/>
          <a:ext cx="5671820" cy="1286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5285"/>
                <a:gridCol w="507365"/>
                <a:gridCol w="574040"/>
                <a:gridCol w="612775"/>
                <a:gridCol w="806450"/>
                <a:gridCol w="991235"/>
                <a:gridCol w="1804670"/>
              </a:tblGrid>
              <a:tr h="204470">
                <a:tc gridSpan="7"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8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DX  </a:t>
                      </a:r>
                      <a:r>
                        <a:rPr lang="zh-CN" sz="8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固定</a:t>
                      </a:r>
                      <a:r>
                        <a:rPr lang="en-US" altLang="zh-CN" sz="8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IP</a:t>
                      </a:r>
                      <a:r>
                        <a:rPr lang="zh-CN" altLang="en-US" sz="8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专线</a:t>
                      </a:r>
                      <a:r>
                        <a:rPr lang="zh-CN" sz="8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资费</a:t>
                      </a:r>
                      <a:endParaRPr lang="zh-CN" altLang="en-US" sz="8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速率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包年价格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包月价格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营业厅8折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客户经理6折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IP配置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0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50M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1440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1080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标配1组4个IP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p>
                      <a:pPr indent="0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1.营业厅权限8折，客户经理可6折。市本级可到</a:t>
                      </a: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级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2.400M及目前最多可支撑2组IP地址，第二组IP地址取200元/组/月: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3.省文件要求1G以上大带宽一案一询价，审批后方可受理。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0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100M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标配1组4个IP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80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200M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4200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标配1组4个IP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80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500M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840000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42000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标配1组4个IP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80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1G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1380000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115000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69000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标配4组16个IP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1" name="表格 20"/>
          <p:cNvGraphicFramePr/>
          <p:nvPr>
            <p:custDataLst>
              <p:tags r:id="rId5"/>
            </p:custDataLst>
          </p:nvPr>
        </p:nvGraphicFramePr>
        <p:xfrm>
          <a:off x="6168390" y="5516880"/>
          <a:ext cx="5928360" cy="1284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445"/>
                <a:gridCol w="387350"/>
                <a:gridCol w="612140"/>
                <a:gridCol w="709295"/>
                <a:gridCol w="728980"/>
                <a:gridCol w="1424940"/>
                <a:gridCol w="1680210"/>
              </a:tblGrid>
              <a:tr h="183515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分类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6"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8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YD</a:t>
                      </a:r>
                      <a:r>
                        <a:rPr lang="zh-CN" sz="8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竞对政策</a:t>
                      </a:r>
                      <a:endParaRPr lang="zh-CN" altLang="en-US" sz="8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183515"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速率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包年价格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包月价格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资费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IP配置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3515">
                <a:tc rowSpan="5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互联网专线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50M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报价策略最低为友商6-7折且高于底线价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标配1个IP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p>
                      <a:pPr indent="0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1、加IP 100元/月（可5折）</a:t>
                      </a:r>
                      <a:endParaRPr lang="zh-CN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2.省文件要求1G以上大带宽一案一询价，审批后方可受理。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3515"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100M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标配1个IP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83515"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200M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72000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标配1个IP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83515"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500M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标配1个IP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83515"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1G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180000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15000</a:t>
                      </a:r>
                      <a:endParaRPr lang="en-US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标配1个IP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2" name="文本框 21"/>
          <p:cNvSpPr txBox="1"/>
          <p:nvPr/>
        </p:nvSpPr>
        <p:spPr>
          <a:xfrm>
            <a:off x="375920" y="569595"/>
            <a:ext cx="11711305" cy="43878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indent="0" algn="ctr" fontAlgn="auto">
              <a:lnSpc>
                <a:spcPct val="150000"/>
              </a:lnSpc>
              <a:buClrTx/>
              <a:buSzTx/>
              <a:buFont typeface="Wingdings" panose="05000000000000000000" charset="0"/>
              <a:buNone/>
            </a:pPr>
            <a:r>
              <a:rPr lang="zh-CN" altLang="en-US" sz="15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当前针对强势友商（</a:t>
            </a:r>
            <a:r>
              <a:rPr lang="en-US" altLang="zh-CN" sz="15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DX</a:t>
            </a:r>
            <a:r>
              <a:rPr lang="zh-CN" altLang="en-US" sz="15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）上网专线政策，我方竞争应对配套。请分公司</a:t>
            </a:r>
            <a:r>
              <a:rPr lang="zh-CN" altLang="en-US" sz="15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加强收集竞争资费和上报，市公司将建立长效竞对机制</a:t>
            </a:r>
            <a:endParaRPr lang="zh-CN" altLang="en-US" sz="15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34645" y="3284220"/>
            <a:ext cx="114236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None/>
            </a:pPr>
            <a:r>
              <a:rPr lang="zh-CN" sz="9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DX企业专线资费</a:t>
            </a:r>
            <a:endParaRPr lang="zh-CN" sz="900" b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path 10"/>
          <p:cNvSpPr/>
          <p:nvPr>
            <p:custDataLst>
              <p:tags r:id="rId1"/>
            </p:custDataLst>
          </p:nvPr>
        </p:nvSpPr>
        <p:spPr>
          <a:xfrm>
            <a:off x="3287242" y="2925546"/>
            <a:ext cx="1162050" cy="445287"/>
          </a:xfrm>
          <a:custGeom>
            <a:avLst/>
            <a:gdLst/>
            <a:ahLst/>
            <a:cxnLst/>
            <a:rect l="0" t="0" r="0" b="0"/>
            <a:pathLst>
              <a:path w="1830" h="701">
                <a:moveTo>
                  <a:pt x="0" y="0"/>
                </a:moveTo>
                <a:lnTo>
                  <a:pt x="1342" y="0"/>
                </a:lnTo>
                <a:lnTo>
                  <a:pt x="1830" y="701"/>
                </a:lnTo>
                <a:lnTo>
                  <a:pt x="0" y="701"/>
                </a:lnTo>
                <a:lnTo>
                  <a:pt x="0" y="0"/>
                </a:lnTo>
              </a:path>
            </a:pathLst>
          </a:custGeom>
          <a:solidFill>
            <a:srgbClr val="FF0000"/>
          </a:solidFill>
          <a:ln w="0" cap="flat">
            <a:noFill/>
            <a:prstDash val="solid"/>
            <a:miter lim="0"/>
          </a:ln>
        </p:spPr>
        <p:txBody>
          <a:bodyPr rtlCol="0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rgbClr val="FF0000"/>
              </a:solidFill>
              <a:sym typeface="+mn-ea"/>
            </a:endParaRPr>
          </a:p>
        </p:txBody>
      </p:sp>
      <p:sp>
        <p:nvSpPr>
          <p:cNvPr id="2" name="path 10"/>
          <p:cNvSpPr/>
          <p:nvPr>
            <p:custDataLst>
              <p:tags r:id="rId2"/>
            </p:custDataLst>
          </p:nvPr>
        </p:nvSpPr>
        <p:spPr>
          <a:xfrm>
            <a:off x="3287242" y="3790416"/>
            <a:ext cx="1162050" cy="445287"/>
          </a:xfrm>
          <a:custGeom>
            <a:avLst/>
            <a:gdLst/>
            <a:ahLst/>
            <a:cxnLst/>
            <a:rect l="0" t="0" r="0" b="0"/>
            <a:pathLst>
              <a:path w="1830" h="701">
                <a:moveTo>
                  <a:pt x="0" y="0"/>
                </a:moveTo>
                <a:lnTo>
                  <a:pt x="1342" y="0"/>
                </a:lnTo>
                <a:lnTo>
                  <a:pt x="1830" y="701"/>
                </a:lnTo>
                <a:lnTo>
                  <a:pt x="0" y="701"/>
                </a:lnTo>
                <a:lnTo>
                  <a:pt x="0" y="0"/>
                </a:lnTo>
              </a:path>
            </a:pathLst>
          </a:custGeom>
          <a:solidFill>
            <a:srgbClr val="BFBFBF">
              <a:alpha val="100000"/>
            </a:srgbClr>
          </a:solidFill>
          <a:ln w="0" cap="flat">
            <a:noFill/>
            <a:prstDash val="solid"/>
            <a:miter lim="0"/>
          </a:ln>
        </p:spPr>
        <p:txBody>
          <a:bodyPr rtlCol="0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3" name="直接连接符 2"/>
          <p:cNvCxnSpPr/>
          <p:nvPr>
            <p:custDataLst>
              <p:tags r:id="rId3"/>
            </p:custDataLst>
          </p:nvPr>
        </p:nvCxnSpPr>
        <p:spPr>
          <a:xfrm>
            <a:off x="4485640" y="3285490"/>
            <a:ext cx="4387215" cy="0"/>
          </a:xfrm>
          <a:prstGeom prst="line">
            <a:avLst/>
          </a:prstGeom>
          <a:ln w="63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>
            <p:custDataLst>
              <p:tags r:id="rId4"/>
            </p:custDataLst>
          </p:nvPr>
        </p:nvCxnSpPr>
        <p:spPr>
          <a:xfrm>
            <a:off x="4485640" y="4147185"/>
            <a:ext cx="4401185" cy="0"/>
          </a:xfrm>
          <a:prstGeom prst="line">
            <a:avLst/>
          </a:prstGeom>
          <a:ln w="6350">
            <a:solidFill>
              <a:srgbClr val="BFBFBF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5588000" y="292481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b="1" kern="0" spc="5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回顾</a:t>
            </a:r>
            <a:r>
              <a:rPr lang="en-US" altLang="zh-CN" sz="2000" b="1" kern="0" spc="5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2024</a:t>
            </a:r>
            <a:r>
              <a:rPr lang="zh-CN" altLang="en-US" sz="2000" b="1" kern="0" spc="5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</a:t>
            </a:r>
            <a:r>
              <a:rPr lang="en-US" altLang="zh-CN" sz="2000" b="1" kern="0" spc="50" dirty="0">
                <a:solidFill>
                  <a:srgbClr val="BFBFBF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2000" b="1" kern="0" spc="50" dirty="0">
              <a:solidFill>
                <a:srgbClr val="BFBFBF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3498215" y="2924810"/>
            <a:ext cx="988060" cy="441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500" b="1" kern="0" spc="40" baseline="-13000" dirty="0">
                <a:solidFill>
                  <a:srgbClr val="FFFFFF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+mn-ea"/>
              </a:rPr>
              <a:t>0</a:t>
            </a:r>
            <a:r>
              <a:rPr lang="en-US" sz="3500" b="1" kern="0" spc="40" baseline="-13000" dirty="0">
                <a:solidFill>
                  <a:srgbClr val="FFFFFF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+mn-ea"/>
              </a:rPr>
              <a:t>1</a:t>
            </a:r>
            <a:endParaRPr lang="en-US" sz="3500" b="1" kern="0" spc="40" baseline="-13000" dirty="0">
              <a:solidFill>
                <a:srgbClr val="FFFFFF">
                  <a:alpha val="100000"/>
                </a:srgbClr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3503295" y="3794125"/>
            <a:ext cx="988060" cy="441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500" b="1" kern="0" spc="40" baseline="-13000" dirty="0">
                <a:solidFill>
                  <a:srgbClr val="FFFFFF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+mn-ea"/>
              </a:rPr>
              <a:t>0</a:t>
            </a:r>
            <a:r>
              <a:rPr lang="en-US" sz="3500" b="1" kern="0" spc="40" baseline="-13000" dirty="0">
                <a:solidFill>
                  <a:srgbClr val="FFFFFF">
                    <a:alpha val="100000"/>
                  </a:srgbClr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+mn-ea"/>
              </a:rPr>
              <a:t>2</a:t>
            </a:r>
            <a:endParaRPr lang="en-US" sz="3500" b="1" kern="0" spc="40" baseline="-13000" dirty="0">
              <a:solidFill>
                <a:srgbClr val="FFFFFF">
                  <a:alpha val="100000"/>
                </a:srgbClr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8"/>
            </p:custDataLst>
          </p:nvPr>
        </p:nvSpPr>
        <p:spPr>
          <a:xfrm>
            <a:off x="5588000" y="378841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sz="2000" b="1" kern="0" spc="50" dirty="0">
                <a:solidFill>
                  <a:srgbClr val="BFBFBF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奋进</a:t>
            </a:r>
            <a:r>
              <a:rPr lang="en-US" altLang="zh-CN" sz="2000" b="1" kern="0" spc="50" dirty="0">
                <a:solidFill>
                  <a:srgbClr val="BFBFBF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2025</a:t>
            </a:r>
            <a:r>
              <a:rPr lang="zh-CN" altLang="en-US" sz="2000" b="1" kern="0" spc="50" dirty="0">
                <a:solidFill>
                  <a:srgbClr val="BFBFBF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endParaRPr lang="zh-CN" altLang="en-US" sz="2000" b="1" kern="0" spc="50" dirty="0">
              <a:solidFill>
                <a:srgbClr val="BFBFBF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行业短彩</a:t>
            </a:r>
            <a:endParaRPr lang="zh-CN" sz="2400" b="1" kern="0" spc="-10" dirty="0">
              <a:solidFill>
                <a:srgbClr val="FFFFFF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31800" y="1685290"/>
            <a:ext cx="5959475" cy="478663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15" name="矩形 14"/>
          <p:cNvSpPr/>
          <p:nvPr/>
        </p:nvSpPr>
        <p:spPr>
          <a:xfrm>
            <a:off x="1628775" y="1484630"/>
            <a:ext cx="353250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>
              <a:lnSpc>
                <a:spcPct val="10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做大本地市场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规模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36880" y="647065"/>
            <a:ext cx="11527790" cy="78105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85750" indent="-285750" algn="l" fontAlgn="auto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行业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短彩是政企高效益的木本收入，由于实施省、地市间结算，增量方面要通过狠抓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本地直签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，做大短彩业务规模和利润贡献，存量方面要精细管理，既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做好流失管控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，又要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做好使用激发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，稳定收入基本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盘。</a:t>
            </a: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1000" y="6506845"/>
            <a:ext cx="11343005" cy="3511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ctr">
              <a:buClrTx/>
              <a:buSzTx/>
              <a:buFontTx/>
            </a:pP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2025年目标：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短彩收突破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1.3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亿，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其中本地直签收入达到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2500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endParaRPr sz="1400" b="1" kern="0" spc="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527800" y="1662430"/>
            <a:ext cx="5415280" cy="480949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924" name="textbox 924"/>
          <p:cNvSpPr/>
          <p:nvPr/>
        </p:nvSpPr>
        <p:spPr>
          <a:xfrm>
            <a:off x="695325" y="3742055"/>
            <a:ext cx="2978785" cy="472440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81000"/>
              </a:lnSpc>
            </a:pPr>
            <a:endParaRPr lang="en-US" altLang="en-US" sz="2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3495" indent="0" algn="l" rtl="0" eaLnBrk="0" fontAlgn="auto">
              <a:lnSpc>
                <a:spcPct val="150000"/>
              </a:lnSpc>
            </a:pPr>
            <a:r>
              <a:rPr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①制定计划</a:t>
            </a:r>
            <a:r>
              <a:rPr sz="935" b="1" kern="0" spc="-1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，加大走</a:t>
            </a:r>
            <a:r>
              <a:rPr sz="935" b="1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访</a:t>
            </a:r>
            <a:r>
              <a:rPr lang="en-US" sz="935" b="1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②建立台账</a:t>
            </a:r>
            <a:r>
              <a:rPr sz="935" b="1" kern="0" spc="-1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，排摸需</a:t>
            </a:r>
            <a:r>
              <a:rPr sz="935" b="1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求</a:t>
            </a:r>
            <a:endParaRPr sz="935" b="1" kern="0" spc="-2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3495" indent="0" algn="l" rtl="0" eaLnBrk="0" fontAlgn="auto">
              <a:lnSpc>
                <a:spcPct val="150000"/>
              </a:lnSpc>
            </a:pPr>
            <a:r>
              <a:rPr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③跟进进展</a:t>
            </a:r>
            <a:r>
              <a:rPr sz="935" b="1" kern="0" spc="-1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，主动引</a:t>
            </a:r>
            <a:r>
              <a:rPr sz="935" b="1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导</a:t>
            </a:r>
            <a:r>
              <a:rPr lang="en-US" sz="935" b="1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④启动复盘</a:t>
            </a:r>
            <a:r>
              <a:rPr sz="935" b="1" kern="0" spc="-1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，总结分</a:t>
            </a:r>
            <a:r>
              <a:rPr sz="935" b="1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析</a:t>
            </a:r>
            <a:endParaRPr lang="en-US" altLang="en-US" sz="935" b="1" kern="0" spc="-2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2700" algn="l" rtl="0" eaLnBrk="0">
              <a:lnSpc>
                <a:spcPct val="91000"/>
              </a:lnSpc>
              <a:spcBef>
                <a:spcPts val="5"/>
              </a:spcBef>
            </a:pPr>
            <a:endParaRPr lang="en-US" altLang="en-US" sz="935" b="1" kern="0" spc="-2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textbox 864"/>
          <p:cNvSpPr/>
          <p:nvPr>
            <p:custDataLst>
              <p:tags r:id="rId1"/>
            </p:custDataLst>
          </p:nvPr>
        </p:nvSpPr>
        <p:spPr>
          <a:xfrm>
            <a:off x="536575" y="3114675"/>
            <a:ext cx="5897245" cy="64706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 fontAlgn="auto">
              <a:lnSpc>
                <a:spcPct val="120000"/>
              </a:lnSpc>
            </a:pPr>
            <a:endParaRPr lang="en-US" altLang="en-US" sz="13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86055" indent="-173990" algn="ctr" rtl="0" eaLnBrk="0" fontAlgn="auto">
              <a:lnSpc>
                <a:spcPct val="120000"/>
              </a:lnSpc>
            </a:pP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拓企业市场</a:t>
            </a:r>
            <a:r>
              <a:rPr lang="en-US" altLang="zh-CN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抓TOP客户</a:t>
            </a:r>
            <a:endParaRPr lang="zh-CN" altLang="en-US" sz="1300" b="1" u="sng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86055" indent="-173990" algn="l" rtl="0" eaLnBrk="0" fontAlgn="auto">
              <a:lnSpc>
                <a:spcPct val="120000"/>
              </a:lnSpc>
            </a:pPr>
            <a:r>
              <a:rPr lang="en-US" altLang="zh-CN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深入走访未渗透企业，开展企业市场排摸月度攻坚，拉</a:t>
            </a:r>
            <a:r>
              <a:rPr lang="zh-CN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单列表力争渗透</a:t>
            </a:r>
            <a:endParaRPr lang="zh-CN" sz="1200" kern="0" spc="4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641090" y="3771900"/>
            <a:ext cx="2191385" cy="442595"/>
            <a:chOff x="6198" y="6314"/>
            <a:chExt cx="3244" cy="948"/>
          </a:xfrm>
        </p:grpSpPr>
        <p:sp>
          <p:nvSpPr>
            <p:cNvPr id="21" name="矩形 20"/>
            <p:cNvSpPr/>
            <p:nvPr>
              <p:custDataLst>
                <p:tags r:id="rId2"/>
              </p:custDataLst>
            </p:nvPr>
          </p:nvSpPr>
          <p:spPr>
            <a:xfrm>
              <a:off x="7332" y="6321"/>
              <a:ext cx="938" cy="295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戴梦得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圆角矩形 33"/>
            <p:cNvSpPr/>
            <p:nvPr>
              <p:custDataLst>
                <p:tags r:id="rId3"/>
              </p:custDataLst>
            </p:nvPr>
          </p:nvSpPr>
          <p:spPr>
            <a:xfrm>
              <a:off x="6198" y="6321"/>
              <a:ext cx="955" cy="34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48000">
                  <a:schemeClr val="accent1"/>
                </a:gs>
              </a:gsLst>
              <a:lin ang="5400000" scaled="0"/>
            </a:gra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p>
              <a:pPr lvl="0" algn="ctr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</a:pPr>
              <a:r>
                <a:rPr lang="zh-CN" altLang="en-US" sz="1000" b="1">
                  <a:solidFill>
                    <a:srgbClr val="FFFFFF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ea"/>
                </a:rPr>
                <a:t>零售行业</a:t>
              </a:r>
              <a:endPara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endParaRPr>
            </a:p>
          </p:txBody>
        </p:sp>
        <p:sp>
          <p:nvSpPr>
            <p:cNvPr id="40" name="矩形 39"/>
            <p:cNvSpPr/>
            <p:nvPr>
              <p:custDataLst>
                <p:tags r:id="rId4"/>
              </p:custDataLst>
            </p:nvPr>
          </p:nvSpPr>
          <p:spPr>
            <a:xfrm>
              <a:off x="8502" y="6314"/>
              <a:ext cx="941" cy="337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五芳斋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圆角矩形 21"/>
            <p:cNvSpPr/>
            <p:nvPr>
              <p:custDataLst>
                <p:tags r:id="rId5"/>
              </p:custDataLst>
            </p:nvPr>
          </p:nvSpPr>
          <p:spPr>
            <a:xfrm>
              <a:off x="6198" y="6914"/>
              <a:ext cx="955" cy="34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48000">
                  <a:schemeClr val="accent1"/>
                </a:gs>
              </a:gsLst>
              <a:lin ang="5400000" scaled="0"/>
            </a:gra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p>
              <a:pPr lvl="0" algn="ctr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</a:pPr>
              <a:r>
                <a:rPr lang="zh-CN" altLang="en-US" sz="1000" b="1">
                  <a:solidFill>
                    <a:srgbClr val="FFFFFF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ea"/>
                </a:rPr>
                <a:t>医疗</a:t>
              </a:r>
              <a:r>
                <a:rPr lang="zh-CN" altLang="en-US" sz="1000" b="1">
                  <a:solidFill>
                    <a:srgbClr val="FFFFFF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ea"/>
                </a:rPr>
                <a:t>美容</a:t>
              </a:r>
              <a:endPara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endParaRPr>
            </a:p>
          </p:txBody>
        </p:sp>
        <p:sp>
          <p:nvSpPr>
            <p:cNvPr id="23" name="矩形 22"/>
            <p:cNvSpPr/>
            <p:nvPr>
              <p:custDataLst>
                <p:tags r:id="rId6"/>
              </p:custDataLst>
            </p:nvPr>
          </p:nvSpPr>
          <p:spPr>
            <a:xfrm>
              <a:off x="7332" y="6939"/>
              <a:ext cx="938" cy="295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曙光</a:t>
              </a:r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医院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>
              <p:custDataLst>
                <p:tags r:id="rId7"/>
              </p:custDataLst>
            </p:nvPr>
          </p:nvSpPr>
          <p:spPr>
            <a:xfrm>
              <a:off x="8502" y="6925"/>
              <a:ext cx="941" cy="337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康慈</a:t>
              </a:r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医院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圆角矩形 31"/>
          <p:cNvSpPr/>
          <p:nvPr>
            <p:custDataLst>
              <p:tags r:id="rId8"/>
            </p:custDataLst>
          </p:nvPr>
        </p:nvSpPr>
        <p:spPr>
          <a:xfrm>
            <a:off x="4798695" y="2527300"/>
            <a:ext cx="975995" cy="16827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/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聚类</a:t>
            </a: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市场</a:t>
            </a:r>
            <a:endParaRPr lang="zh-CN" altLang="en-US" sz="1000" b="1">
              <a:solidFill>
                <a:srgbClr val="FFFFFF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36" name="矩形 35"/>
          <p:cNvSpPr/>
          <p:nvPr>
            <p:custDataLst>
              <p:tags r:id="rId9"/>
            </p:custDataLst>
          </p:nvPr>
        </p:nvSpPr>
        <p:spPr>
          <a:xfrm>
            <a:off x="4732020" y="2792188"/>
            <a:ext cx="595630" cy="137727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专业市场</a:t>
            </a:r>
            <a:endParaRPr lang="zh-CN" altLang="en-US" sz="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>
            <p:custDataLst>
              <p:tags r:id="rId10"/>
            </p:custDataLst>
          </p:nvPr>
        </p:nvSpPr>
        <p:spPr>
          <a:xfrm>
            <a:off x="5466080" y="2804253"/>
            <a:ext cx="595630" cy="137727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垂直连锁</a:t>
            </a:r>
            <a:endParaRPr lang="zh-CN" altLang="en-US" sz="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920"/>
          <p:cNvSpPr/>
          <p:nvPr>
            <p:custDataLst>
              <p:tags r:id="rId11"/>
            </p:custDataLst>
          </p:nvPr>
        </p:nvSpPr>
        <p:spPr>
          <a:xfrm>
            <a:off x="7608570" y="3257550"/>
            <a:ext cx="1371600" cy="238125"/>
          </a:xfrm>
          <a:prstGeom prst="rect">
            <a:avLst/>
          </a:prstGeom>
        </p:spPr>
        <p:txBody>
          <a:bodyPr vert="horz" wrap="square" lIns="0" tIns="0" rIns="0" bIns="0"/>
          <a:p>
            <a:pPr indent="0" algn="l" rtl="0" eaLnBrk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CN" sz="9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临期续签攻坚</a:t>
            </a:r>
            <a:endParaRPr lang="zh-CN" altLang="en-US" sz="93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box 980"/>
          <p:cNvSpPr/>
          <p:nvPr>
            <p:custDataLst>
              <p:tags r:id="rId12"/>
            </p:custDataLst>
          </p:nvPr>
        </p:nvSpPr>
        <p:spPr>
          <a:xfrm>
            <a:off x="8299450" y="3498215"/>
            <a:ext cx="828040" cy="454660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50000"/>
              </a:lnSpc>
            </a:pPr>
            <a:r>
              <a:rPr lang="zh-CN" sz="8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续签目标</a:t>
            </a:r>
            <a:endParaRPr lang="zh-CN" sz="800" b="1" kern="0" spc="-1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 rtl="0" eaLnBrk="0">
              <a:lnSpc>
                <a:spcPct val="150000"/>
              </a:lnSpc>
            </a:pPr>
            <a:r>
              <a:rPr lang="en-US" altLang="zh-CN" sz="1065" b="1" kern="0" spc="-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70%</a:t>
            </a:r>
            <a:endParaRPr lang="en-US" altLang="zh-CN" sz="1065" b="1" kern="0" spc="-1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2" name="textbox 982"/>
          <p:cNvSpPr/>
          <p:nvPr>
            <p:custDataLst>
              <p:tags r:id="rId13"/>
            </p:custDataLst>
          </p:nvPr>
        </p:nvSpPr>
        <p:spPr>
          <a:xfrm>
            <a:off x="6868160" y="3498215"/>
            <a:ext cx="912495" cy="509905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50000"/>
              </a:lnSpc>
            </a:pPr>
            <a:r>
              <a: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1-3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月到期包年套餐</a:t>
            </a:r>
            <a:r>
              <a:rPr lang="en-US" altLang="zh-CN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562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</a:t>
            </a:r>
            <a:endParaRPr lang="zh-CN" altLang="en-US" sz="1065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3" name="path"/>
          <p:cNvSpPr/>
          <p:nvPr>
            <p:custDataLst>
              <p:tags r:id="rId14"/>
            </p:custDataLst>
          </p:nvPr>
        </p:nvSpPr>
        <p:spPr>
          <a:xfrm>
            <a:off x="7929455" y="3596514"/>
            <a:ext cx="288544" cy="288543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box 920"/>
          <p:cNvSpPr/>
          <p:nvPr>
            <p:custDataLst>
              <p:tags r:id="rId15"/>
            </p:custDataLst>
          </p:nvPr>
        </p:nvSpPr>
        <p:spPr>
          <a:xfrm>
            <a:off x="9601835" y="3234055"/>
            <a:ext cx="1578610" cy="252095"/>
          </a:xfrm>
          <a:prstGeom prst="rect">
            <a:avLst/>
          </a:prstGeom>
        </p:spPr>
        <p:txBody>
          <a:bodyPr vert="horz" wrap="square" lIns="0" tIns="0" rIns="0" bIns="0"/>
          <a:p>
            <a:pPr indent="0" algn="ctr" rtl="0" eaLnBrk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产品转签攻坚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textbox 980"/>
          <p:cNvSpPr/>
          <p:nvPr>
            <p:custDataLst>
              <p:tags r:id="rId16"/>
            </p:custDataLst>
          </p:nvPr>
        </p:nvSpPr>
        <p:spPr>
          <a:xfrm>
            <a:off x="10914380" y="3427730"/>
            <a:ext cx="666115" cy="579755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50000"/>
              </a:lnSpc>
            </a:pPr>
            <a:endParaRPr lang="en-US" altLang="en-US" sz="53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96520" algn="ctr" rtl="0" eaLnBrk="0">
              <a:lnSpc>
                <a:spcPct val="150000"/>
              </a:lnSpc>
              <a:spcBef>
                <a:spcPts val="0"/>
              </a:spcBef>
            </a:pPr>
            <a:r>
              <a:rPr lang="zh-CN" sz="8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转签目标</a:t>
            </a:r>
            <a:r>
              <a:rPr lang="en-US" altLang="zh-CN" sz="1065" b="1" kern="0" spc="-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65%</a:t>
            </a:r>
            <a:endParaRPr lang="en-US" altLang="zh-CN" sz="1065" b="1" kern="0" spc="-1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7" name="textbox 982"/>
          <p:cNvSpPr/>
          <p:nvPr>
            <p:custDataLst>
              <p:tags r:id="rId17"/>
            </p:custDataLst>
          </p:nvPr>
        </p:nvSpPr>
        <p:spPr>
          <a:xfrm>
            <a:off x="9326880" y="3486150"/>
            <a:ext cx="1063625" cy="568325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50000"/>
              </a:lnSpc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存量彩铃</a:t>
            </a:r>
            <a:r>
              <a:rPr lang="en-US" altLang="zh-CN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3204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</a:t>
            </a:r>
            <a:endParaRPr lang="en-US" altLang="zh-CN" sz="1065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 rtl="0" eaLnBrk="0">
              <a:lnSpc>
                <a:spcPct val="150000"/>
              </a:lnSpc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月收入</a:t>
            </a:r>
            <a:r>
              <a:rPr lang="en-US" altLang="zh-CN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23.4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</a:t>
            </a:r>
            <a:endParaRPr lang="zh-CN" altLang="en-US" sz="1065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8" name="path"/>
          <p:cNvSpPr/>
          <p:nvPr>
            <p:custDataLst>
              <p:tags r:id="rId18"/>
            </p:custDataLst>
          </p:nvPr>
        </p:nvSpPr>
        <p:spPr>
          <a:xfrm>
            <a:off x="10488717" y="3625808"/>
            <a:ext cx="288544" cy="288543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0" name="textbox 920"/>
          <p:cNvSpPr/>
          <p:nvPr/>
        </p:nvSpPr>
        <p:spPr>
          <a:xfrm>
            <a:off x="7649845" y="4065905"/>
            <a:ext cx="1288415" cy="340360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85000"/>
              </a:lnSpc>
            </a:pPr>
            <a:endParaRPr lang="en-US" altLang="en-US" sz="13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84785" indent="-172085" algn="l" rtl="0" eaLnBrk="0">
              <a:lnSpc>
                <a:spcPct val="102000"/>
              </a:lnSpc>
            </a:pP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低粘性捆绑攻坚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2" name="textbox 922"/>
          <p:cNvSpPr/>
          <p:nvPr/>
        </p:nvSpPr>
        <p:spPr>
          <a:xfrm>
            <a:off x="8613054" y="4304665"/>
            <a:ext cx="461433" cy="398779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l" rtl="0" eaLnBrk="0">
              <a:lnSpc>
                <a:spcPct val="107000"/>
              </a:lnSpc>
            </a:pPr>
            <a:endParaRPr lang="en-US" altLang="en-US" sz="53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7155" algn="l" rtl="0" eaLnBrk="0">
              <a:lnSpc>
                <a:spcPct val="81000"/>
              </a:lnSpc>
            </a:pPr>
            <a:r>
              <a:rPr sz="8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包年</a:t>
            </a:r>
            <a:endParaRPr lang="en-US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7155" algn="l" rtl="0" eaLnBrk="0">
              <a:lnSpc>
                <a:spcPts val="785"/>
              </a:lnSpc>
            </a:pPr>
            <a:r>
              <a:rPr sz="8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套包</a:t>
            </a:r>
            <a:endParaRPr lang="en-US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0" name="textbox 980"/>
          <p:cNvSpPr/>
          <p:nvPr/>
        </p:nvSpPr>
        <p:spPr>
          <a:xfrm>
            <a:off x="8022886" y="4304665"/>
            <a:ext cx="459739" cy="398779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l" rtl="0" eaLnBrk="0">
              <a:lnSpc>
                <a:spcPct val="106000"/>
              </a:lnSpc>
            </a:pPr>
            <a:endParaRPr lang="en-US" altLang="en-US" sz="53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6520" algn="l" rtl="0" eaLnBrk="0">
              <a:lnSpc>
                <a:spcPct val="82000"/>
              </a:lnSpc>
              <a:spcBef>
                <a:spcPts val="0"/>
              </a:spcBef>
            </a:pPr>
            <a:r>
              <a:rPr sz="8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包月</a:t>
            </a:r>
            <a:endParaRPr lang="en-US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5885" algn="l" rtl="0" eaLnBrk="0">
              <a:lnSpc>
                <a:spcPts val="780"/>
              </a:lnSpc>
            </a:pPr>
            <a:r>
              <a:rPr sz="8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套包</a:t>
            </a:r>
            <a:endParaRPr lang="en-US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2" name="textbox 982"/>
          <p:cNvSpPr/>
          <p:nvPr/>
        </p:nvSpPr>
        <p:spPr>
          <a:xfrm>
            <a:off x="6729730" y="4311650"/>
            <a:ext cx="792480" cy="320040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05000"/>
              </a:lnSpc>
            </a:pPr>
            <a:endParaRPr lang="en-US" altLang="en-US" sz="53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5885" algn="ctr" rtl="0" eaLnBrk="0">
              <a:lnSpc>
                <a:spcPct val="82000"/>
              </a:lnSpc>
              <a:spcBef>
                <a:spcPts val="0"/>
              </a:spcBef>
            </a:pPr>
            <a:r>
              <a:rPr sz="8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按条</a:t>
            </a:r>
            <a:endParaRPr lang="en-US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6520" algn="ctr" rtl="0" eaLnBrk="0">
              <a:lnSpc>
                <a:spcPts val="780"/>
              </a:lnSpc>
            </a:pPr>
            <a:r>
              <a:rPr sz="800" b="1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计费</a:t>
            </a:r>
            <a:endParaRPr lang="en-US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0" name="path"/>
          <p:cNvSpPr/>
          <p:nvPr/>
        </p:nvSpPr>
        <p:spPr>
          <a:xfrm>
            <a:off x="7628677" y="4423156"/>
            <a:ext cx="288544" cy="288543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551815" y="4797425"/>
            <a:ext cx="2833370" cy="552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20000"/>
              </a:lnSpc>
            </a:pP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5G 慧信产品</a:t>
            </a:r>
            <a:r>
              <a:rPr lang="zh-CN" altLang="en-US" sz="1200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将5G消息与大数据能力相结合，实现精准定向推送。</a:t>
            </a:r>
            <a:endParaRPr lang="zh-CN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2" name="图片 81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567940" y="5384165"/>
            <a:ext cx="622300" cy="1045210"/>
          </a:xfrm>
          <a:prstGeom prst="rect">
            <a:avLst/>
          </a:prstGeom>
        </p:spPr>
      </p:pic>
      <p:sp>
        <p:nvSpPr>
          <p:cNvPr id="83" name="文本框 82"/>
          <p:cNvSpPr txBox="1"/>
          <p:nvPr/>
        </p:nvSpPr>
        <p:spPr>
          <a:xfrm>
            <a:off x="623570" y="5414645"/>
            <a:ext cx="175450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/>
              <a:t>“文明城市·全民参与”</a:t>
            </a:r>
            <a:endParaRPr lang="zh-CN" altLang="en-US" sz="1000"/>
          </a:p>
          <a:p>
            <a:r>
              <a:rPr lang="zh-CN" altLang="en-US" sz="1000"/>
              <a:t>在桐乡市文明城市创建中，向市民推送文明建设短片、宣传海报以及相关通知和调查问卷，提高了市民的参与度和城市文明程度。</a:t>
            </a:r>
            <a:endParaRPr lang="zh-CN" altLang="en-US" sz="1000"/>
          </a:p>
        </p:txBody>
      </p:sp>
      <p:sp>
        <p:nvSpPr>
          <p:cNvPr id="84" name="文本框 83"/>
          <p:cNvSpPr txBox="1"/>
          <p:nvPr/>
        </p:nvSpPr>
        <p:spPr>
          <a:xfrm>
            <a:off x="3384550" y="4797425"/>
            <a:ext cx="2994025" cy="552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20000"/>
              </a:lnSpc>
            </a:pP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5G 数字机器人：</a:t>
            </a:r>
            <a:r>
              <a:rPr 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将5G消息与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AI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语音能力相结合</a:t>
            </a:r>
            <a:r>
              <a:rPr 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5" name="圆角矩形 84"/>
          <p:cNvSpPr/>
          <p:nvPr>
            <p:custDataLst>
              <p:tags r:id="rId20"/>
            </p:custDataLst>
          </p:nvPr>
        </p:nvSpPr>
        <p:spPr>
          <a:xfrm>
            <a:off x="3432175" y="5473700"/>
            <a:ext cx="897255" cy="1917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/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会务</a:t>
            </a: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通知</a:t>
            </a:r>
            <a:endParaRPr lang="zh-CN" altLang="en-US" sz="1000" b="1">
              <a:solidFill>
                <a:srgbClr val="FFFFFF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87" name="圆角矩形 86"/>
          <p:cNvSpPr/>
          <p:nvPr>
            <p:custDataLst>
              <p:tags r:id="rId21"/>
            </p:custDataLst>
          </p:nvPr>
        </p:nvSpPr>
        <p:spPr>
          <a:xfrm>
            <a:off x="3432175" y="5732145"/>
            <a:ext cx="892810" cy="18986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/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防汛防火</a:t>
            </a:r>
            <a:endParaRPr lang="zh-CN" altLang="en-US" sz="1000" b="1">
              <a:solidFill>
                <a:srgbClr val="FFFFFF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89" name="圆角矩形 88"/>
          <p:cNvSpPr/>
          <p:nvPr>
            <p:custDataLst>
              <p:tags r:id="rId22"/>
            </p:custDataLst>
          </p:nvPr>
        </p:nvSpPr>
        <p:spPr>
          <a:xfrm>
            <a:off x="3432175" y="5975350"/>
            <a:ext cx="897255" cy="1917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/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慢病回</a:t>
            </a: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访</a:t>
            </a:r>
            <a:endParaRPr lang="zh-CN" altLang="en-US" sz="1000" b="1">
              <a:solidFill>
                <a:srgbClr val="FFFFFF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pic>
        <p:nvPicPr>
          <p:cNvPr id="92" name="图片 91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4484370" y="5479415"/>
            <a:ext cx="684530" cy="907415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5399405" y="5479415"/>
            <a:ext cx="765175" cy="949960"/>
          </a:xfrm>
          <a:prstGeom prst="rect">
            <a:avLst/>
          </a:prstGeom>
        </p:spPr>
      </p:pic>
      <p:sp>
        <p:nvSpPr>
          <p:cNvPr id="95" name="十字形 94"/>
          <p:cNvSpPr/>
          <p:nvPr/>
        </p:nvSpPr>
        <p:spPr>
          <a:xfrm>
            <a:off x="5204460" y="5952490"/>
            <a:ext cx="143510" cy="144145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textbox 864"/>
          <p:cNvSpPr/>
          <p:nvPr>
            <p:custDataLst>
              <p:tags r:id="rId25"/>
            </p:custDataLst>
          </p:nvPr>
        </p:nvSpPr>
        <p:spPr>
          <a:xfrm>
            <a:off x="431800" y="1922145"/>
            <a:ext cx="5975350" cy="59245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 fontAlgn="auto">
              <a:lnSpc>
                <a:spcPct val="120000"/>
              </a:lnSpc>
            </a:pPr>
            <a:endParaRPr lang="en-US" altLang="en-US" sz="13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86055" indent="-173990" algn="ctr" rtl="0" eaLnBrk="0" fontAlgn="auto">
              <a:lnSpc>
                <a:spcPct val="120000"/>
              </a:lnSpc>
            </a:pP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拓行业市场：</a:t>
            </a:r>
            <a:r>
              <a:rPr lang="en-US" altLang="zh-CN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对标复制</a:t>
            </a:r>
            <a:endParaRPr lang="zh-CN" altLang="en-US" sz="1300" b="1" u="sng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86055" indent="0" algn="l" rtl="0" eaLnBrk="0" fontAlgn="auto">
              <a:lnSpc>
                <a:spcPct val="12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对标全市有突破的行业，找准客户、找准时机进行复制切入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，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用成功案例打动客户。</a:t>
            </a:r>
            <a:endParaRPr lang="zh-CN" sz="1200" kern="0" spc="4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textbox 920"/>
          <p:cNvSpPr/>
          <p:nvPr>
            <p:custDataLst>
              <p:tags r:id="rId26"/>
            </p:custDataLst>
          </p:nvPr>
        </p:nvSpPr>
        <p:spPr>
          <a:xfrm>
            <a:off x="9926955" y="4081145"/>
            <a:ext cx="1371600" cy="238125"/>
          </a:xfrm>
          <a:prstGeom prst="rect">
            <a:avLst/>
          </a:prstGeom>
        </p:spPr>
        <p:txBody>
          <a:bodyPr vert="horz" wrap="square" lIns="0" tIns="0" rIns="0" bIns="0"/>
          <a:p>
            <a:pPr indent="0" algn="l" rtl="0" eaLnBrk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CN" sz="9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</a:t>
            </a:r>
            <a:r>
              <a:rPr lang="zh-CN" altLang="en-US" sz="1000" b="1" u="sng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价值迎回攻坚</a:t>
            </a:r>
            <a:endParaRPr lang="zh-CN" altLang="en-US" sz="1000" b="1" u="sng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textbox 982"/>
          <p:cNvSpPr/>
          <p:nvPr>
            <p:custDataLst>
              <p:tags r:id="rId27"/>
            </p:custDataLst>
          </p:nvPr>
        </p:nvSpPr>
        <p:spPr>
          <a:xfrm>
            <a:off x="9355455" y="4311650"/>
            <a:ext cx="1035050" cy="410845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indent="0" algn="ctr">
              <a:lnSpc>
                <a:spcPct val="110000"/>
              </a:lnSpc>
              <a:buNone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降收</a:t>
            </a:r>
            <a:r>
              <a:rPr lang="en-US" altLang="zh-CN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50%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</a:t>
            </a:r>
            <a:endParaRPr lang="zh-CN" sz="800">
              <a:sym typeface="+mn-ea"/>
            </a:endParaRPr>
          </a:p>
          <a:p>
            <a:pPr indent="0" algn="ctr">
              <a:lnSpc>
                <a:spcPct val="110000"/>
              </a:lnSpc>
              <a:buNone/>
            </a:pPr>
            <a:r>
              <a:rPr lang="en-US" altLang="zh-CN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234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</a:t>
            </a:r>
            <a:endParaRPr lang="zh-CN" altLang="en-US" sz="1065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path"/>
          <p:cNvSpPr/>
          <p:nvPr>
            <p:custDataLst>
              <p:tags r:id="rId28"/>
            </p:custDataLst>
          </p:nvPr>
        </p:nvSpPr>
        <p:spPr>
          <a:xfrm>
            <a:off x="10488717" y="4373203"/>
            <a:ext cx="288544" cy="288543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980"/>
          <p:cNvSpPr/>
          <p:nvPr>
            <p:custDataLst>
              <p:tags r:id="rId29"/>
            </p:custDataLst>
          </p:nvPr>
        </p:nvSpPr>
        <p:spPr>
          <a:xfrm>
            <a:off x="10914380" y="4304030"/>
            <a:ext cx="770255" cy="419100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50000"/>
              </a:lnSpc>
            </a:pPr>
            <a:r>
              <a:rPr lang="zh-CN" sz="8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迎</a:t>
            </a:r>
            <a:r>
              <a:rPr lang="zh-CN" sz="800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回目标</a:t>
            </a:r>
            <a:endParaRPr lang="zh-CN" sz="800" b="1" kern="0" spc="-1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 rtl="0" eaLnBrk="0">
              <a:lnSpc>
                <a:spcPct val="150000"/>
              </a:lnSpc>
            </a:pPr>
            <a:r>
              <a:rPr lang="en-US" altLang="zh-CN" sz="1065" b="1" kern="0" spc="-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30%</a:t>
            </a:r>
            <a:endParaRPr lang="en-US" altLang="zh-CN" sz="1065" b="1" kern="0" spc="-1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" name="textbox 864"/>
          <p:cNvSpPr/>
          <p:nvPr>
            <p:custDataLst>
              <p:tags r:id="rId30"/>
            </p:custDataLst>
          </p:nvPr>
        </p:nvSpPr>
        <p:spPr>
          <a:xfrm>
            <a:off x="7780655" y="1917065"/>
            <a:ext cx="2891790" cy="38163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 fontAlgn="auto">
              <a:lnSpc>
                <a:spcPct val="120000"/>
              </a:lnSpc>
            </a:pPr>
            <a:endParaRPr lang="en-US" altLang="en-US" sz="13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86055" indent="-173990" algn="l" rtl="0" eaLnBrk="0" fontAlgn="auto">
              <a:lnSpc>
                <a:spcPct val="120000"/>
              </a:lnSpc>
            </a:pPr>
            <a:r>
              <a:rPr lang="en-US" altLang="zh-CN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管异动：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建立异动预警关怀体系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endParaRPr lang="zh-CN" altLang="en-US" sz="1300" b="1" u="sng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textbox 864"/>
          <p:cNvSpPr/>
          <p:nvPr>
            <p:custDataLst>
              <p:tags r:id="rId31"/>
            </p:custDataLst>
          </p:nvPr>
        </p:nvSpPr>
        <p:spPr>
          <a:xfrm>
            <a:off x="6888480" y="2997200"/>
            <a:ext cx="4751705" cy="27749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 fontAlgn="auto">
              <a:lnSpc>
                <a:spcPct val="120000"/>
              </a:lnSpc>
            </a:pPr>
            <a:endParaRPr lang="en-US" altLang="en-US" sz="13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86055" indent="-173990" algn="ctr" rtl="0" eaLnBrk="0" fontAlgn="auto">
              <a:lnSpc>
                <a:spcPct val="120000"/>
              </a:lnSpc>
            </a:pP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管续签：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围绕</a:t>
            </a:r>
            <a:r>
              <a:rPr lang="en-US" altLang="zh-CN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临期、产品、捆绑、迎回</a:t>
            </a:r>
            <a:r>
              <a:rPr lang="en-US" altLang="zh-CN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四项稳存攻坚</a:t>
            </a:r>
            <a:endParaRPr lang="zh-CN" altLang="en-US" sz="1300" b="1" u="sng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86055" indent="0" algn="l" rtl="0" eaLnBrk="0" fontAlgn="auto">
              <a:lnSpc>
                <a:spcPct val="120000"/>
              </a:lnSpc>
            </a:pPr>
            <a:r>
              <a:rPr lang="zh-CN" sz="1200" kern="0" spc="4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zh-CN" altLang="zh-CN" sz="1200" b="1" u="sng" kern="0" spc="40" dirty="0" smtClean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" name="textbox 864"/>
          <p:cNvSpPr/>
          <p:nvPr>
            <p:custDataLst>
              <p:tags r:id="rId32"/>
            </p:custDataLst>
          </p:nvPr>
        </p:nvSpPr>
        <p:spPr>
          <a:xfrm>
            <a:off x="6863715" y="2255520"/>
            <a:ext cx="3739515" cy="41846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 fontAlgn="auto">
              <a:lnSpc>
                <a:spcPct val="120000"/>
              </a:lnSpc>
            </a:pPr>
            <a:r>
              <a:rPr lang="en-US" altLang="zh-CN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建立发送异常模型，要求分公司闭环跟进集团</a:t>
            </a:r>
            <a:r>
              <a:rPr lang="zh-CN" altLang="en-US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清单</a:t>
            </a:r>
            <a:endParaRPr lang="zh-CN" altLang="en-US" sz="1200" kern="0" spc="4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0" name="textbox 982"/>
          <p:cNvSpPr/>
          <p:nvPr>
            <p:custDataLst>
              <p:tags r:id="rId33"/>
            </p:custDataLst>
          </p:nvPr>
        </p:nvSpPr>
        <p:spPr>
          <a:xfrm>
            <a:off x="6725920" y="2578100"/>
            <a:ext cx="864235" cy="383540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50000"/>
              </a:lnSpc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包年、按条、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包月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 rtl="0" eaLnBrk="0">
              <a:lnSpc>
                <a:spcPct val="150000"/>
              </a:lnSpc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全量存量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6" name="path"/>
          <p:cNvSpPr/>
          <p:nvPr>
            <p:custDataLst>
              <p:tags r:id="rId34"/>
            </p:custDataLst>
          </p:nvPr>
        </p:nvSpPr>
        <p:spPr>
          <a:xfrm>
            <a:off x="7655770" y="2615439"/>
            <a:ext cx="288544" cy="288543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980"/>
          <p:cNvSpPr/>
          <p:nvPr>
            <p:custDataLst>
              <p:tags r:id="rId35"/>
            </p:custDataLst>
          </p:nvPr>
        </p:nvSpPr>
        <p:spPr>
          <a:xfrm>
            <a:off x="8087995" y="2578100"/>
            <a:ext cx="896620" cy="344805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50000"/>
              </a:lnSpc>
              <a:buClrTx/>
              <a:buSzTx/>
              <a:buNone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滚动</a:t>
            </a: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个月发送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 rtl="0" eaLnBrk="0">
              <a:lnSpc>
                <a:spcPct val="150000"/>
              </a:lnSpc>
              <a:buClrTx/>
              <a:buSzTx/>
              <a:buNone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数量监控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8" name="path"/>
          <p:cNvSpPr/>
          <p:nvPr>
            <p:custDataLst>
              <p:tags r:id="rId36"/>
            </p:custDataLst>
          </p:nvPr>
        </p:nvSpPr>
        <p:spPr>
          <a:xfrm>
            <a:off x="9023772" y="2578058"/>
            <a:ext cx="288544" cy="288543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980"/>
          <p:cNvSpPr/>
          <p:nvPr>
            <p:custDataLst>
              <p:tags r:id="rId37"/>
            </p:custDataLst>
          </p:nvPr>
        </p:nvSpPr>
        <p:spPr>
          <a:xfrm>
            <a:off x="9413875" y="2559050"/>
            <a:ext cx="1076325" cy="344805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50000"/>
              </a:lnSpc>
              <a:buClrTx/>
              <a:buSzTx/>
              <a:buNone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发送量下降</a:t>
            </a: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20%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及以上的清单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推送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 rtl="0" eaLnBrk="0">
              <a:lnSpc>
                <a:spcPct val="150000"/>
              </a:lnSpc>
              <a:buClrTx/>
              <a:buSzTx/>
              <a:buNone/>
            </a:pP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5" name="textbox 864"/>
          <p:cNvSpPr/>
          <p:nvPr>
            <p:custDataLst>
              <p:tags r:id="rId38"/>
            </p:custDataLst>
          </p:nvPr>
        </p:nvSpPr>
        <p:spPr>
          <a:xfrm>
            <a:off x="6645275" y="5106670"/>
            <a:ext cx="2835910" cy="558800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 fontAlgn="auto">
              <a:lnSpc>
                <a:spcPct val="120000"/>
              </a:lnSpc>
            </a:pPr>
            <a:r>
              <a:rPr lang="en-US" altLang="zh-CN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产品升级提价值：</a:t>
            </a:r>
            <a:r>
              <a:rPr lang="zh-CN" sz="12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通过更丰富的展现形式，推进传统短彩向</a:t>
            </a:r>
            <a:r>
              <a:rPr lang="en-US" altLang="zh-CN" sz="12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2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消息升级。</a:t>
            </a:r>
            <a:endParaRPr lang="zh-CN" sz="1200" kern="0" spc="4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6433820" y="6196965"/>
            <a:ext cx="1113790" cy="24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800" b="1"/>
              <a:t>文本</a:t>
            </a:r>
            <a:r>
              <a:rPr lang="en-US" altLang="zh-CN" sz="800" b="1"/>
              <a:t>5</a:t>
            </a:r>
            <a:r>
              <a:rPr lang="zh-CN" altLang="en-US" sz="800" b="1"/>
              <a:t>分</a:t>
            </a:r>
            <a:r>
              <a:rPr lang="en-US" altLang="zh-CN" sz="800" b="1"/>
              <a:t>/</a:t>
            </a:r>
            <a:r>
              <a:rPr lang="zh-CN" altLang="en-US" sz="800" b="1"/>
              <a:t>条</a:t>
            </a:r>
            <a:endParaRPr lang="zh-CN" altLang="en-US" sz="800" b="1"/>
          </a:p>
        </p:txBody>
      </p:sp>
      <p:pic>
        <p:nvPicPr>
          <p:cNvPr id="90" name="Picture 18"/>
          <p:cNvPicPr>
            <a:picLocks noChangeAspect="1" noChangeArrowheads="1"/>
          </p:cNvPicPr>
          <p:nvPr/>
        </p:nvPicPr>
        <p:blipFill>
          <a:blip r:embed="rId39" cstate="print"/>
          <a:srcRect/>
          <a:stretch>
            <a:fillRect/>
          </a:stretch>
        </p:blipFill>
        <p:spPr bwMode="auto">
          <a:xfrm>
            <a:off x="7548245" y="5701030"/>
            <a:ext cx="503555" cy="3943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40"/>
          <a:stretch>
            <a:fillRect/>
          </a:stretch>
        </p:blipFill>
        <p:spPr>
          <a:xfrm>
            <a:off x="8218170" y="5568315"/>
            <a:ext cx="1174750" cy="817880"/>
          </a:xfrm>
          <a:prstGeom prst="rect">
            <a:avLst/>
          </a:prstGeom>
        </p:spPr>
      </p:pic>
      <p:sp>
        <p:nvSpPr>
          <p:cNvPr id="68" name="文本框 67"/>
          <p:cNvSpPr txBox="1"/>
          <p:nvPr/>
        </p:nvSpPr>
        <p:spPr>
          <a:xfrm>
            <a:off x="9530080" y="5073650"/>
            <a:ext cx="2394585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需求引导扩用量：</a:t>
            </a:r>
            <a:r>
              <a:rPr lang="zh-CN" altLang="en-US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围绕热点，聚焦场景和做大系统对接</a:t>
            </a:r>
            <a:r>
              <a:rPr lang="zh-CN" altLang="en-US" sz="13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300" b="1" u="sng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9" name="textbox 864"/>
          <p:cNvSpPr/>
          <p:nvPr>
            <p:custDataLst>
              <p:tags r:id="rId41"/>
            </p:custDataLst>
          </p:nvPr>
        </p:nvSpPr>
        <p:spPr>
          <a:xfrm>
            <a:off x="9525635" y="5330825"/>
            <a:ext cx="2407920" cy="41846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 fontAlgn="auto">
              <a:lnSpc>
                <a:spcPct val="120000"/>
              </a:lnSpc>
            </a:pPr>
            <a:r>
              <a:rPr lang="en-US" altLang="zh-CN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zh-CN" altLang="en-US" sz="1200" kern="0" spc="4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1" name="圆角矩形 100"/>
          <p:cNvSpPr/>
          <p:nvPr/>
        </p:nvSpPr>
        <p:spPr>
          <a:xfrm>
            <a:off x="9454032" y="5592875"/>
            <a:ext cx="792721" cy="20494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zh-CN" altLang="en-US" sz="9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主要</a:t>
            </a:r>
            <a:r>
              <a:rPr lang="zh-CN" altLang="en-US" sz="9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场景</a:t>
            </a:r>
            <a:endParaRPr lang="zh-CN" altLang="en-US" sz="9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4" name="圆角矩形 103"/>
          <p:cNvSpPr/>
          <p:nvPr/>
        </p:nvSpPr>
        <p:spPr>
          <a:xfrm>
            <a:off x="10337637" y="5607050"/>
            <a:ext cx="792721" cy="20494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zh-CN" altLang="en-US" sz="9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系统对接</a:t>
            </a:r>
            <a:endParaRPr lang="zh-CN" altLang="en-US" sz="9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11202035" y="5513705"/>
            <a:ext cx="9594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热点场景</a:t>
            </a:r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梳理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一月两期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0" name="图片 109"/>
          <p:cNvPicPr>
            <a:picLocks noChangeAspect="1"/>
          </p:cNvPicPr>
          <p:nvPr/>
        </p:nvPicPr>
        <p:blipFill>
          <a:blip r:embed="rId42"/>
          <a:stretch>
            <a:fillRect/>
          </a:stretch>
        </p:blipFill>
        <p:spPr>
          <a:xfrm>
            <a:off x="11346180" y="5881370"/>
            <a:ext cx="593725" cy="48069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10175240" y="5824220"/>
            <a:ext cx="111760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50000"/>
              </a:lnSpc>
              <a:buClrTx/>
              <a:buSzTx/>
              <a:buNone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互联网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&amp;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内网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ct val="150000"/>
              </a:lnSpc>
              <a:buClrTx/>
              <a:buSzTx/>
              <a:buNone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接口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专线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模式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9291320" y="5758180"/>
            <a:ext cx="11176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20000"/>
              </a:lnSpc>
              <a:buClrTx/>
              <a:buSzTx/>
              <a:buNone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员工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通知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ct val="120000"/>
              </a:lnSpc>
              <a:buClrTx/>
              <a:buSzTx/>
              <a:buNone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营销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宣传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ct val="120000"/>
              </a:lnSpc>
              <a:buClrTx/>
              <a:buSzTx/>
              <a:buNone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会员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优惠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492365" y="1484630"/>
            <a:ext cx="357568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rtl="0">
              <a:lnSpc>
                <a:spcPct val="10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强化运营管理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能力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8" name="圆角矩形 37"/>
          <p:cNvSpPr/>
          <p:nvPr>
            <p:custDataLst>
              <p:tags r:id="rId43"/>
            </p:custDataLst>
          </p:nvPr>
        </p:nvSpPr>
        <p:spPr>
          <a:xfrm>
            <a:off x="777875" y="2531745"/>
            <a:ext cx="924560" cy="17208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/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水电</a:t>
            </a: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煤</a:t>
            </a:r>
            <a:endParaRPr lang="zh-CN" altLang="en-US" sz="1000" b="1">
              <a:solidFill>
                <a:srgbClr val="FFFFFF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41" name="圆角矩形 40"/>
          <p:cNvSpPr/>
          <p:nvPr>
            <p:custDataLst>
              <p:tags r:id="rId44"/>
            </p:custDataLst>
          </p:nvPr>
        </p:nvSpPr>
        <p:spPr>
          <a:xfrm>
            <a:off x="2039620" y="2531745"/>
            <a:ext cx="955040" cy="17145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/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金融</a:t>
            </a:r>
            <a:endParaRPr lang="zh-CN" altLang="en-US" sz="1000" b="1">
              <a:solidFill>
                <a:srgbClr val="FFFFFF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45" name="圆角矩形 44"/>
          <p:cNvSpPr/>
          <p:nvPr>
            <p:custDataLst>
              <p:tags r:id="rId45"/>
            </p:custDataLst>
          </p:nvPr>
        </p:nvSpPr>
        <p:spPr>
          <a:xfrm>
            <a:off x="3384550" y="2531745"/>
            <a:ext cx="774700" cy="1581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/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政府</a:t>
            </a: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机关</a:t>
            </a:r>
            <a:endParaRPr lang="zh-CN" altLang="en-US" sz="1000" b="1">
              <a:solidFill>
                <a:srgbClr val="FFFFFF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62" name="矩形 61"/>
          <p:cNvSpPr/>
          <p:nvPr>
            <p:custDataLst>
              <p:tags r:id="rId46"/>
            </p:custDataLst>
          </p:nvPr>
        </p:nvSpPr>
        <p:spPr>
          <a:xfrm>
            <a:off x="649605" y="2814955"/>
            <a:ext cx="471805" cy="11049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燃气</a:t>
            </a:r>
            <a:endParaRPr lang="zh-CN" altLang="en-US" sz="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>
            <p:custDataLst>
              <p:tags r:id="rId47"/>
            </p:custDataLst>
          </p:nvPr>
        </p:nvSpPr>
        <p:spPr>
          <a:xfrm>
            <a:off x="1896110" y="2801620"/>
            <a:ext cx="530860" cy="123825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四大行</a:t>
            </a:r>
            <a:endParaRPr lang="zh-CN" altLang="en-US" sz="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>
            <p:custDataLst>
              <p:tags r:id="rId48"/>
            </p:custDataLst>
          </p:nvPr>
        </p:nvSpPr>
        <p:spPr>
          <a:xfrm>
            <a:off x="1174750" y="2814955"/>
            <a:ext cx="471805" cy="11049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电力</a:t>
            </a:r>
            <a:endParaRPr lang="zh-CN" altLang="en-US" sz="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矩形 65"/>
          <p:cNvSpPr/>
          <p:nvPr>
            <p:custDataLst>
              <p:tags r:id="rId49"/>
            </p:custDataLst>
          </p:nvPr>
        </p:nvSpPr>
        <p:spPr>
          <a:xfrm>
            <a:off x="2491740" y="2801620"/>
            <a:ext cx="488315" cy="123825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地区</a:t>
            </a:r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</a:t>
            </a:r>
            <a:endParaRPr lang="zh-CN" altLang="en-US" sz="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69"/>
          <p:cNvSpPr/>
          <p:nvPr>
            <p:custDataLst>
              <p:tags r:id="rId50"/>
            </p:custDataLst>
          </p:nvPr>
        </p:nvSpPr>
        <p:spPr>
          <a:xfrm>
            <a:off x="3193415" y="2801620"/>
            <a:ext cx="644525" cy="151765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监管部</a:t>
            </a:r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门</a:t>
            </a:r>
            <a:endParaRPr lang="zh-CN" altLang="en-US" sz="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>
            <p:custDataLst>
              <p:tags r:id="rId51"/>
            </p:custDataLst>
          </p:nvPr>
        </p:nvSpPr>
        <p:spPr>
          <a:xfrm>
            <a:off x="3837940" y="2783840"/>
            <a:ext cx="646430" cy="169545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乡镇</a:t>
            </a:r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村委</a:t>
            </a:r>
            <a:endParaRPr lang="zh-CN" altLang="en-US" sz="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864"/>
          <p:cNvSpPr/>
          <p:nvPr>
            <p:custDataLst>
              <p:tags r:id="rId52"/>
            </p:custDataLst>
          </p:nvPr>
        </p:nvSpPr>
        <p:spPr>
          <a:xfrm>
            <a:off x="458470" y="4364990"/>
            <a:ext cx="5975350" cy="41592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 fontAlgn="auto">
              <a:lnSpc>
                <a:spcPct val="120000"/>
              </a:lnSpc>
            </a:pPr>
            <a:endParaRPr lang="en-US" altLang="en-US" sz="13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86055" indent="0" algn="ctr" rtl="0" eaLnBrk="0" fontAlgn="auto">
              <a:lnSpc>
                <a:spcPct val="120000"/>
              </a:lnSpc>
            </a:pP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拓产品升级：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加快两款创新产品推广</a:t>
            </a:r>
            <a:endParaRPr lang="zh-CN" altLang="en-US" sz="1300" b="1" u="sng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86055" indent="0" algn="l" rtl="0" eaLnBrk="0" fontAlgn="auto">
              <a:lnSpc>
                <a:spcPct val="120000"/>
              </a:lnSpc>
            </a:pPr>
            <a:endParaRPr lang="zh-CN" altLang="en-US" sz="1300" b="1" u="sng" kern="0" spc="4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76" name="图片 75"/>
          <p:cNvPicPr>
            <a:picLocks noChangeAspect="1"/>
          </p:cNvPicPr>
          <p:nvPr/>
        </p:nvPicPr>
        <p:blipFill>
          <a:blip r:embed="rId53"/>
          <a:stretch>
            <a:fillRect/>
          </a:stretch>
        </p:blipFill>
        <p:spPr>
          <a:xfrm>
            <a:off x="6597015" y="5703570"/>
            <a:ext cx="641985" cy="347345"/>
          </a:xfrm>
          <a:prstGeom prst="rect">
            <a:avLst/>
          </a:prstGeom>
        </p:spPr>
      </p:pic>
      <p:sp>
        <p:nvSpPr>
          <p:cNvPr id="77" name="文本框 76"/>
          <p:cNvSpPr txBox="1"/>
          <p:nvPr/>
        </p:nvSpPr>
        <p:spPr>
          <a:xfrm>
            <a:off x="7126605" y="6196965"/>
            <a:ext cx="144018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" b="1"/>
              <a:t>视频</a:t>
            </a:r>
            <a:r>
              <a:rPr lang="en-US" altLang="zh-CN" sz="800" b="1"/>
              <a:t>  0.12</a:t>
            </a:r>
            <a:r>
              <a:rPr lang="zh-CN" altLang="en-US" sz="800" b="1"/>
              <a:t>元</a:t>
            </a:r>
            <a:r>
              <a:rPr lang="en-US" altLang="zh-CN" sz="800" b="1"/>
              <a:t>/</a:t>
            </a:r>
            <a:r>
              <a:rPr lang="zh-CN" altLang="en-US" sz="800" b="1"/>
              <a:t>条</a:t>
            </a:r>
            <a:endParaRPr lang="zh-CN" altLang="en-US" sz="800" b="1"/>
          </a:p>
        </p:txBody>
      </p:sp>
      <p:sp>
        <p:nvSpPr>
          <p:cNvPr id="78" name="右箭头 77"/>
          <p:cNvSpPr/>
          <p:nvPr/>
        </p:nvSpPr>
        <p:spPr>
          <a:xfrm>
            <a:off x="7239000" y="5901690"/>
            <a:ext cx="208915" cy="927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4" name="path"/>
          <p:cNvSpPr/>
          <p:nvPr>
            <p:custDataLst>
              <p:tags r:id="rId54"/>
            </p:custDataLst>
          </p:nvPr>
        </p:nvSpPr>
        <p:spPr>
          <a:xfrm>
            <a:off x="10560472" y="2587583"/>
            <a:ext cx="288544" cy="288543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textbox 980"/>
          <p:cNvSpPr/>
          <p:nvPr>
            <p:custDataLst>
              <p:tags r:id="rId55"/>
            </p:custDataLst>
          </p:nvPr>
        </p:nvSpPr>
        <p:spPr>
          <a:xfrm>
            <a:off x="10898505" y="2549525"/>
            <a:ext cx="929640" cy="344805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p>
            <a:pPr algn="ctr" rtl="0" eaLnBrk="0">
              <a:lnSpc>
                <a:spcPct val="150000"/>
              </a:lnSpc>
              <a:buClrTx/>
              <a:buSzTx/>
              <a:buNone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主动关怀，必须上门明确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原因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 rtl="0" eaLnBrk="0">
              <a:lnSpc>
                <a:spcPct val="150000"/>
              </a:lnSpc>
              <a:buClrTx/>
              <a:buSzTx/>
              <a:buNone/>
            </a:pP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7" name="textbox 864"/>
          <p:cNvSpPr/>
          <p:nvPr>
            <p:custDataLst>
              <p:tags r:id="rId56"/>
            </p:custDataLst>
          </p:nvPr>
        </p:nvSpPr>
        <p:spPr>
          <a:xfrm>
            <a:off x="7463790" y="4796790"/>
            <a:ext cx="3738245" cy="38163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 fontAlgn="auto">
              <a:lnSpc>
                <a:spcPct val="120000"/>
              </a:lnSpc>
            </a:pPr>
            <a:endParaRPr lang="en-US" altLang="en-US" sz="13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86055" indent="-173990" algn="l" rtl="0" eaLnBrk="0" fontAlgn="auto">
              <a:lnSpc>
                <a:spcPct val="120000"/>
              </a:lnSpc>
            </a:pPr>
            <a:r>
              <a:rPr lang="en-US" altLang="zh-CN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管升级：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推动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产品升级、用量升档</a:t>
            </a:r>
            <a:r>
              <a:rPr lang="en-US" altLang="zh-CN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300" b="1" u="sng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两项存量增值</a:t>
            </a:r>
            <a:endParaRPr lang="zh-CN" altLang="en-US" sz="1300" b="1" u="sng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57"/>
            </p:custDataLst>
          </p:nvPr>
        </p:nvSpPr>
        <p:spPr>
          <a:xfrm>
            <a:off x="3427730" y="6196965"/>
            <a:ext cx="897255" cy="19177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/>
              </a:gs>
            </a:gsLst>
            <a:lin ang="5400000" scaled="0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学校</a:t>
            </a:r>
            <a:r>
              <a:rPr lang="zh-CN" altLang="en-US" sz="1000" b="1">
                <a:solidFill>
                  <a:srgbClr val="FFFFF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消息</a:t>
            </a:r>
            <a:endParaRPr lang="zh-CN" altLang="en-US" sz="1000" b="1">
              <a:solidFill>
                <a:srgbClr val="FFFFFF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551815" y="4665345"/>
            <a:ext cx="3662045" cy="200215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pic>
        <p:nvPicPr>
          <p:cNvPr id="1328" name="picture 13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91770" y="167640"/>
            <a:ext cx="7506970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基础产品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效益</a:t>
            </a:r>
            <a:endParaRPr lang="zh-CN" altLang="en-US" sz="2400" b="1" kern="0" spc="-2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6"/>
            </p:custDataLst>
          </p:nvPr>
        </p:nvSpPr>
        <p:spPr>
          <a:xfrm>
            <a:off x="532765" y="764540"/>
            <a:ext cx="11327130" cy="5975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坚持效益导向，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做精折扣体系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加强履约管理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，切实做好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产品融合叠推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本地直签拓展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存量价值运营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三项抓手工作。</a:t>
            </a: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5" name="图表 14"/>
          <p:cNvGraphicFramePr/>
          <p:nvPr/>
        </p:nvGraphicFramePr>
        <p:xfrm>
          <a:off x="3688080" y="2103755"/>
          <a:ext cx="2192020" cy="814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85" name="文本框 184"/>
          <p:cNvSpPr txBox="1"/>
          <p:nvPr>
            <p:custDataLst>
              <p:tags r:id="rId7"/>
            </p:custDataLst>
          </p:nvPr>
        </p:nvSpPr>
        <p:spPr>
          <a:xfrm>
            <a:off x="536575" y="5608320"/>
            <a:ext cx="1877060" cy="245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1000" b="1" noProof="0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以产品功能适配叠推套包</a:t>
            </a:r>
            <a:endParaRPr lang="zh-CN" altLang="en-US" sz="1000" b="1" noProof="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6" name="文本框 185"/>
          <p:cNvSpPr txBox="1"/>
          <p:nvPr>
            <p:custDataLst>
              <p:tags r:id="rId8"/>
            </p:custDataLst>
          </p:nvPr>
        </p:nvSpPr>
        <p:spPr>
          <a:xfrm>
            <a:off x="730250" y="5904865"/>
            <a:ext cx="684000" cy="247015"/>
          </a:xfrm>
          <a:prstGeom prst="rect">
            <a:avLst/>
          </a:prstGeom>
          <a:solidFill>
            <a:srgbClr val="E6EFF7"/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</a:t>
            </a:r>
            <a:r>
              <a:rPr lang="en-US" altLang="zh-CN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卫士</a:t>
            </a:r>
            <a:endParaRPr lang="zh-CN" altLang="en-US" sz="800" b="1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7" name="文本框 186"/>
          <p:cNvSpPr txBox="1"/>
          <p:nvPr>
            <p:custDataLst>
              <p:tags r:id="rId9"/>
            </p:custDataLst>
          </p:nvPr>
        </p:nvSpPr>
        <p:spPr>
          <a:xfrm>
            <a:off x="730250" y="6191885"/>
            <a:ext cx="684000" cy="247015"/>
          </a:xfrm>
          <a:prstGeom prst="rect">
            <a:avLst/>
          </a:prstGeom>
          <a:solidFill>
            <a:srgbClr val="E6EFF7"/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</a:t>
            </a:r>
            <a:r>
              <a:rPr lang="en-US" altLang="zh-CN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监控</a:t>
            </a:r>
            <a:endParaRPr lang="zh-CN" altLang="en-US" sz="800" b="1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8" name="文本框 187"/>
          <p:cNvSpPr txBox="1"/>
          <p:nvPr>
            <p:custDataLst>
              <p:tags r:id="rId10"/>
            </p:custDataLst>
          </p:nvPr>
        </p:nvSpPr>
        <p:spPr>
          <a:xfrm>
            <a:off x="1519555" y="5904865"/>
            <a:ext cx="684000" cy="247015"/>
          </a:xfrm>
          <a:prstGeom prst="rect">
            <a:avLst/>
          </a:prstGeom>
          <a:solidFill>
            <a:srgbClr val="E6EFF7"/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</a:t>
            </a:r>
            <a:r>
              <a:rPr lang="en-US" altLang="zh-CN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组网</a:t>
            </a:r>
            <a:endParaRPr lang="zh-CN" altLang="en-US" sz="800" b="1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9" name="文本框 188"/>
          <p:cNvSpPr txBox="1"/>
          <p:nvPr>
            <p:custDataLst>
              <p:tags r:id="rId11"/>
            </p:custDataLst>
          </p:nvPr>
        </p:nvSpPr>
        <p:spPr>
          <a:xfrm>
            <a:off x="1519555" y="6191885"/>
            <a:ext cx="828000" cy="247015"/>
          </a:xfrm>
          <a:prstGeom prst="rect">
            <a:avLst/>
          </a:prstGeom>
          <a:solidFill>
            <a:srgbClr val="E6EFF7"/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短彩</a:t>
            </a:r>
            <a:r>
              <a:rPr lang="en-US" altLang="zh-CN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+5G</a:t>
            </a: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消息</a:t>
            </a:r>
            <a:endParaRPr lang="zh-CN" altLang="en-US" sz="800" b="1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0" name="文本框 189"/>
          <p:cNvSpPr txBox="1"/>
          <p:nvPr>
            <p:custDataLst>
              <p:tags r:id="rId12"/>
            </p:custDataLst>
          </p:nvPr>
        </p:nvSpPr>
        <p:spPr>
          <a:xfrm>
            <a:off x="2242185" y="5608320"/>
            <a:ext cx="1877060" cy="245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zh-CN" sz="10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以场景需求适配组合套餐</a:t>
            </a:r>
            <a:endParaRPr lang="zh-CN" altLang="en-US" sz="1000" b="1" noProof="0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1" name="文本框 190"/>
          <p:cNvSpPr txBox="1"/>
          <p:nvPr>
            <p:custDataLst>
              <p:tags r:id="rId13"/>
            </p:custDataLst>
          </p:nvPr>
        </p:nvSpPr>
        <p:spPr>
          <a:xfrm>
            <a:off x="2435860" y="5904865"/>
            <a:ext cx="684000" cy="247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</a:t>
            </a:r>
            <a:r>
              <a:rPr lang="en-US" altLang="zh-CN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彩铃</a:t>
            </a:r>
            <a:endParaRPr lang="zh-CN" altLang="en-US" sz="800" b="1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2" name="文本框 191"/>
          <p:cNvSpPr txBox="1"/>
          <p:nvPr>
            <p:custDataLst>
              <p:tags r:id="rId14"/>
            </p:custDataLst>
          </p:nvPr>
        </p:nvSpPr>
        <p:spPr>
          <a:xfrm>
            <a:off x="2435860" y="6191885"/>
            <a:ext cx="684000" cy="247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企宽</a:t>
            </a:r>
            <a:r>
              <a:rPr lang="en-US" altLang="zh-CN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组网</a:t>
            </a:r>
            <a:endParaRPr lang="zh-CN" altLang="en-US" sz="800" b="1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3" name="文本框 192"/>
          <p:cNvSpPr txBox="1"/>
          <p:nvPr>
            <p:custDataLst>
              <p:tags r:id="rId15"/>
            </p:custDataLst>
          </p:nvPr>
        </p:nvSpPr>
        <p:spPr>
          <a:xfrm>
            <a:off x="3225165" y="5904865"/>
            <a:ext cx="684000" cy="247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企宽</a:t>
            </a:r>
            <a:r>
              <a:rPr lang="en-US" altLang="zh-CN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电视</a:t>
            </a:r>
            <a:endParaRPr lang="zh-CN" altLang="en-US" sz="800" b="1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4" name="文本框 193"/>
          <p:cNvSpPr txBox="1"/>
          <p:nvPr>
            <p:custDataLst>
              <p:tags r:id="rId16"/>
            </p:custDataLst>
          </p:nvPr>
        </p:nvSpPr>
        <p:spPr>
          <a:xfrm>
            <a:off x="3225165" y="6191885"/>
            <a:ext cx="828000" cy="247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</a:t>
            </a:r>
            <a:r>
              <a:rPr lang="en-US" altLang="zh-CN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短彩</a:t>
            </a:r>
            <a:endParaRPr lang="zh-CN" altLang="en-US" sz="800" b="1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03" name="文本框 202"/>
          <p:cNvSpPr txBox="1"/>
          <p:nvPr/>
        </p:nvSpPr>
        <p:spPr>
          <a:xfrm>
            <a:off x="4423410" y="4818380"/>
            <a:ext cx="32753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>
              <a:buClrTx/>
              <a:buSzTx/>
              <a:buFont typeface="Wingdings" panose="05000000000000000000" charset="0"/>
              <a:buChar char="ü"/>
            </a:pPr>
            <a:r>
              <a:rPr lang="zh-CN" altLang="en-US" sz="1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调优结构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，做大本地市场，提升效益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13" name="文本框 212"/>
          <p:cNvSpPr txBox="1"/>
          <p:nvPr/>
        </p:nvSpPr>
        <p:spPr>
          <a:xfrm>
            <a:off x="646430" y="6445885"/>
            <a:ext cx="352742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FontTx/>
              <a:buNone/>
            </a:pPr>
            <a:r>
              <a:rPr lang="zh-CN" altLang="en-US" sz="900" b="1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目标：融安率提升至</a:t>
            </a:r>
            <a:r>
              <a:rPr lang="en-US" altLang="zh-CN" sz="900" b="1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</a:t>
            </a:r>
            <a:r>
              <a:rPr lang="en-US" altLang="zh-CN" sz="900" b="1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r>
              <a:rPr lang="zh-CN" altLang="en-US" sz="900" b="1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、融组网率提升至</a:t>
            </a:r>
            <a:r>
              <a:rPr lang="en-US" altLang="zh-CN" sz="900" b="1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25</a:t>
            </a:r>
            <a:r>
              <a:rPr lang="zh-CN" altLang="en-US" sz="900" b="1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%，预计增收</a:t>
            </a:r>
            <a:r>
              <a:rPr lang="en-US" altLang="zh-CN" sz="900" b="1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en-US" altLang="zh-CN" sz="900" b="1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00</a:t>
            </a:r>
            <a:r>
              <a:rPr lang="zh-CN" altLang="en-US" sz="900" b="1" noProof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万。</a:t>
            </a:r>
            <a:endParaRPr lang="zh-CN" altLang="en-US" sz="900" b="1" noProof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25" name="表格 224"/>
          <p:cNvGraphicFramePr/>
          <p:nvPr>
            <p:custDataLst>
              <p:tags r:id="rId17"/>
            </p:custDataLst>
          </p:nvPr>
        </p:nvGraphicFramePr>
        <p:xfrm>
          <a:off x="4539615" y="5093970"/>
          <a:ext cx="2291715" cy="541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8485"/>
                <a:gridCol w="584200"/>
                <a:gridCol w="549275"/>
                <a:gridCol w="579755"/>
              </a:tblGrid>
              <a:tr h="180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</a:t>
                      </a:r>
                      <a:endParaRPr lang="zh-CN" sz="8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  <a:sym typeface="+mn-ea"/>
                        </a:rPr>
                        <a:t>本地利润率</a:t>
                      </a:r>
                      <a:endParaRPr lang="zh-CN" altLang="en-US" sz="80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Arial" panose="020B0604020202020204" charset="-122"/>
                        <a:sym typeface="+mn-ea"/>
                      </a:endParaRPr>
                    </a:p>
                  </a:txBody>
                  <a:tcPr marL="12700" marR="12700" marT="12700" vert="horz" anchor="ctr" anchorCtr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  <a:sym typeface="+mn-ea"/>
                        </a:rPr>
                        <a:t>域外利润率</a:t>
                      </a:r>
                      <a:endParaRPr lang="zh-CN" altLang="en-US" sz="80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Arial" panose="020B0604020202020204" charset="-122"/>
                        <a:sym typeface="+mn-ea"/>
                      </a:endParaRPr>
                    </a:p>
                  </a:txBody>
                  <a:tcPr marL="12700" marR="12700" marT="12700" vert="horz" anchor="ctr" anchorCtr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8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差额</a:t>
                      </a:r>
                      <a:endParaRPr lang="zh-CN" altLang="en-US" sz="8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accent2"/>
                    </a:solidFill>
                  </a:tcPr>
                </a:tc>
              </a:tr>
              <a:tr h="180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短彩</a:t>
                      </a:r>
                      <a:endParaRPr lang="zh-CN" sz="8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91%</a:t>
                      </a:r>
                      <a:endParaRPr lang="en-US" altLang="zh-CN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  <a:endParaRPr lang="en-US" altLang="zh-CN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en-US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85PP</a:t>
                      </a:r>
                      <a:endParaRPr lang="en-US" altLang="en-US" sz="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</a:tr>
              <a:tr h="180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物联卡</a:t>
                      </a:r>
                      <a:endParaRPr lang="zh-CN" sz="8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69%</a:t>
                      </a:r>
                      <a:endParaRPr 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19%</a:t>
                      </a:r>
                      <a:endParaRPr lang="en-US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en-US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50PP</a:t>
                      </a:r>
                      <a:endParaRPr lang="en-US" altLang="en-US" sz="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</a:tr>
            </a:tbl>
          </a:graphicData>
        </a:graphic>
      </p:graphicFrame>
      <p:sp>
        <p:nvSpPr>
          <p:cNvPr id="230" name="文本框 229"/>
          <p:cNvSpPr txBox="1"/>
          <p:nvPr/>
        </p:nvSpPr>
        <p:spPr>
          <a:xfrm>
            <a:off x="4458335" y="5877560"/>
            <a:ext cx="2087880" cy="8864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向上：探寻源头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单位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(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零售、电商类公司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)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，本地直签介入。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向下：切入生产环节，系统对接，实现产业源头合作。</a:t>
            </a:r>
            <a:endParaRPr lang="zh-CN" altLang="en-US" sz="1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244" name="组合 243"/>
          <p:cNvGrpSpPr/>
          <p:nvPr/>
        </p:nvGrpSpPr>
        <p:grpSpPr>
          <a:xfrm>
            <a:off x="6637020" y="5805170"/>
            <a:ext cx="1197610" cy="716915"/>
            <a:chOff x="16137" y="8477"/>
            <a:chExt cx="2249" cy="1507"/>
          </a:xfrm>
        </p:grpSpPr>
        <p:pic>
          <p:nvPicPr>
            <p:cNvPr id="233" name="图片 232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6250" y="9499"/>
              <a:ext cx="976" cy="485"/>
            </a:xfrm>
            <a:prstGeom prst="rect">
              <a:avLst/>
            </a:prstGeom>
          </p:spPr>
        </p:pic>
        <p:pic>
          <p:nvPicPr>
            <p:cNvPr id="234" name="图片 233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7225" y="9499"/>
              <a:ext cx="1160" cy="441"/>
            </a:xfrm>
            <a:prstGeom prst="rect">
              <a:avLst/>
            </a:prstGeom>
          </p:spPr>
        </p:pic>
        <p:pic>
          <p:nvPicPr>
            <p:cNvPr id="237" name="图片 236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6250" y="8477"/>
              <a:ext cx="1137" cy="449"/>
            </a:xfrm>
            <a:prstGeom prst="rect">
              <a:avLst/>
            </a:prstGeom>
          </p:spPr>
        </p:pic>
        <p:pic>
          <p:nvPicPr>
            <p:cNvPr id="238" name="图片 237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7387" y="8477"/>
              <a:ext cx="999" cy="449"/>
            </a:xfrm>
            <a:prstGeom prst="rect">
              <a:avLst/>
            </a:prstGeom>
          </p:spPr>
        </p:pic>
        <p:pic>
          <p:nvPicPr>
            <p:cNvPr id="241" name="图片 240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6137" y="8697"/>
              <a:ext cx="1192" cy="1004"/>
            </a:xfrm>
            <a:prstGeom prst="rect">
              <a:avLst/>
            </a:prstGeom>
          </p:spPr>
        </p:pic>
        <p:pic>
          <p:nvPicPr>
            <p:cNvPr id="242" name="图片 241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17387" y="8963"/>
              <a:ext cx="869" cy="399"/>
            </a:xfrm>
            <a:prstGeom prst="rect">
              <a:avLst/>
            </a:prstGeom>
          </p:spPr>
        </p:pic>
      </p:grpSp>
      <p:sp>
        <p:nvSpPr>
          <p:cNvPr id="245" name="文本框 244"/>
          <p:cNvSpPr txBox="1"/>
          <p:nvPr/>
        </p:nvSpPr>
        <p:spPr>
          <a:xfrm>
            <a:off x="4458335" y="5661025"/>
            <a:ext cx="32753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lvl="0" indent="-171450" algn="l">
              <a:buClrTx/>
              <a:buSzTx/>
              <a:buFont typeface="Wingdings" panose="05000000000000000000" charset="0"/>
              <a:buChar char="ü"/>
            </a:pPr>
            <a:r>
              <a:rPr lang="zh-CN" altLang="en-US" sz="1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抓头部客户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聚焦关键少数 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32765" y="1557020"/>
            <a:ext cx="5445760" cy="274955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7" name="矩形 6"/>
          <p:cNvSpPr/>
          <p:nvPr/>
        </p:nvSpPr>
        <p:spPr>
          <a:xfrm>
            <a:off x="6243320" y="1557020"/>
            <a:ext cx="5615940" cy="274955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10" name="矩形 9"/>
          <p:cNvSpPr/>
          <p:nvPr/>
        </p:nvSpPr>
        <p:spPr>
          <a:xfrm>
            <a:off x="1087755" y="4452620"/>
            <a:ext cx="282638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rtl="0">
              <a:lnSpc>
                <a:spcPct val="10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抓产品融合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促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稳定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319905" y="4665345"/>
            <a:ext cx="3672205" cy="200215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12" name="矩形 11"/>
          <p:cNvSpPr/>
          <p:nvPr/>
        </p:nvSpPr>
        <p:spPr>
          <a:xfrm>
            <a:off x="4782820" y="4452620"/>
            <a:ext cx="282638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rtl="0">
              <a:lnSpc>
                <a:spcPct val="10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抓本地市场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增效益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184515" y="4653280"/>
            <a:ext cx="3672205" cy="200215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14" name="矩形 13"/>
          <p:cNvSpPr/>
          <p:nvPr/>
        </p:nvSpPr>
        <p:spPr>
          <a:xfrm>
            <a:off x="8616315" y="4452620"/>
            <a:ext cx="282638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rtl="0">
              <a:lnSpc>
                <a:spcPct val="10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抓存量提升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提收入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59560" y="1412875"/>
            <a:ext cx="353250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rtl="0">
              <a:lnSpc>
                <a:spcPct val="10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强化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受理管控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50735" y="1412875"/>
            <a:ext cx="353250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rtl="0">
              <a:lnSpc>
                <a:spcPct val="10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实施履约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24"/>
            </p:custDataLst>
          </p:nvPr>
        </p:nvSpPr>
        <p:spPr>
          <a:xfrm>
            <a:off x="647065" y="1778635"/>
            <a:ext cx="5273040" cy="1012825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p>
            <a:pPr algn="ctr">
              <a:defRPr/>
            </a:pPr>
            <a:endParaRPr lang="zh-CN" altLang="en-US" sz="1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>
            <p:custDataLst>
              <p:tags r:id="rId25"/>
            </p:custDataLst>
          </p:nvPr>
        </p:nvSpPr>
        <p:spPr>
          <a:xfrm>
            <a:off x="715645" y="1899920"/>
            <a:ext cx="821055" cy="770255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noAutofit/>
          </a:bodyPr>
          <a:p>
            <a:pPr algn="ctr" defTabSz="609600"/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现状</a:t>
            </a:r>
            <a:endParaRPr lang="zh-CN" alt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032250" y="1805940"/>
            <a:ext cx="14554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</a:pPr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短合约占比</a:t>
            </a:r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高：三年以下占近</a:t>
            </a:r>
            <a:r>
              <a:rPr lang="en-US" altLang="zh-CN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</a:t>
            </a:r>
            <a:r>
              <a:rPr lang="zh-CN" altLang="en-US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</a:t>
            </a:r>
            <a:endParaRPr lang="zh-CN" altLang="en-US" sz="1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816735" y="2791460"/>
            <a:ext cx="290449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86055" indent="-173990" algn="ctr" eaLnBrk="0">
              <a:lnSpc>
                <a:spcPct val="120000"/>
              </a:lnSpc>
              <a:buClrTx/>
              <a:buSzTx/>
              <a:buFontTx/>
            </a:pP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折扣引导签长周期</a:t>
            </a:r>
            <a:r>
              <a:rPr lang="en-US" altLang="zh-CN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，提升利润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率</a:t>
            </a:r>
            <a:endParaRPr lang="zh-CN" altLang="en-US" sz="1300" b="1" u="sng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28345" y="3068955"/>
            <a:ext cx="519112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折扣与签约年限挂钩，具体折扣申请以友商竞对资费为</a:t>
            </a:r>
            <a:r>
              <a:rPr lang="zh-CN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依据</a:t>
            </a:r>
            <a:endParaRPr lang="zh-CN" sz="1200" kern="0" spc="4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24" name="textbox 924"/>
          <p:cNvSpPr/>
          <p:nvPr/>
        </p:nvSpPr>
        <p:spPr>
          <a:xfrm>
            <a:off x="4223385" y="3252470"/>
            <a:ext cx="1776095" cy="957580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81000"/>
              </a:lnSpc>
            </a:pPr>
            <a:endParaRPr lang="en-US" altLang="en-US" sz="2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 rtl="0" eaLnBrk="0">
              <a:lnSpc>
                <a:spcPct val="81000"/>
              </a:lnSpc>
            </a:pPr>
            <a:endParaRPr lang="en-US" altLang="en-US" sz="2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3495" indent="0" algn="ctr" rtl="0" eaLnBrk="0" fontAlgn="auto">
              <a:lnSpc>
                <a:spcPct val="150000"/>
              </a:lnSpc>
            </a:pPr>
            <a:r>
              <a:rPr lang="zh-CN" altLang="en-US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签长合同的</a:t>
            </a:r>
            <a:r>
              <a:rPr lang="zh-CN" altLang="en-US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优势  </a:t>
            </a:r>
            <a:endParaRPr lang="zh-CN" altLang="en-US" sz="1000" b="1" u="sng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3495" indent="0" algn="l" rtl="0" eaLnBrk="0" fontAlgn="auto">
              <a:lnSpc>
                <a:spcPct val="150000"/>
              </a:lnSpc>
            </a:pPr>
            <a:r>
              <a:rPr lang="zh-CN" altLang="en-US"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收入贡献</a:t>
            </a:r>
            <a:r>
              <a:rPr lang="zh-CN" altLang="en-US"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提升，效益逐年</a:t>
            </a:r>
            <a:r>
              <a:rPr lang="zh-CN" altLang="en-US"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增高</a:t>
            </a:r>
            <a:endParaRPr lang="zh-CN" altLang="en-US" sz="935" b="1" kern="0" spc="-1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3495" indent="0" algn="l" rtl="0" eaLnBrk="0" fontAlgn="auto">
              <a:lnSpc>
                <a:spcPct val="150000"/>
              </a:lnSpc>
            </a:pPr>
            <a:r>
              <a:rPr lang="zh-CN" altLang="en-US"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通过契约捆绑，</a:t>
            </a:r>
            <a:r>
              <a:rPr lang="zh-CN" sz="935" b="1" kern="0" spc="-1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应对友商竞争</a:t>
            </a:r>
            <a:endParaRPr lang="zh-CN" sz="935" b="1" kern="0" spc="-1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3495" indent="0" algn="l" rtl="0" eaLnBrk="0" fontAlgn="auto">
              <a:lnSpc>
                <a:spcPct val="150000"/>
              </a:lnSpc>
            </a:pPr>
            <a:r>
              <a:rPr lang="zh-CN" altLang="en-US" sz="935" b="1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减少到期续签，提高</a:t>
            </a:r>
            <a:r>
              <a:rPr lang="zh-CN" altLang="en-US" sz="935" b="1" kern="0" spc="-2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受理效率</a:t>
            </a:r>
            <a:endParaRPr lang="zh-CN" altLang="en-US" sz="935" b="1" kern="0" spc="-2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2700" algn="l" rtl="0" eaLnBrk="0">
              <a:lnSpc>
                <a:spcPct val="91000"/>
              </a:lnSpc>
              <a:spcBef>
                <a:spcPts val="5"/>
              </a:spcBef>
            </a:pPr>
            <a:endParaRPr lang="en-US" altLang="en-US" sz="935" b="1" kern="0" spc="-2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30" name="表格 29"/>
          <p:cNvGraphicFramePr/>
          <p:nvPr>
            <p:custDataLst>
              <p:tags r:id="rId26"/>
            </p:custDataLst>
          </p:nvPr>
        </p:nvGraphicFramePr>
        <p:xfrm>
          <a:off x="6741795" y="3407410"/>
          <a:ext cx="4541520" cy="360680"/>
        </p:xfrm>
        <a:graphic>
          <a:graphicData uri="http://schemas.openxmlformats.org/drawingml/2006/table">
            <a:tbl>
              <a:tblPr/>
              <a:tblGrid>
                <a:gridCol w="1343025"/>
                <a:gridCol w="1213485"/>
                <a:gridCol w="991870"/>
                <a:gridCol w="993140"/>
              </a:tblGrid>
              <a:tr h="180340"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sz="8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2022</a:t>
                      </a:r>
                      <a:r>
                        <a:rPr lang="zh-CN" altLang="en-US" sz="8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年新增</a:t>
                      </a:r>
                      <a:endParaRPr lang="zh-CN" altLang="en-US" sz="8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8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8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年期提前</a:t>
                      </a:r>
                      <a:r>
                        <a:rPr lang="zh-CN" altLang="en-US" sz="8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流失</a:t>
                      </a:r>
                      <a:endParaRPr lang="zh-CN" altLang="en-US" sz="8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8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</a:t>
                      </a:r>
                      <a:r>
                        <a:rPr lang="zh-CN" altLang="en-US" sz="8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年期提前流失</a:t>
                      </a:r>
                      <a:endParaRPr lang="zh-CN" altLang="en-US" sz="8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8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</a:t>
                      </a:r>
                      <a:r>
                        <a:rPr lang="zh-CN" altLang="en-US" sz="8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年期提前流失</a:t>
                      </a:r>
                      <a:endParaRPr lang="zh-CN" altLang="en-US" sz="8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1803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合同期内流失</a:t>
                      </a:r>
                      <a:endParaRPr lang="zh-CN" sz="8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2%</a:t>
                      </a:r>
                      <a:endParaRPr lang="en-US" altLang="zh-CN" sz="8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26%</a:t>
                      </a:r>
                      <a:endParaRPr lang="en-US" altLang="zh-CN" sz="8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8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8%</a:t>
                      </a:r>
                      <a:endParaRPr lang="en-US" altLang="zh-CN" sz="8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1" name="矩形 30"/>
          <p:cNvSpPr/>
          <p:nvPr>
            <p:custDataLst>
              <p:tags r:id="rId27"/>
            </p:custDataLst>
          </p:nvPr>
        </p:nvSpPr>
        <p:spPr>
          <a:xfrm>
            <a:off x="6312535" y="1793875"/>
            <a:ext cx="5429885" cy="953770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p>
            <a:pPr algn="ctr">
              <a:defRPr/>
            </a:pPr>
            <a:endParaRPr lang="zh-CN" altLang="en-US" sz="1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>
            <p:custDataLst>
              <p:tags r:id="rId28"/>
            </p:custDataLst>
          </p:nvPr>
        </p:nvSpPr>
        <p:spPr>
          <a:xfrm>
            <a:off x="6368415" y="1915160"/>
            <a:ext cx="821055" cy="770255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noAutofit/>
          </a:bodyPr>
          <a:p>
            <a:pPr algn="ctr" defTabSz="609600"/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现状</a:t>
            </a:r>
            <a:endParaRPr lang="zh-CN" alt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38" name="表格 37"/>
          <p:cNvGraphicFramePr/>
          <p:nvPr/>
        </p:nvGraphicFramePr>
        <p:xfrm>
          <a:off x="2534920" y="4940935"/>
          <a:ext cx="1497330" cy="6673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240"/>
                <a:gridCol w="525145"/>
                <a:gridCol w="575945"/>
              </a:tblGrid>
              <a:tr h="1720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分类</a:t>
                      </a:r>
                      <a:endParaRPr lang="zh-CN" altLang="en-US" sz="7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单线留存率</a:t>
                      </a:r>
                      <a:endParaRPr lang="zh-CN" altLang="en-US" sz="7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融产品留存率</a:t>
                      </a:r>
                      <a:endParaRPr lang="zh-CN" altLang="en-US" sz="7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accent2"/>
                    </a:solidFill>
                  </a:tcPr>
                </a:tc>
              </a:tr>
              <a:tr h="1651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7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全量专线</a:t>
                      </a:r>
                      <a:endParaRPr lang="zh-CN" altLang="en-US" sz="7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700" b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80.5%</a:t>
                      </a:r>
                      <a:endParaRPr lang="en-US" sz="700" b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7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92.0%</a:t>
                      </a:r>
                      <a:endParaRPr lang="en-US" sz="7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</a:tr>
              <a:tr h="1651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上网专线</a:t>
                      </a:r>
                      <a:endParaRPr lang="zh-CN" altLang="en-US" sz="7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7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73.9%</a:t>
                      </a:r>
                      <a:endParaRPr lang="en-US" sz="7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7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83.8%</a:t>
                      </a:r>
                      <a:endParaRPr lang="en-US" sz="7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</a:tr>
              <a:tr h="1651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数据专线</a:t>
                      </a:r>
                      <a:endParaRPr lang="zh-CN" altLang="en-US" sz="7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7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94.5%</a:t>
                      </a:r>
                      <a:endParaRPr lang="en-US" sz="7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7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96.1%</a:t>
                      </a:r>
                      <a:endParaRPr lang="en-US" sz="7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/>
                </a:tc>
              </a:tr>
            </a:tbl>
          </a:graphicData>
        </a:graphic>
      </p:graphicFrame>
      <p:sp>
        <p:nvSpPr>
          <p:cNvPr id="39" name="文本框 38"/>
          <p:cNvSpPr txBox="1"/>
          <p:nvPr/>
        </p:nvSpPr>
        <p:spPr>
          <a:xfrm>
            <a:off x="715645" y="4940935"/>
            <a:ext cx="16884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l">
              <a:buClrTx/>
              <a:buSzTx/>
              <a:buFont typeface="Wingdings" panose="05000000000000000000" charset="0"/>
              <a:buChar char="ü"/>
            </a:pPr>
            <a:r>
              <a:rPr lang="zh-CN" altLang="en-US" sz="1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叠推模式，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大幅提升效益、业务留存率更高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835775" y="5093970"/>
            <a:ext cx="112077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/>
              <a:t>短彩为例</a:t>
            </a:r>
            <a:endParaRPr lang="zh-CN" altLang="en-US" sz="1000" b="1"/>
          </a:p>
          <a:p>
            <a:r>
              <a:rPr lang="zh-CN" altLang="en-US" sz="1000"/>
              <a:t>省间结算</a:t>
            </a:r>
            <a:r>
              <a:rPr lang="en-US" altLang="zh-CN" sz="1000"/>
              <a:t>3</a:t>
            </a:r>
            <a:r>
              <a:rPr lang="zh-CN" altLang="en-US" sz="1000"/>
              <a:t>分；地市间结算</a:t>
            </a:r>
            <a:r>
              <a:rPr lang="en-US" altLang="zh-CN" sz="1000"/>
              <a:t>2.1</a:t>
            </a:r>
            <a:r>
              <a:rPr lang="zh-CN" altLang="en-US" sz="1000"/>
              <a:t>分</a:t>
            </a:r>
            <a:endParaRPr lang="zh-CN" altLang="en-US" sz="1000"/>
          </a:p>
        </p:txBody>
      </p:sp>
      <p:sp>
        <p:nvSpPr>
          <p:cNvPr id="41" name="文本框 40"/>
          <p:cNvSpPr txBox="1"/>
          <p:nvPr/>
        </p:nvSpPr>
        <p:spPr>
          <a:xfrm>
            <a:off x="7607935" y="2708910"/>
            <a:ext cx="290449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86055" indent="-173990" algn="ctr" eaLnBrk="0">
              <a:lnSpc>
                <a:spcPct val="120000"/>
              </a:lnSpc>
              <a:buClrTx/>
              <a:buSzTx/>
              <a:buFontTx/>
            </a:pP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加强业务保有，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落实违约管</a:t>
            </a:r>
            <a:r>
              <a:rPr lang="zh-CN" altLang="en-US" sz="13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控</a:t>
            </a:r>
            <a:endParaRPr lang="zh-CN" altLang="en-US" sz="1300" b="1" u="sng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362950" y="5310505"/>
            <a:ext cx="32753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>
              <a:buClrTx/>
              <a:buSzTx/>
              <a:buFont typeface="Wingdings" panose="05000000000000000000" charset="0"/>
              <a:buChar char="ü"/>
            </a:pPr>
            <a:r>
              <a:rPr lang="zh-CN" altLang="en-US" sz="1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产品升级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，推动传统业务向创新产品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升级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362315" y="5909945"/>
            <a:ext cx="32753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>
              <a:buClrTx/>
              <a:buSzTx/>
              <a:buFont typeface="Wingdings" panose="05000000000000000000" charset="0"/>
              <a:buChar char="ü"/>
            </a:pPr>
            <a:r>
              <a:rPr lang="zh-CN" altLang="en-US" sz="1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资源升级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，聚焦低资订购客户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推进升档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256270" y="4869180"/>
            <a:ext cx="34880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12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存量业务增收是最高效益的增收（建设成已回收，仅剩维护成本</a:t>
            </a:r>
            <a:r>
              <a:rPr lang="zh-CN" sz="1200" b="1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sz="1200" b="1" kern="0" spc="4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713470" y="5514340"/>
            <a:ext cx="88582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10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传统短彩</a:t>
            </a:r>
            <a:endParaRPr lang="zh-CN" altLang="en-US" sz="1000" kern="0" spc="5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977755" y="5514340"/>
            <a:ext cx="96075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0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0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消息升级</a:t>
            </a:r>
            <a:endParaRPr lang="zh-CN" altLang="en-US" sz="1000" kern="0" spc="5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832215" y="5733415"/>
            <a:ext cx="67246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10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政务</a:t>
            </a:r>
            <a:r>
              <a:rPr lang="zh-CN" sz="10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</a:t>
            </a:r>
            <a:endParaRPr lang="zh-CN" sz="1000" kern="0" spc="5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0018395" y="5719445"/>
            <a:ext cx="92011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10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信创云升</a:t>
            </a:r>
            <a:r>
              <a:rPr lang="zh-CN" sz="1000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级</a:t>
            </a:r>
            <a:endParaRPr lang="zh-CN" sz="1000" kern="0" spc="5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9" name="path"/>
          <p:cNvSpPr/>
          <p:nvPr>
            <p:custDataLst>
              <p:tags r:id="rId29"/>
            </p:custDataLst>
          </p:nvPr>
        </p:nvSpPr>
        <p:spPr>
          <a:xfrm>
            <a:off x="9624270" y="5589144"/>
            <a:ext cx="288544" cy="288543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>
            <p:custDataLst>
              <p:tags r:id="rId30"/>
            </p:custDataLst>
          </p:nvPr>
        </p:nvSpPr>
        <p:spPr>
          <a:xfrm>
            <a:off x="8358505" y="6212205"/>
            <a:ext cx="902970" cy="247015"/>
          </a:xfrm>
          <a:prstGeom prst="rect">
            <a:avLst/>
          </a:prstGeom>
          <a:solidFill>
            <a:srgbClr val="E6EFF7"/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 algn="ctr"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>
              <a:buClrTx/>
              <a:buSzTx/>
              <a:buFontTx/>
            </a:pPr>
            <a:r>
              <a:rPr lang="zh-CN" sz="1000" b="1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物流网流量</a:t>
            </a:r>
            <a:endParaRPr lang="zh-CN" altLang="en-US" sz="1000" b="1" kern="0" spc="5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31"/>
            </p:custDataLst>
          </p:nvPr>
        </p:nvSpPr>
        <p:spPr>
          <a:xfrm>
            <a:off x="9360535" y="6212205"/>
            <a:ext cx="922020" cy="247015"/>
          </a:xfrm>
          <a:prstGeom prst="rect">
            <a:avLst/>
          </a:prstGeom>
          <a:solidFill>
            <a:srgbClr val="E6EFF7"/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 algn="ctr"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>
              <a:buClrTx/>
              <a:buSzTx/>
              <a:buFontTx/>
            </a:pPr>
            <a:r>
              <a:rPr lang="zh-CN" sz="1000" b="1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专线低</a:t>
            </a:r>
            <a:r>
              <a:rPr lang="zh-CN" sz="1000" b="1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带宽</a:t>
            </a:r>
            <a:endParaRPr lang="zh-CN" sz="1000" b="1" kern="0" spc="5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32"/>
            </p:custDataLst>
          </p:nvPr>
        </p:nvSpPr>
        <p:spPr>
          <a:xfrm>
            <a:off x="10344785" y="6212205"/>
            <a:ext cx="659765" cy="247015"/>
          </a:xfrm>
          <a:prstGeom prst="rect">
            <a:avLst/>
          </a:prstGeom>
          <a:solidFill>
            <a:srgbClr val="E6EFF7"/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 algn="ctr"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>
              <a:buClrTx/>
              <a:buSzTx/>
              <a:buFontTx/>
            </a:pPr>
            <a:r>
              <a:rPr lang="zh-CN" sz="1000" b="1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</a:t>
            </a:r>
            <a:r>
              <a:rPr lang="zh-CN" sz="1000" b="1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主机</a:t>
            </a:r>
            <a:endParaRPr lang="zh-CN" sz="1000" b="1" kern="0" spc="5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33"/>
            </p:custDataLst>
          </p:nvPr>
        </p:nvSpPr>
        <p:spPr>
          <a:xfrm>
            <a:off x="11065510" y="6212205"/>
            <a:ext cx="704850" cy="247015"/>
          </a:xfrm>
          <a:prstGeom prst="rect">
            <a:avLst/>
          </a:prstGeom>
          <a:solidFill>
            <a:srgbClr val="E6EFF7"/>
          </a:solidFill>
          <a:ln w="12700" cmpd="dbl"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rgbClr val="E6EFF7"/>
                </a:solidFill>
              </a14:hiddenFill>
            </a:ext>
          </a:extLst>
        </p:spPr>
        <p:txBody>
          <a:bodyPr wrap="square" rtlCol="0" anchor="b" anchorCtr="0">
            <a:noAutofit/>
          </a:bodyPr>
          <a:p>
            <a:pPr algn="ctr">
              <a:buClrTx/>
              <a:buSzTx/>
              <a:buFontTx/>
            </a:pPr>
            <a:r>
              <a:rPr lang="en-US" altLang="zh-CN" sz="80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en-US" altLang="zh-CN" sz="80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>
              <a:buClrTx/>
              <a:buSzTx/>
              <a:buFontTx/>
            </a:pPr>
            <a:r>
              <a:rPr lang="zh-CN" sz="1000" b="1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</a:t>
            </a:r>
            <a:r>
              <a:rPr lang="zh-CN" sz="1000" b="1" kern="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存储</a:t>
            </a:r>
            <a:endParaRPr lang="zh-CN" sz="1000" b="1" kern="0" spc="5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336405" y="1778635"/>
            <a:ext cx="24606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</a:t>
            </a:r>
            <a:r>
              <a:rPr lang="en-US" altLang="zh-CN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2022</a:t>
            </a:r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年新增业务截至当前统计，合同未到期离网业务占比</a:t>
            </a:r>
            <a:r>
              <a:rPr lang="en-US" altLang="zh-CN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8%</a:t>
            </a:r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，到期离网</a:t>
            </a:r>
            <a:r>
              <a:rPr lang="en-US" altLang="zh-CN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26</a:t>
            </a:r>
            <a:r>
              <a:rPr lang="en-US" altLang="zh-CN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endParaRPr lang="en-US" altLang="zh-CN" sz="1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437630" y="3068955"/>
            <a:ext cx="51015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l">
              <a:buClrTx/>
              <a:buSzTx/>
              <a:buFont typeface="Wingdings" panose="05000000000000000000" charset="0"/>
              <a:buChar char="ü"/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对于合同期内的用户要密切关注竞对，严控流失比例。（</a:t>
            </a:r>
            <a:r>
              <a:rPr lang="zh-CN" altLang="en-US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当前</a:t>
            </a:r>
            <a:r>
              <a:rPr lang="en-US" altLang="zh-CN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7%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6456045" y="3768090"/>
            <a:ext cx="498665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l">
              <a:buClrTx/>
              <a:buSzTx/>
              <a:buFont typeface="Wingdings" panose="05000000000000000000" charset="0"/>
              <a:buChar char="ü"/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制定违约处罚制度，设定提前离网、设备丢失等违约金缴纳机制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833235" y="4043680"/>
            <a:ext cx="439166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按</a:t>
            </a:r>
            <a:r>
              <a:rPr lang="zh-CN" altLang="en-US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合同：原则上</a:t>
            </a:r>
            <a:r>
              <a:rPr lang="en-US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年内不得离网，提前离网支付</a:t>
            </a:r>
            <a:r>
              <a:rPr lang="zh-CN" altLang="en-US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未履行合同期</a:t>
            </a:r>
            <a:r>
              <a:rPr lang="en-US" altLang="zh-CN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20%</a:t>
            </a:r>
            <a:r>
              <a:rPr lang="zh-CN" altLang="en-US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</a:t>
            </a:r>
            <a:r>
              <a:rPr lang="zh-CN" altLang="en-US" sz="1000" b="1" u="sng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金额</a:t>
            </a:r>
            <a:endParaRPr lang="zh-CN" altLang="en-US" sz="1000" b="1" u="sng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919605" y="1805940"/>
            <a:ext cx="19119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</a:pPr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低折扣受理仍较普遍，底线及以下占比</a:t>
            </a:r>
            <a:r>
              <a:rPr lang="en-US" altLang="zh-CN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68%</a:t>
            </a:r>
            <a:endParaRPr lang="en-US" altLang="zh-CN" sz="1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73" name="图表 72"/>
          <p:cNvGraphicFramePr/>
          <p:nvPr/>
        </p:nvGraphicFramePr>
        <p:xfrm>
          <a:off x="1492885" y="2110740"/>
          <a:ext cx="2421255" cy="680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4" name="表格 73"/>
          <p:cNvGraphicFramePr/>
          <p:nvPr/>
        </p:nvGraphicFramePr>
        <p:xfrm>
          <a:off x="715645" y="3344545"/>
          <a:ext cx="3126105" cy="773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9145"/>
                <a:gridCol w="812165"/>
                <a:gridCol w="782320"/>
                <a:gridCol w="752475"/>
              </a:tblGrid>
              <a:tr h="34480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sz="7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利润</a:t>
                      </a:r>
                      <a:endParaRPr lang="zh-CN" sz="7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sz="7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首年</a:t>
                      </a:r>
                      <a:endParaRPr lang="zh-CN" sz="7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sz="7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效益</a:t>
                      </a:r>
                      <a:endParaRPr lang="zh-CN" sz="7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sz="7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两年</a:t>
                      </a:r>
                      <a:endParaRPr lang="zh-CN" sz="7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sz="7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效益</a:t>
                      </a:r>
                      <a:endParaRPr lang="zh-CN" sz="7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sz="7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三年</a:t>
                      </a:r>
                      <a:endParaRPr lang="zh-CN" sz="7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sz="7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效益</a:t>
                      </a:r>
                      <a:endParaRPr lang="zh-CN" sz="7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14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8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数据专线</a:t>
                      </a:r>
                      <a:endParaRPr lang="zh-CN" altLang="en-US" sz="8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4.7%</a:t>
                      </a:r>
                      <a:endParaRPr lang="en-US" altLang="en-US" sz="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46.8%</a:t>
                      </a:r>
                      <a:endParaRPr lang="en-US" altLang="en-US" sz="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</a:rPr>
                        <a:t>60.8%</a:t>
                      </a:r>
                      <a:endParaRPr lang="en-US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  <a:tr h="2139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8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上网专线</a:t>
                      </a:r>
                      <a:endParaRPr lang="zh-CN" sz="8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47.7%</a:t>
                      </a:r>
                      <a:endParaRPr lang="en-US" altLang="en-US" sz="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70.8%</a:t>
                      </a:r>
                      <a:endParaRPr lang="en-US" altLang="en-US" sz="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</a:rPr>
                        <a:t>78.5%</a:t>
                      </a:r>
                      <a:endParaRPr lang="en-US" altLang="en-US" sz="800" b="1">
                        <a:solidFill>
                          <a:srgbClr val="00B05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  <p:sp>
        <p:nvSpPr>
          <p:cNvPr id="75" name="path"/>
          <p:cNvSpPr/>
          <p:nvPr>
            <p:custDataLst>
              <p:tags r:id="rId34"/>
            </p:custDataLst>
          </p:nvPr>
        </p:nvSpPr>
        <p:spPr>
          <a:xfrm>
            <a:off x="3957955" y="3587115"/>
            <a:ext cx="239395" cy="288290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6" name="图表 75"/>
          <p:cNvGraphicFramePr/>
          <p:nvPr/>
        </p:nvGraphicFramePr>
        <p:xfrm>
          <a:off x="7150735" y="2005330"/>
          <a:ext cx="2164080" cy="9817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7" name="下箭头 15"/>
          <p:cNvSpPr/>
          <p:nvPr/>
        </p:nvSpPr>
        <p:spPr>
          <a:xfrm rot="4524047" flipH="1" flipV="1">
            <a:off x="8119745" y="2103755"/>
            <a:ext cx="163830" cy="369570"/>
          </a:xfrm>
          <a:custGeom>
            <a:avLst/>
            <a:gdLst>
              <a:gd name="connsiteX0" fmla="*/ 0 w 448873"/>
              <a:gd name="connsiteY0" fmla="*/ 907747 h 1368152"/>
              <a:gd name="connsiteX1" fmla="*/ 112218 w 448873"/>
              <a:gd name="connsiteY1" fmla="*/ 907747 h 1368152"/>
              <a:gd name="connsiteX2" fmla="*/ 112218 w 448873"/>
              <a:gd name="connsiteY2" fmla="*/ 0 h 1368152"/>
              <a:gd name="connsiteX3" fmla="*/ 336655 w 448873"/>
              <a:gd name="connsiteY3" fmla="*/ 0 h 1368152"/>
              <a:gd name="connsiteX4" fmla="*/ 336655 w 448873"/>
              <a:gd name="connsiteY4" fmla="*/ 907747 h 1368152"/>
              <a:gd name="connsiteX5" fmla="*/ 448873 w 448873"/>
              <a:gd name="connsiteY5" fmla="*/ 907747 h 1368152"/>
              <a:gd name="connsiteX6" fmla="*/ 224437 w 448873"/>
              <a:gd name="connsiteY6" fmla="*/ 1368152 h 1368152"/>
              <a:gd name="connsiteX7" fmla="*/ 0 w 448873"/>
              <a:gd name="connsiteY7" fmla="*/ 907747 h 1368152"/>
              <a:gd name="connsiteX0-1" fmla="*/ 0 w 448873"/>
              <a:gd name="connsiteY0-2" fmla="*/ 907747 h 1368152"/>
              <a:gd name="connsiteX1-3" fmla="*/ 112218 w 448873"/>
              <a:gd name="connsiteY1-4" fmla="*/ 907747 h 1368152"/>
              <a:gd name="connsiteX2-5" fmla="*/ 112218 w 448873"/>
              <a:gd name="connsiteY2-6" fmla="*/ 0 h 1368152"/>
              <a:gd name="connsiteX3-7" fmla="*/ 101576 w 448873"/>
              <a:gd name="connsiteY3-8" fmla="*/ 4434 h 1368152"/>
              <a:gd name="connsiteX4-9" fmla="*/ 336655 w 448873"/>
              <a:gd name="connsiteY4-10" fmla="*/ 907747 h 1368152"/>
              <a:gd name="connsiteX5-11" fmla="*/ 448873 w 448873"/>
              <a:gd name="connsiteY5-12" fmla="*/ 907747 h 1368152"/>
              <a:gd name="connsiteX6-13" fmla="*/ 224437 w 448873"/>
              <a:gd name="connsiteY6-14" fmla="*/ 1368152 h 1368152"/>
              <a:gd name="connsiteX7-15" fmla="*/ 0 w 448873"/>
              <a:gd name="connsiteY7-16" fmla="*/ 907747 h 1368152"/>
              <a:gd name="connsiteX0-17" fmla="*/ 0 w 448873"/>
              <a:gd name="connsiteY0-18" fmla="*/ 907747 h 1368152"/>
              <a:gd name="connsiteX1-19" fmla="*/ 112218 w 448873"/>
              <a:gd name="connsiteY1-20" fmla="*/ 907747 h 1368152"/>
              <a:gd name="connsiteX2-21" fmla="*/ 112218 w 448873"/>
              <a:gd name="connsiteY2-22" fmla="*/ 0 h 1368152"/>
              <a:gd name="connsiteX3-23" fmla="*/ 101576 w 448873"/>
              <a:gd name="connsiteY3-24" fmla="*/ 4434 h 1368152"/>
              <a:gd name="connsiteX4-25" fmla="*/ 336655 w 448873"/>
              <a:gd name="connsiteY4-26" fmla="*/ 907747 h 1368152"/>
              <a:gd name="connsiteX5-27" fmla="*/ 448873 w 448873"/>
              <a:gd name="connsiteY5-28" fmla="*/ 907747 h 1368152"/>
              <a:gd name="connsiteX6-29" fmla="*/ 224437 w 448873"/>
              <a:gd name="connsiteY6-30" fmla="*/ 1368152 h 1368152"/>
              <a:gd name="connsiteX7-31" fmla="*/ 0 w 448873"/>
              <a:gd name="connsiteY7-32" fmla="*/ 907747 h 1368152"/>
              <a:gd name="connsiteX0-33" fmla="*/ 0 w 448873"/>
              <a:gd name="connsiteY0-34" fmla="*/ 907747 h 1368152"/>
              <a:gd name="connsiteX1-35" fmla="*/ 112218 w 448873"/>
              <a:gd name="connsiteY1-36" fmla="*/ 907747 h 1368152"/>
              <a:gd name="connsiteX2-37" fmla="*/ 112218 w 448873"/>
              <a:gd name="connsiteY2-38" fmla="*/ 0 h 1368152"/>
              <a:gd name="connsiteX3-39" fmla="*/ 101576 w 448873"/>
              <a:gd name="connsiteY3-40" fmla="*/ 4434 h 1368152"/>
              <a:gd name="connsiteX4-41" fmla="*/ 336655 w 448873"/>
              <a:gd name="connsiteY4-42" fmla="*/ 907747 h 1368152"/>
              <a:gd name="connsiteX5-43" fmla="*/ 448873 w 448873"/>
              <a:gd name="connsiteY5-44" fmla="*/ 907747 h 1368152"/>
              <a:gd name="connsiteX6-45" fmla="*/ 224437 w 448873"/>
              <a:gd name="connsiteY6-46" fmla="*/ 1368152 h 1368152"/>
              <a:gd name="connsiteX7-47" fmla="*/ 0 w 448873"/>
              <a:gd name="connsiteY7-48" fmla="*/ 907747 h 1368152"/>
              <a:gd name="connsiteX0-49" fmla="*/ 0 w 448873"/>
              <a:gd name="connsiteY0-50" fmla="*/ 907747 h 1366568"/>
              <a:gd name="connsiteX1-51" fmla="*/ 112218 w 448873"/>
              <a:gd name="connsiteY1-52" fmla="*/ 907747 h 1366568"/>
              <a:gd name="connsiteX2-53" fmla="*/ 112218 w 448873"/>
              <a:gd name="connsiteY2-54" fmla="*/ 0 h 1366568"/>
              <a:gd name="connsiteX3-55" fmla="*/ 101576 w 448873"/>
              <a:gd name="connsiteY3-56" fmla="*/ 4434 h 1366568"/>
              <a:gd name="connsiteX4-57" fmla="*/ 336655 w 448873"/>
              <a:gd name="connsiteY4-58" fmla="*/ 907747 h 1366568"/>
              <a:gd name="connsiteX5-59" fmla="*/ 448873 w 448873"/>
              <a:gd name="connsiteY5-60" fmla="*/ 907747 h 1366568"/>
              <a:gd name="connsiteX6-61" fmla="*/ 308393 w 448873"/>
              <a:gd name="connsiteY6-62" fmla="*/ 1366568 h 1366568"/>
              <a:gd name="connsiteX7-63" fmla="*/ 0 w 448873"/>
              <a:gd name="connsiteY7-64" fmla="*/ 907747 h 1366568"/>
              <a:gd name="connsiteX0-65" fmla="*/ 0 w 447923"/>
              <a:gd name="connsiteY0-66" fmla="*/ 907747 h 1366568"/>
              <a:gd name="connsiteX1-67" fmla="*/ 112218 w 447923"/>
              <a:gd name="connsiteY1-68" fmla="*/ 907747 h 1366568"/>
              <a:gd name="connsiteX2-69" fmla="*/ 112218 w 447923"/>
              <a:gd name="connsiteY2-70" fmla="*/ 0 h 1366568"/>
              <a:gd name="connsiteX3-71" fmla="*/ 101576 w 447923"/>
              <a:gd name="connsiteY3-72" fmla="*/ 4434 h 1366568"/>
              <a:gd name="connsiteX4-73" fmla="*/ 336655 w 447923"/>
              <a:gd name="connsiteY4-74" fmla="*/ 907747 h 1366568"/>
              <a:gd name="connsiteX5-75" fmla="*/ 447923 w 447923"/>
              <a:gd name="connsiteY5-76" fmla="*/ 857373 h 1366568"/>
              <a:gd name="connsiteX6-77" fmla="*/ 308393 w 447923"/>
              <a:gd name="connsiteY6-78" fmla="*/ 1366568 h 1366568"/>
              <a:gd name="connsiteX7-79" fmla="*/ 0 w 447923"/>
              <a:gd name="connsiteY7-80" fmla="*/ 907747 h 1366568"/>
              <a:gd name="connsiteX0-81" fmla="*/ 0 w 437786"/>
              <a:gd name="connsiteY0-82" fmla="*/ 999941 h 1366568"/>
              <a:gd name="connsiteX1-83" fmla="*/ 102081 w 437786"/>
              <a:gd name="connsiteY1-84" fmla="*/ 907747 h 1366568"/>
              <a:gd name="connsiteX2-85" fmla="*/ 102081 w 437786"/>
              <a:gd name="connsiteY2-86" fmla="*/ 0 h 1366568"/>
              <a:gd name="connsiteX3-87" fmla="*/ 91439 w 437786"/>
              <a:gd name="connsiteY3-88" fmla="*/ 4434 h 1366568"/>
              <a:gd name="connsiteX4-89" fmla="*/ 326518 w 437786"/>
              <a:gd name="connsiteY4-90" fmla="*/ 907747 h 1366568"/>
              <a:gd name="connsiteX5-91" fmla="*/ 437786 w 437786"/>
              <a:gd name="connsiteY5-92" fmla="*/ 857373 h 1366568"/>
              <a:gd name="connsiteX6-93" fmla="*/ 298256 w 437786"/>
              <a:gd name="connsiteY6-94" fmla="*/ 1366568 h 1366568"/>
              <a:gd name="connsiteX7-95" fmla="*/ 0 w 437786"/>
              <a:gd name="connsiteY7-96" fmla="*/ 999941 h 1366568"/>
              <a:gd name="connsiteX0-97" fmla="*/ 0 w 437786"/>
              <a:gd name="connsiteY0-98" fmla="*/ 999941 h 1366568"/>
              <a:gd name="connsiteX1-99" fmla="*/ 111268 w 437786"/>
              <a:gd name="connsiteY1-100" fmla="*/ 949567 h 1366568"/>
              <a:gd name="connsiteX2-101" fmla="*/ 102081 w 437786"/>
              <a:gd name="connsiteY2-102" fmla="*/ 0 h 1366568"/>
              <a:gd name="connsiteX3-103" fmla="*/ 91439 w 437786"/>
              <a:gd name="connsiteY3-104" fmla="*/ 4434 h 1366568"/>
              <a:gd name="connsiteX4-105" fmla="*/ 326518 w 437786"/>
              <a:gd name="connsiteY4-106" fmla="*/ 907747 h 1366568"/>
              <a:gd name="connsiteX5-107" fmla="*/ 437786 w 437786"/>
              <a:gd name="connsiteY5-108" fmla="*/ 857373 h 1366568"/>
              <a:gd name="connsiteX6-109" fmla="*/ 298256 w 437786"/>
              <a:gd name="connsiteY6-110" fmla="*/ 1366568 h 1366568"/>
              <a:gd name="connsiteX7-111" fmla="*/ 0 w 437786"/>
              <a:gd name="connsiteY7-112" fmla="*/ 999941 h 1366568"/>
              <a:gd name="connsiteX0-113" fmla="*/ 0 w 437786"/>
              <a:gd name="connsiteY0-114" fmla="*/ 999941 h 1366568"/>
              <a:gd name="connsiteX1-115" fmla="*/ 111268 w 437786"/>
              <a:gd name="connsiteY1-116" fmla="*/ 949567 h 1366568"/>
              <a:gd name="connsiteX2-117" fmla="*/ 102081 w 437786"/>
              <a:gd name="connsiteY2-118" fmla="*/ 0 h 1366568"/>
              <a:gd name="connsiteX3-119" fmla="*/ 91439 w 437786"/>
              <a:gd name="connsiteY3-120" fmla="*/ 4434 h 1366568"/>
              <a:gd name="connsiteX4-121" fmla="*/ 316227 w 437786"/>
              <a:gd name="connsiteY4-122" fmla="*/ 897837 h 1366568"/>
              <a:gd name="connsiteX5-123" fmla="*/ 437786 w 437786"/>
              <a:gd name="connsiteY5-124" fmla="*/ 857373 h 1366568"/>
              <a:gd name="connsiteX6-125" fmla="*/ 298256 w 437786"/>
              <a:gd name="connsiteY6-126" fmla="*/ 1366568 h 1366568"/>
              <a:gd name="connsiteX7-127" fmla="*/ 0 w 437786"/>
              <a:gd name="connsiteY7-128" fmla="*/ 999941 h 1366568"/>
              <a:gd name="connsiteX0-129" fmla="*/ 0 w 437786"/>
              <a:gd name="connsiteY0-130" fmla="*/ 999941 h 1366568"/>
              <a:gd name="connsiteX1-131" fmla="*/ 111268 w 437786"/>
              <a:gd name="connsiteY1-132" fmla="*/ 949567 h 1366568"/>
              <a:gd name="connsiteX2-133" fmla="*/ 102081 w 437786"/>
              <a:gd name="connsiteY2-134" fmla="*/ 0 h 1366568"/>
              <a:gd name="connsiteX3-135" fmla="*/ 91439 w 437786"/>
              <a:gd name="connsiteY3-136" fmla="*/ 4434 h 1366568"/>
              <a:gd name="connsiteX4-137" fmla="*/ 316227 w 437786"/>
              <a:gd name="connsiteY4-138" fmla="*/ 897837 h 1366568"/>
              <a:gd name="connsiteX5-139" fmla="*/ 437786 w 437786"/>
              <a:gd name="connsiteY5-140" fmla="*/ 857373 h 1366568"/>
              <a:gd name="connsiteX6-141" fmla="*/ 298256 w 437786"/>
              <a:gd name="connsiteY6-142" fmla="*/ 1366568 h 1366568"/>
              <a:gd name="connsiteX7-143" fmla="*/ 0 w 437786"/>
              <a:gd name="connsiteY7-144" fmla="*/ 999941 h 1366568"/>
              <a:gd name="connsiteX0-145" fmla="*/ 0 w 437786"/>
              <a:gd name="connsiteY0-146" fmla="*/ 999941 h 1313395"/>
              <a:gd name="connsiteX1-147" fmla="*/ 111268 w 437786"/>
              <a:gd name="connsiteY1-148" fmla="*/ 949567 h 1313395"/>
              <a:gd name="connsiteX2-149" fmla="*/ 102081 w 437786"/>
              <a:gd name="connsiteY2-150" fmla="*/ 0 h 1313395"/>
              <a:gd name="connsiteX3-151" fmla="*/ 91439 w 437786"/>
              <a:gd name="connsiteY3-152" fmla="*/ 4434 h 1313395"/>
              <a:gd name="connsiteX4-153" fmla="*/ 316227 w 437786"/>
              <a:gd name="connsiteY4-154" fmla="*/ 897837 h 1313395"/>
              <a:gd name="connsiteX5-155" fmla="*/ 437786 w 437786"/>
              <a:gd name="connsiteY5-156" fmla="*/ 857373 h 1313395"/>
              <a:gd name="connsiteX6-157" fmla="*/ 349459 w 437786"/>
              <a:gd name="connsiteY6-158" fmla="*/ 1313395 h 1313395"/>
              <a:gd name="connsiteX7-159" fmla="*/ 0 w 437786"/>
              <a:gd name="connsiteY7-160" fmla="*/ 999941 h 1313395"/>
              <a:gd name="connsiteX0-161" fmla="*/ 0 w 437786"/>
              <a:gd name="connsiteY0-162" fmla="*/ 999941 h 1313395"/>
              <a:gd name="connsiteX1-163" fmla="*/ 111268 w 437786"/>
              <a:gd name="connsiteY1-164" fmla="*/ 949567 h 1313395"/>
              <a:gd name="connsiteX2-165" fmla="*/ 102081 w 437786"/>
              <a:gd name="connsiteY2-166" fmla="*/ 0 h 1313395"/>
              <a:gd name="connsiteX3-167" fmla="*/ 106622 w 437786"/>
              <a:gd name="connsiteY3-168" fmla="*/ 5832 h 1313395"/>
              <a:gd name="connsiteX4-169" fmla="*/ 316227 w 437786"/>
              <a:gd name="connsiteY4-170" fmla="*/ 897837 h 1313395"/>
              <a:gd name="connsiteX5-171" fmla="*/ 437786 w 437786"/>
              <a:gd name="connsiteY5-172" fmla="*/ 857373 h 1313395"/>
              <a:gd name="connsiteX6-173" fmla="*/ 349459 w 437786"/>
              <a:gd name="connsiteY6-174" fmla="*/ 1313395 h 1313395"/>
              <a:gd name="connsiteX7-175" fmla="*/ 0 w 437786"/>
              <a:gd name="connsiteY7-176" fmla="*/ 999941 h 1313395"/>
              <a:gd name="connsiteX0-177" fmla="*/ 0 w 437786"/>
              <a:gd name="connsiteY0-178" fmla="*/ 999941 h 1313395"/>
              <a:gd name="connsiteX1-179" fmla="*/ 111268 w 437786"/>
              <a:gd name="connsiteY1-180" fmla="*/ 949567 h 1313395"/>
              <a:gd name="connsiteX2-181" fmla="*/ 102081 w 437786"/>
              <a:gd name="connsiteY2-182" fmla="*/ 0 h 1313395"/>
              <a:gd name="connsiteX3-183" fmla="*/ 106622 w 437786"/>
              <a:gd name="connsiteY3-184" fmla="*/ 5832 h 1313395"/>
              <a:gd name="connsiteX4-185" fmla="*/ 316227 w 437786"/>
              <a:gd name="connsiteY4-186" fmla="*/ 897837 h 1313395"/>
              <a:gd name="connsiteX5-187" fmla="*/ 437786 w 437786"/>
              <a:gd name="connsiteY5-188" fmla="*/ 857373 h 1313395"/>
              <a:gd name="connsiteX6-189" fmla="*/ 349459 w 437786"/>
              <a:gd name="connsiteY6-190" fmla="*/ 1313395 h 1313395"/>
              <a:gd name="connsiteX7-191" fmla="*/ 0 w 437786"/>
              <a:gd name="connsiteY7-192" fmla="*/ 999941 h 1313395"/>
              <a:gd name="connsiteX0-193" fmla="*/ 0 w 443885"/>
              <a:gd name="connsiteY0-194" fmla="*/ 999941 h 1313395"/>
              <a:gd name="connsiteX1-195" fmla="*/ 111268 w 443885"/>
              <a:gd name="connsiteY1-196" fmla="*/ 949567 h 1313395"/>
              <a:gd name="connsiteX2-197" fmla="*/ 102081 w 443885"/>
              <a:gd name="connsiteY2-198" fmla="*/ 0 h 1313395"/>
              <a:gd name="connsiteX3-199" fmla="*/ 106622 w 443885"/>
              <a:gd name="connsiteY3-200" fmla="*/ 5832 h 1313395"/>
              <a:gd name="connsiteX4-201" fmla="*/ 316227 w 443885"/>
              <a:gd name="connsiteY4-202" fmla="*/ 897837 h 1313395"/>
              <a:gd name="connsiteX5-203" fmla="*/ 443885 w 443885"/>
              <a:gd name="connsiteY5-204" fmla="*/ 823576 h 1313395"/>
              <a:gd name="connsiteX6-205" fmla="*/ 349459 w 443885"/>
              <a:gd name="connsiteY6-206" fmla="*/ 1313395 h 1313395"/>
              <a:gd name="connsiteX7-207" fmla="*/ 0 w 443885"/>
              <a:gd name="connsiteY7-208" fmla="*/ 999941 h 1313395"/>
              <a:gd name="connsiteX0-209" fmla="*/ 0 w 443885"/>
              <a:gd name="connsiteY0-210" fmla="*/ 999941 h 1313395"/>
              <a:gd name="connsiteX1-211" fmla="*/ 111268 w 443885"/>
              <a:gd name="connsiteY1-212" fmla="*/ 949567 h 1313395"/>
              <a:gd name="connsiteX2-213" fmla="*/ 102081 w 443885"/>
              <a:gd name="connsiteY2-214" fmla="*/ 0 h 1313395"/>
              <a:gd name="connsiteX3-215" fmla="*/ 106622 w 443885"/>
              <a:gd name="connsiteY3-216" fmla="*/ 5832 h 1313395"/>
              <a:gd name="connsiteX4-217" fmla="*/ 302569 w 443885"/>
              <a:gd name="connsiteY4-218" fmla="*/ 887989 h 1313395"/>
              <a:gd name="connsiteX5-219" fmla="*/ 443885 w 443885"/>
              <a:gd name="connsiteY5-220" fmla="*/ 823576 h 1313395"/>
              <a:gd name="connsiteX6-221" fmla="*/ 349459 w 443885"/>
              <a:gd name="connsiteY6-222" fmla="*/ 1313395 h 1313395"/>
              <a:gd name="connsiteX7-223" fmla="*/ 0 w 443885"/>
              <a:gd name="connsiteY7-224" fmla="*/ 999941 h 1313395"/>
              <a:gd name="connsiteX0-225" fmla="*/ 0 w 443885"/>
              <a:gd name="connsiteY0-226" fmla="*/ 999941 h 1313395"/>
              <a:gd name="connsiteX1-227" fmla="*/ 111268 w 443885"/>
              <a:gd name="connsiteY1-228" fmla="*/ 949567 h 1313395"/>
              <a:gd name="connsiteX2-229" fmla="*/ 102081 w 443885"/>
              <a:gd name="connsiteY2-230" fmla="*/ 0 h 1313395"/>
              <a:gd name="connsiteX3-231" fmla="*/ 106622 w 443885"/>
              <a:gd name="connsiteY3-232" fmla="*/ 5832 h 1313395"/>
              <a:gd name="connsiteX4-233" fmla="*/ 302569 w 443885"/>
              <a:gd name="connsiteY4-234" fmla="*/ 887989 h 1313395"/>
              <a:gd name="connsiteX5-235" fmla="*/ 443885 w 443885"/>
              <a:gd name="connsiteY5-236" fmla="*/ 823576 h 1313395"/>
              <a:gd name="connsiteX6-237" fmla="*/ 349459 w 443885"/>
              <a:gd name="connsiteY6-238" fmla="*/ 1313395 h 1313395"/>
              <a:gd name="connsiteX7-239" fmla="*/ 0 w 443885"/>
              <a:gd name="connsiteY7-240" fmla="*/ 999941 h 1313395"/>
              <a:gd name="connsiteX0-241" fmla="*/ 0 w 443885"/>
              <a:gd name="connsiteY0-242" fmla="*/ 999941 h 1313395"/>
              <a:gd name="connsiteX1-243" fmla="*/ 128421 w 443885"/>
              <a:gd name="connsiteY1-244" fmla="*/ 966086 h 1313395"/>
              <a:gd name="connsiteX2-245" fmla="*/ 102081 w 443885"/>
              <a:gd name="connsiteY2-246" fmla="*/ 0 h 1313395"/>
              <a:gd name="connsiteX3-247" fmla="*/ 106622 w 443885"/>
              <a:gd name="connsiteY3-248" fmla="*/ 5832 h 1313395"/>
              <a:gd name="connsiteX4-249" fmla="*/ 302569 w 443885"/>
              <a:gd name="connsiteY4-250" fmla="*/ 887989 h 1313395"/>
              <a:gd name="connsiteX5-251" fmla="*/ 443885 w 443885"/>
              <a:gd name="connsiteY5-252" fmla="*/ 823576 h 1313395"/>
              <a:gd name="connsiteX6-253" fmla="*/ 349459 w 443885"/>
              <a:gd name="connsiteY6-254" fmla="*/ 1313395 h 1313395"/>
              <a:gd name="connsiteX7-255" fmla="*/ 0 w 443885"/>
              <a:gd name="connsiteY7-256" fmla="*/ 999941 h 1313395"/>
              <a:gd name="connsiteX0-257" fmla="*/ 0 w 443885"/>
              <a:gd name="connsiteY0-258" fmla="*/ 999941 h 1313395"/>
              <a:gd name="connsiteX1-259" fmla="*/ 128421 w 443885"/>
              <a:gd name="connsiteY1-260" fmla="*/ 966086 h 1313395"/>
              <a:gd name="connsiteX2-261" fmla="*/ 102081 w 443885"/>
              <a:gd name="connsiteY2-262" fmla="*/ 0 h 1313395"/>
              <a:gd name="connsiteX3-263" fmla="*/ 106622 w 443885"/>
              <a:gd name="connsiteY3-264" fmla="*/ 5832 h 1313395"/>
              <a:gd name="connsiteX4-265" fmla="*/ 302569 w 443885"/>
              <a:gd name="connsiteY4-266" fmla="*/ 887989 h 1313395"/>
              <a:gd name="connsiteX5-267" fmla="*/ 443885 w 443885"/>
              <a:gd name="connsiteY5-268" fmla="*/ 823576 h 1313395"/>
              <a:gd name="connsiteX6-269" fmla="*/ 349459 w 443885"/>
              <a:gd name="connsiteY6-270" fmla="*/ 1313395 h 1313395"/>
              <a:gd name="connsiteX7-271" fmla="*/ 0 w 443885"/>
              <a:gd name="connsiteY7-272" fmla="*/ 999941 h 1313395"/>
              <a:gd name="connsiteX0-273" fmla="*/ 0 w 440200"/>
              <a:gd name="connsiteY0-274" fmla="*/ 1016712 h 1313395"/>
              <a:gd name="connsiteX1-275" fmla="*/ 124736 w 440200"/>
              <a:gd name="connsiteY1-276" fmla="*/ 966086 h 1313395"/>
              <a:gd name="connsiteX2-277" fmla="*/ 98396 w 440200"/>
              <a:gd name="connsiteY2-278" fmla="*/ 0 h 1313395"/>
              <a:gd name="connsiteX3-279" fmla="*/ 102937 w 440200"/>
              <a:gd name="connsiteY3-280" fmla="*/ 5832 h 1313395"/>
              <a:gd name="connsiteX4-281" fmla="*/ 298884 w 440200"/>
              <a:gd name="connsiteY4-282" fmla="*/ 887989 h 1313395"/>
              <a:gd name="connsiteX5-283" fmla="*/ 440200 w 440200"/>
              <a:gd name="connsiteY5-284" fmla="*/ 823576 h 1313395"/>
              <a:gd name="connsiteX6-285" fmla="*/ 345774 w 440200"/>
              <a:gd name="connsiteY6-286" fmla="*/ 1313395 h 1313395"/>
              <a:gd name="connsiteX7-287" fmla="*/ 0 w 440200"/>
              <a:gd name="connsiteY7-288" fmla="*/ 1016712 h 1313395"/>
              <a:gd name="connsiteX0-289" fmla="*/ 0 w 440200"/>
              <a:gd name="connsiteY0-290" fmla="*/ 1016712 h 1347828"/>
              <a:gd name="connsiteX1-291" fmla="*/ 124736 w 440200"/>
              <a:gd name="connsiteY1-292" fmla="*/ 966086 h 1347828"/>
              <a:gd name="connsiteX2-293" fmla="*/ 98396 w 440200"/>
              <a:gd name="connsiteY2-294" fmla="*/ 0 h 1347828"/>
              <a:gd name="connsiteX3-295" fmla="*/ 102937 w 440200"/>
              <a:gd name="connsiteY3-296" fmla="*/ 5832 h 1347828"/>
              <a:gd name="connsiteX4-297" fmla="*/ 298884 w 440200"/>
              <a:gd name="connsiteY4-298" fmla="*/ 887989 h 1347828"/>
              <a:gd name="connsiteX5-299" fmla="*/ 440200 w 440200"/>
              <a:gd name="connsiteY5-300" fmla="*/ 823576 h 1347828"/>
              <a:gd name="connsiteX6-301" fmla="*/ 395262 w 440200"/>
              <a:gd name="connsiteY6-302" fmla="*/ 1347828 h 1347828"/>
              <a:gd name="connsiteX7-303" fmla="*/ 0 w 440200"/>
              <a:gd name="connsiteY7-304" fmla="*/ 1016712 h 1347828"/>
              <a:gd name="connsiteX0-305" fmla="*/ 0 w 395262"/>
              <a:gd name="connsiteY0-306" fmla="*/ 1016712 h 1347828"/>
              <a:gd name="connsiteX1-307" fmla="*/ 124736 w 395262"/>
              <a:gd name="connsiteY1-308" fmla="*/ 966086 h 1347828"/>
              <a:gd name="connsiteX2-309" fmla="*/ 98396 w 395262"/>
              <a:gd name="connsiteY2-310" fmla="*/ 0 h 1347828"/>
              <a:gd name="connsiteX3-311" fmla="*/ 102937 w 395262"/>
              <a:gd name="connsiteY3-312" fmla="*/ 5832 h 1347828"/>
              <a:gd name="connsiteX4-313" fmla="*/ 298884 w 395262"/>
              <a:gd name="connsiteY4-314" fmla="*/ 887989 h 1347828"/>
              <a:gd name="connsiteX5-315" fmla="*/ 386646 w 395262"/>
              <a:gd name="connsiteY5-316" fmla="*/ 841427 h 1347828"/>
              <a:gd name="connsiteX6-317" fmla="*/ 395262 w 395262"/>
              <a:gd name="connsiteY6-318" fmla="*/ 1347828 h 1347828"/>
              <a:gd name="connsiteX7-319" fmla="*/ 0 w 395262"/>
              <a:gd name="connsiteY7-320" fmla="*/ 1016712 h 1347828"/>
              <a:gd name="connsiteX0-321" fmla="*/ 6355 w 361341"/>
              <a:gd name="connsiteY0-322" fmla="*/ 1009216 h 1347828"/>
              <a:gd name="connsiteX1-323" fmla="*/ 90815 w 361341"/>
              <a:gd name="connsiteY1-324" fmla="*/ 966086 h 1347828"/>
              <a:gd name="connsiteX2-325" fmla="*/ 64475 w 361341"/>
              <a:gd name="connsiteY2-326" fmla="*/ 0 h 1347828"/>
              <a:gd name="connsiteX3-327" fmla="*/ 69016 w 361341"/>
              <a:gd name="connsiteY3-328" fmla="*/ 5832 h 1347828"/>
              <a:gd name="connsiteX4-329" fmla="*/ 264963 w 361341"/>
              <a:gd name="connsiteY4-330" fmla="*/ 887989 h 1347828"/>
              <a:gd name="connsiteX5-331" fmla="*/ 352725 w 361341"/>
              <a:gd name="connsiteY5-332" fmla="*/ 841427 h 1347828"/>
              <a:gd name="connsiteX6-333" fmla="*/ 361341 w 361341"/>
              <a:gd name="connsiteY6-334" fmla="*/ 1347828 h 1347828"/>
              <a:gd name="connsiteX7-335" fmla="*/ 6355 w 361341"/>
              <a:gd name="connsiteY7-336" fmla="*/ 1009216 h 1347828"/>
              <a:gd name="connsiteX0-337" fmla="*/ 6355 w 352725"/>
              <a:gd name="connsiteY0-338" fmla="*/ 1009216 h 1239068"/>
              <a:gd name="connsiteX1-339" fmla="*/ 90815 w 352725"/>
              <a:gd name="connsiteY1-340" fmla="*/ 966086 h 1239068"/>
              <a:gd name="connsiteX2-341" fmla="*/ 64475 w 352725"/>
              <a:gd name="connsiteY2-342" fmla="*/ 0 h 1239068"/>
              <a:gd name="connsiteX3-343" fmla="*/ 69016 w 352725"/>
              <a:gd name="connsiteY3-344" fmla="*/ 5832 h 1239068"/>
              <a:gd name="connsiteX4-345" fmla="*/ 264963 w 352725"/>
              <a:gd name="connsiteY4-346" fmla="*/ 887989 h 1239068"/>
              <a:gd name="connsiteX5-347" fmla="*/ 352725 w 352725"/>
              <a:gd name="connsiteY5-348" fmla="*/ 841427 h 1239068"/>
              <a:gd name="connsiteX6-349" fmla="*/ 323924 w 352725"/>
              <a:gd name="connsiteY6-350" fmla="*/ 1239068 h 1239068"/>
              <a:gd name="connsiteX7-351" fmla="*/ 6355 w 352725"/>
              <a:gd name="connsiteY7-352" fmla="*/ 1009216 h 1239068"/>
              <a:gd name="connsiteX0-353" fmla="*/ 6355 w 352725"/>
              <a:gd name="connsiteY0-354" fmla="*/ 1009216 h 1239068"/>
              <a:gd name="connsiteX1-355" fmla="*/ 90815 w 352725"/>
              <a:gd name="connsiteY1-356" fmla="*/ 966086 h 1239068"/>
              <a:gd name="connsiteX2-357" fmla="*/ 64475 w 352725"/>
              <a:gd name="connsiteY2-358" fmla="*/ 0 h 1239068"/>
              <a:gd name="connsiteX3-359" fmla="*/ 69016 w 352725"/>
              <a:gd name="connsiteY3-360" fmla="*/ 5832 h 1239068"/>
              <a:gd name="connsiteX4-361" fmla="*/ 258294 w 352725"/>
              <a:gd name="connsiteY4-362" fmla="*/ 891483 h 1239068"/>
              <a:gd name="connsiteX5-363" fmla="*/ 352725 w 352725"/>
              <a:gd name="connsiteY5-364" fmla="*/ 841427 h 1239068"/>
              <a:gd name="connsiteX6-365" fmla="*/ 323924 w 352725"/>
              <a:gd name="connsiteY6-366" fmla="*/ 1239068 h 1239068"/>
              <a:gd name="connsiteX7-367" fmla="*/ 6355 w 352725"/>
              <a:gd name="connsiteY7-368" fmla="*/ 1009216 h 1239068"/>
              <a:gd name="connsiteX0-369" fmla="*/ 0 w 346370"/>
              <a:gd name="connsiteY0-370" fmla="*/ 1009216 h 1239068"/>
              <a:gd name="connsiteX1-371" fmla="*/ 96150 w 346370"/>
              <a:gd name="connsiteY1-372" fmla="*/ 960813 h 1239068"/>
              <a:gd name="connsiteX2-373" fmla="*/ 58120 w 346370"/>
              <a:gd name="connsiteY2-374" fmla="*/ 0 h 1239068"/>
              <a:gd name="connsiteX3-375" fmla="*/ 62661 w 346370"/>
              <a:gd name="connsiteY3-376" fmla="*/ 5832 h 1239068"/>
              <a:gd name="connsiteX4-377" fmla="*/ 251939 w 346370"/>
              <a:gd name="connsiteY4-378" fmla="*/ 891483 h 1239068"/>
              <a:gd name="connsiteX5-379" fmla="*/ 346370 w 346370"/>
              <a:gd name="connsiteY5-380" fmla="*/ 841427 h 1239068"/>
              <a:gd name="connsiteX6-381" fmla="*/ 317569 w 346370"/>
              <a:gd name="connsiteY6-382" fmla="*/ 1239068 h 1239068"/>
              <a:gd name="connsiteX7-383" fmla="*/ 0 w 346370"/>
              <a:gd name="connsiteY7-384" fmla="*/ 1009216 h 1239068"/>
              <a:gd name="connsiteX0-385" fmla="*/ 19649 w 366019"/>
              <a:gd name="connsiteY0-386" fmla="*/ 1009216 h 1239068"/>
              <a:gd name="connsiteX1-387" fmla="*/ 115799 w 366019"/>
              <a:gd name="connsiteY1-388" fmla="*/ 960813 h 1239068"/>
              <a:gd name="connsiteX2-389" fmla="*/ 77769 w 366019"/>
              <a:gd name="connsiteY2-390" fmla="*/ 0 h 1239068"/>
              <a:gd name="connsiteX3-391" fmla="*/ 82310 w 366019"/>
              <a:gd name="connsiteY3-392" fmla="*/ 5832 h 1239068"/>
              <a:gd name="connsiteX4-393" fmla="*/ 271588 w 366019"/>
              <a:gd name="connsiteY4-394" fmla="*/ 891483 h 1239068"/>
              <a:gd name="connsiteX5-395" fmla="*/ 366019 w 366019"/>
              <a:gd name="connsiteY5-396" fmla="*/ 841427 h 1239068"/>
              <a:gd name="connsiteX6-397" fmla="*/ 337218 w 366019"/>
              <a:gd name="connsiteY6-398" fmla="*/ 1239068 h 1239068"/>
              <a:gd name="connsiteX7-399" fmla="*/ 19649 w 366019"/>
              <a:gd name="connsiteY7-400" fmla="*/ 1009216 h 1239068"/>
              <a:gd name="connsiteX0-401" fmla="*/ 0 w 346370"/>
              <a:gd name="connsiteY0-402" fmla="*/ 1009216 h 1239068"/>
              <a:gd name="connsiteX1-403" fmla="*/ 96150 w 346370"/>
              <a:gd name="connsiteY1-404" fmla="*/ 960813 h 1239068"/>
              <a:gd name="connsiteX2-405" fmla="*/ 58120 w 346370"/>
              <a:gd name="connsiteY2-406" fmla="*/ 0 h 1239068"/>
              <a:gd name="connsiteX3-407" fmla="*/ 62661 w 346370"/>
              <a:gd name="connsiteY3-408" fmla="*/ 5832 h 1239068"/>
              <a:gd name="connsiteX4-409" fmla="*/ 251939 w 346370"/>
              <a:gd name="connsiteY4-410" fmla="*/ 891483 h 1239068"/>
              <a:gd name="connsiteX5-411" fmla="*/ 346370 w 346370"/>
              <a:gd name="connsiteY5-412" fmla="*/ 841427 h 1239068"/>
              <a:gd name="connsiteX6-413" fmla="*/ 317569 w 346370"/>
              <a:gd name="connsiteY6-414" fmla="*/ 1239068 h 1239068"/>
              <a:gd name="connsiteX7-415" fmla="*/ 0 w 346370"/>
              <a:gd name="connsiteY7-416" fmla="*/ 1009216 h 1239068"/>
              <a:gd name="connsiteX0-417" fmla="*/ 0 w 346370"/>
              <a:gd name="connsiteY0-418" fmla="*/ 1012785 h 1242637"/>
              <a:gd name="connsiteX1-419" fmla="*/ 96150 w 346370"/>
              <a:gd name="connsiteY1-420" fmla="*/ 964382 h 1242637"/>
              <a:gd name="connsiteX2-421" fmla="*/ 58120 w 346370"/>
              <a:gd name="connsiteY2-422" fmla="*/ 3569 h 1242637"/>
              <a:gd name="connsiteX3-423" fmla="*/ 114690 w 346370"/>
              <a:gd name="connsiteY3-424" fmla="*/ 0 h 1242637"/>
              <a:gd name="connsiteX4-425" fmla="*/ 251939 w 346370"/>
              <a:gd name="connsiteY4-426" fmla="*/ 895052 h 1242637"/>
              <a:gd name="connsiteX5-427" fmla="*/ 346370 w 346370"/>
              <a:gd name="connsiteY5-428" fmla="*/ 844996 h 1242637"/>
              <a:gd name="connsiteX6-429" fmla="*/ 317569 w 346370"/>
              <a:gd name="connsiteY6-430" fmla="*/ 1242637 h 1242637"/>
              <a:gd name="connsiteX7-431" fmla="*/ 0 w 346370"/>
              <a:gd name="connsiteY7-432" fmla="*/ 1012785 h 1242637"/>
              <a:gd name="connsiteX0-433" fmla="*/ 0 w 346370"/>
              <a:gd name="connsiteY0-434" fmla="*/ 1012785 h 1242637"/>
              <a:gd name="connsiteX1-435" fmla="*/ 96150 w 346370"/>
              <a:gd name="connsiteY1-436" fmla="*/ 964382 h 1242637"/>
              <a:gd name="connsiteX2-437" fmla="*/ 58120 w 346370"/>
              <a:gd name="connsiteY2-438" fmla="*/ 3569 h 1242637"/>
              <a:gd name="connsiteX3-439" fmla="*/ 114690 w 346370"/>
              <a:gd name="connsiteY3-440" fmla="*/ 0 h 1242637"/>
              <a:gd name="connsiteX4-441" fmla="*/ 251939 w 346370"/>
              <a:gd name="connsiteY4-442" fmla="*/ 895052 h 1242637"/>
              <a:gd name="connsiteX5-443" fmla="*/ 346370 w 346370"/>
              <a:gd name="connsiteY5-444" fmla="*/ 844996 h 1242637"/>
              <a:gd name="connsiteX6-445" fmla="*/ 317569 w 346370"/>
              <a:gd name="connsiteY6-446" fmla="*/ 1242637 h 1242637"/>
              <a:gd name="connsiteX7-447" fmla="*/ 0 w 346370"/>
              <a:gd name="connsiteY7-448" fmla="*/ 1012785 h 1242637"/>
              <a:gd name="connsiteX0-449" fmla="*/ 0 w 346370"/>
              <a:gd name="connsiteY0-450" fmla="*/ 1009216 h 1239068"/>
              <a:gd name="connsiteX1-451" fmla="*/ 96150 w 346370"/>
              <a:gd name="connsiteY1-452" fmla="*/ 960813 h 1239068"/>
              <a:gd name="connsiteX2-453" fmla="*/ 58120 w 346370"/>
              <a:gd name="connsiteY2-454" fmla="*/ 0 h 1239068"/>
              <a:gd name="connsiteX3-455" fmla="*/ 69331 w 346370"/>
              <a:gd name="connsiteY3-456" fmla="*/ 2339 h 1239068"/>
              <a:gd name="connsiteX4-457" fmla="*/ 251939 w 346370"/>
              <a:gd name="connsiteY4-458" fmla="*/ 891483 h 1239068"/>
              <a:gd name="connsiteX5-459" fmla="*/ 346370 w 346370"/>
              <a:gd name="connsiteY5-460" fmla="*/ 841427 h 1239068"/>
              <a:gd name="connsiteX6-461" fmla="*/ 317569 w 346370"/>
              <a:gd name="connsiteY6-462" fmla="*/ 1239068 h 1239068"/>
              <a:gd name="connsiteX7-463" fmla="*/ 0 w 346370"/>
              <a:gd name="connsiteY7-464" fmla="*/ 1009216 h 1239068"/>
              <a:gd name="connsiteX0-465" fmla="*/ 0 w 346370"/>
              <a:gd name="connsiteY0-466" fmla="*/ 1009216 h 1239068"/>
              <a:gd name="connsiteX1-467" fmla="*/ 96150 w 346370"/>
              <a:gd name="connsiteY1-468" fmla="*/ 960813 h 1239068"/>
              <a:gd name="connsiteX2-469" fmla="*/ 58120 w 346370"/>
              <a:gd name="connsiteY2-470" fmla="*/ 0 h 1239068"/>
              <a:gd name="connsiteX3-471" fmla="*/ 69331 w 346370"/>
              <a:gd name="connsiteY3-472" fmla="*/ 2339 h 1239068"/>
              <a:gd name="connsiteX4-473" fmla="*/ 251939 w 346370"/>
              <a:gd name="connsiteY4-474" fmla="*/ 891483 h 1239068"/>
              <a:gd name="connsiteX5-475" fmla="*/ 346370 w 346370"/>
              <a:gd name="connsiteY5-476" fmla="*/ 841427 h 1239068"/>
              <a:gd name="connsiteX6-477" fmla="*/ 317569 w 346370"/>
              <a:gd name="connsiteY6-478" fmla="*/ 1239068 h 1239068"/>
              <a:gd name="connsiteX7-479" fmla="*/ 0 w 346370"/>
              <a:gd name="connsiteY7-480" fmla="*/ 1009216 h 1239068"/>
              <a:gd name="connsiteX0-481" fmla="*/ 0 w 346370"/>
              <a:gd name="connsiteY0-482" fmla="*/ 1009216 h 1239068"/>
              <a:gd name="connsiteX1-483" fmla="*/ 96150 w 346370"/>
              <a:gd name="connsiteY1-484" fmla="*/ 960813 h 1239068"/>
              <a:gd name="connsiteX2-485" fmla="*/ 58120 w 346370"/>
              <a:gd name="connsiteY2-486" fmla="*/ 0 h 1239068"/>
              <a:gd name="connsiteX3-487" fmla="*/ 69331 w 346370"/>
              <a:gd name="connsiteY3-488" fmla="*/ 2339 h 1239068"/>
              <a:gd name="connsiteX4-489" fmla="*/ 251939 w 346370"/>
              <a:gd name="connsiteY4-490" fmla="*/ 891483 h 1239068"/>
              <a:gd name="connsiteX5-491" fmla="*/ 346370 w 346370"/>
              <a:gd name="connsiteY5-492" fmla="*/ 841427 h 1239068"/>
              <a:gd name="connsiteX6-493" fmla="*/ 317569 w 346370"/>
              <a:gd name="connsiteY6-494" fmla="*/ 1239068 h 1239068"/>
              <a:gd name="connsiteX7-495" fmla="*/ 0 w 346370"/>
              <a:gd name="connsiteY7-496" fmla="*/ 1009216 h 1239068"/>
              <a:gd name="connsiteX0-497" fmla="*/ 0 w 346370"/>
              <a:gd name="connsiteY0-498" fmla="*/ 1009216 h 1239068"/>
              <a:gd name="connsiteX1-499" fmla="*/ 96150 w 346370"/>
              <a:gd name="connsiteY1-500" fmla="*/ 960813 h 1239068"/>
              <a:gd name="connsiteX2-501" fmla="*/ 58120 w 346370"/>
              <a:gd name="connsiteY2-502" fmla="*/ 0 h 1239068"/>
              <a:gd name="connsiteX3-503" fmla="*/ 69331 w 346370"/>
              <a:gd name="connsiteY3-504" fmla="*/ 2339 h 1239068"/>
              <a:gd name="connsiteX4-505" fmla="*/ 251939 w 346370"/>
              <a:gd name="connsiteY4-506" fmla="*/ 891483 h 1239068"/>
              <a:gd name="connsiteX5-507" fmla="*/ 346370 w 346370"/>
              <a:gd name="connsiteY5-508" fmla="*/ 841427 h 1239068"/>
              <a:gd name="connsiteX6-509" fmla="*/ 317569 w 346370"/>
              <a:gd name="connsiteY6-510" fmla="*/ 1239068 h 1239068"/>
              <a:gd name="connsiteX7-511" fmla="*/ 0 w 346370"/>
              <a:gd name="connsiteY7-512" fmla="*/ 1009216 h 1239068"/>
              <a:gd name="connsiteX0-513" fmla="*/ 0 w 346370"/>
              <a:gd name="connsiteY0-514" fmla="*/ 1009216 h 1239068"/>
              <a:gd name="connsiteX1-515" fmla="*/ 96150 w 346370"/>
              <a:gd name="connsiteY1-516" fmla="*/ 960813 h 1239068"/>
              <a:gd name="connsiteX2-517" fmla="*/ 58120 w 346370"/>
              <a:gd name="connsiteY2-518" fmla="*/ 0 h 1239068"/>
              <a:gd name="connsiteX3-519" fmla="*/ 69331 w 346370"/>
              <a:gd name="connsiteY3-520" fmla="*/ 2339 h 1239068"/>
              <a:gd name="connsiteX4-521" fmla="*/ 251939 w 346370"/>
              <a:gd name="connsiteY4-522" fmla="*/ 891483 h 1239068"/>
              <a:gd name="connsiteX5-523" fmla="*/ 346370 w 346370"/>
              <a:gd name="connsiteY5-524" fmla="*/ 841427 h 1239068"/>
              <a:gd name="connsiteX6-525" fmla="*/ 317569 w 346370"/>
              <a:gd name="connsiteY6-526" fmla="*/ 1239068 h 1239068"/>
              <a:gd name="connsiteX7-527" fmla="*/ 0 w 346370"/>
              <a:gd name="connsiteY7-528" fmla="*/ 1009216 h 1239068"/>
              <a:gd name="connsiteX0-529" fmla="*/ 0 w 346370"/>
              <a:gd name="connsiteY0-530" fmla="*/ 1009216 h 1239068"/>
              <a:gd name="connsiteX1-531" fmla="*/ 96150 w 346370"/>
              <a:gd name="connsiteY1-532" fmla="*/ 960813 h 1239068"/>
              <a:gd name="connsiteX2-533" fmla="*/ 58120 w 346370"/>
              <a:gd name="connsiteY2-534" fmla="*/ 0 h 1239068"/>
              <a:gd name="connsiteX3-535" fmla="*/ 69331 w 346370"/>
              <a:gd name="connsiteY3-536" fmla="*/ 2339 h 1239068"/>
              <a:gd name="connsiteX4-537" fmla="*/ 251939 w 346370"/>
              <a:gd name="connsiteY4-538" fmla="*/ 891483 h 1239068"/>
              <a:gd name="connsiteX5-539" fmla="*/ 346370 w 346370"/>
              <a:gd name="connsiteY5-540" fmla="*/ 841427 h 1239068"/>
              <a:gd name="connsiteX6-541" fmla="*/ 317569 w 346370"/>
              <a:gd name="connsiteY6-542" fmla="*/ 1239068 h 1239068"/>
              <a:gd name="connsiteX7-543" fmla="*/ 0 w 346370"/>
              <a:gd name="connsiteY7-544" fmla="*/ 1009216 h 1239068"/>
              <a:gd name="connsiteX0-545" fmla="*/ 1210 w 347580"/>
              <a:gd name="connsiteY0-546" fmla="*/ 1009216 h 1239068"/>
              <a:gd name="connsiteX1-547" fmla="*/ 97360 w 347580"/>
              <a:gd name="connsiteY1-548" fmla="*/ 960813 h 1239068"/>
              <a:gd name="connsiteX2-549" fmla="*/ 59330 w 347580"/>
              <a:gd name="connsiteY2-550" fmla="*/ 0 h 1239068"/>
              <a:gd name="connsiteX3-551" fmla="*/ 70541 w 347580"/>
              <a:gd name="connsiteY3-552" fmla="*/ 2339 h 1239068"/>
              <a:gd name="connsiteX4-553" fmla="*/ 253149 w 347580"/>
              <a:gd name="connsiteY4-554" fmla="*/ 891483 h 1239068"/>
              <a:gd name="connsiteX5-555" fmla="*/ 347580 w 347580"/>
              <a:gd name="connsiteY5-556" fmla="*/ 841427 h 1239068"/>
              <a:gd name="connsiteX6-557" fmla="*/ 318779 w 347580"/>
              <a:gd name="connsiteY6-558" fmla="*/ 1239068 h 1239068"/>
              <a:gd name="connsiteX7-559" fmla="*/ 1210 w 347580"/>
              <a:gd name="connsiteY7-560" fmla="*/ 1009216 h 1239068"/>
              <a:gd name="connsiteX0-561" fmla="*/ 1210 w 347580"/>
              <a:gd name="connsiteY0-562" fmla="*/ 1009216 h 1239068"/>
              <a:gd name="connsiteX1-563" fmla="*/ 97360 w 347580"/>
              <a:gd name="connsiteY1-564" fmla="*/ 960813 h 1239068"/>
              <a:gd name="connsiteX2-565" fmla="*/ 59330 w 347580"/>
              <a:gd name="connsiteY2-566" fmla="*/ 0 h 1239068"/>
              <a:gd name="connsiteX3-567" fmla="*/ 70541 w 347580"/>
              <a:gd name="connsiteY3-568" fmla="*/ 2339 h 1239068"/>
              <a:gd name="connsiteX4-569" fmla="*/ 253149 w 347580"/>
              <a:gd name="connsiteY4-570" fmla="*/ 891483 h 1239068"/>
              <a:gd name="connsiteX5-571" fmla="*/ 347580 w 347580"/>
              <a:gd name="connsiteY5-572" fmla="*/ 841427 h 1239068"/>
              <a:gd name="connsiteX6-573" fmla="*/ 318779 w 347580"/>
              <a:gd name="connsiteY6-574" fmla="*/ 1239068 h 1239068"/>
              <a:gd name="connsiteX7-575" fmla="*/ 1210 w 347580"/>
              <a:gd name="connsiteY7-576" fmla="*/ 1009216 h 1239068"/>
              <a:gd name="connsiteX0-577" fmla="*/ 1210 w 347580"/>
              <a:gd name="connsiteY0-578" fmla="*/ 1009216 h 1239068"/>
              <a:gd name="connsiteX1-579" fmla="*/ 97360 w 347580"/>
              <a:gd name="connsiteY1-580" fmla="*/ 960813 h 1239068"/>
              <a:gd name="connsiteX2-581" fmla="*/ 59330 w 347580"/>
              <a:gd name="connsiteY2-582" fmla="*/ 0 h 1239068"/>
              <a:gd name="connsiteX3-583" fmla="*/ 70541 w 347580"/>
              <a:gd name="connsiteY3-584" fmla="*/ 2339 h 1239068"/>
              <a:gd name="connsiteX4-585" fmla="*/ 239554 w 347580"/>
              <a:gd name="connsiteY4-586" fmla="*/ 885002 h 1239068"/>
              <a:gd name="connsiteX5-587" fmla="*/ 347580 w 347580"/>
              <a:gd name="connsiteY5-588" fmla="*/ 841427 h 1239068"/>
              <a:gd name="connsiteX6-589" fmla="*/ 318779 w 347580"/>
              <a:gd name="connsiteY6-590" fmla="*/ 1239068 h 1239068"/>
              <a:gd name="connsiteX7-591" fmla="*/ 1210 w 347580"/>
              <a:gd name="connsiteY7-592" fmla="*/ 1009216 h 1239068"/>
              <a:gd name="connsiteX0-593" fmla="*/ 1210 w 347580"/>
              <a:gd name="connsiteY0-594" fmla="*/ 1009216 h 1239068"/>
              <a:gd name="connsiteX1-595" fmla="*/ 97360 w 347580"/>
              <a:gd name="connsiteY1-596" fmla="*/ 960813 h 1239068"/>
              <a:gd name="connsiteX2-597" fmla="*/ 59330 w 347580"/>
              <a:gd name="connsiteY2-598" fmla="*/ 0 h 1239068"/>
              <a:gd name="connsiteX3-599" fmla="*/ 70541 w 347580"/>
              <a:gd name="connsiteY3-600" fmla="*/ 2339 h 1239068"/>
              <a:gd name="connsiteX4-601" fmla="*/ 236504 w 347580"/>
              <a:gd name="connsiteY4-602" fmla="*/ 901901 h 1239068"/>
              <a:gd name="connsiteX5-603" fmla="*/ 347580 w 347580"/>
              <a:gd name="connsiteY5-604" fmla="*/ 841427 h 1239068"/>
              <a:gd name="connsiteX6-605" fmla="*/ 318779 w 347580"/>
              <a:gd name="connsiteY6-606" fmla="*/ 1239068 h 1239068"/>
              <a:gd name="connsiteX7-607" fmla="*/ 1210 w 347580"/>
              <a:gd name="connsiteY7-608" fmla="*/ 1009216 h 1239068"/>
              <a:gd name="connsiteX0-609" fmla="*/ 9832 w 356202"/>
              <a:gd name="connsiteY0-610" fmla="*/ 1009216 h 1239068"/>
              <a:gd name="connsiteX1-611" fmla="*/ 105982 w 356202"/>
              <a:gd name="connsiteY1-612" fmla="*/ 960813 h 1239068"/>
              <a:gd name="connsiteX2-613" fmla="*/ 67952 w 356202"/>
              <a:gd name="connsiteY2-614" fmla="*/ 0 h 1239068"/>
              <a:gd name="connsiteX3-615" fmla="*/ 79163 w 356202"/>
              <a:gd name="connsiteY3-616" fmla="*/ 2339 h 1239068"/>
              <a:gd name="connsiteX4-617" fmla="*/ 245126 w 356202"/>
              <a:gd name="connsiteY4-618" fmla="*/ 901901 h 1239068"/>
              <a:gd name="connsiteX5-619" fmla="*/ 356202 w 356202"/>
              <a:gd name="connsiteY5-620" fmla="*/ 841427 h 1239068"/>
              <a:gd name="connsiteX6-621" fmla="*/ 327401 w 356202"/>
              <a:gd name="connsiteY6-622" fmla="*/ 1239068 h 1239068"/>
              <a:gd name="connsiteX7-623" fmla="*/ 9832 w 356202"/>
              <a:gd name="connsiteY7-624" fmla="*/ 1009216 h 1239068"/>
              <a:gd name="connsiteX0-625" fmla="*/ 9832 w 356202"/>
              <a:gd name="connsiteY0-626" fmla="*/ 1009216 h 1239068"/>
              <a:gd name="connsiteX1-627" fmla="*/ 105982 w 356202"/>
              <a:gd name="connsiteY1-628" fmla="*/ 960813 h 1239068"/>
              <a:gd name="connsiteX2-629" fmla="*/ 67952 w 356202"/>
              <a:gd name="connsiteY2-630" fmla="*/ 0 h 1239068"/>
              <a:gd name="connsiteX3-631" fmla="*/ 81002 w 356202"/>
              <a:gd name="connsiteY3-632" fmla="*/ 278496 h 1239068"/>
              <a:gd name="connsiteX4-633" fmla="*/ 245126 w 356202"/>
              <a:gd name="connsiteY4-634" fmla="*/ 901901 h 1239068"/>
              <a:gd name="connsiteX5-635" fmla="*/ 356202 w 356202"/>
              <a:gd name="connsiteY5-636" fmla="*/ 841427 h 1239068"/>
              <a:gd name="connsiteX6-637" fmla="*/ 327401 w 356202"/>
              <a:gd name="connsiteY6-638" fmla="*/ 1239068 h 1239068"/>
              <a:gd name="connsiteX7-639" fmla="*/ 9832 w 356202"/>
              <a:gd name="connsiteY7-640" fmla="*/ 1009216 h 1239068"/>
              <a:gd name="connsiteX0-641" fmla="*/ 9832 w 356202"/>
              <a:gd name="connsiteY0-642" fmla="*/ 1009216 h 1239068"/>
              <a:gd name="connsiteX1-643" fmla="*/ 105982 w 356202"/>
              <a:gd name="connsiteY1-644" fmla="*/ 960813 h 1239068"/>
              <a:gd name="connsiteX2-645" fmla="*/ 67952 w 356202"/>
              <a:gd name="connsiteY2-646" fmla="*/ 0 h 1239068"/>
              <a:gd name="connsiteX3-647" fmla="*/ 85894 w 356202"/>
              <a:gd name="connsiteY3-648" fmla="*/ 269984 h 1239068"/>
              <a:gd name="connsiteX4-649" fmla="*/ 245126 w 356202"/>
              <a:gd name="connsiteY4-650" fmla="*/ 901901 h 1239068"/>
              <a:gd name="connsiteX5-651" fmla="*/ 356202 w 356202"/>
              <a:gd name="connsiteY5-652" fmla="*/ 841427 h 1239068"/>
              <a:gd name="connsiteX6-653" fmla="*/ 327401 w 356202"/>
              <a:gd name="connsiteY6-654" fmla="*/ 1239068 h 1239068"/>
              <a:gd name="connsiteX7-655" fmla="*/ 9832 w 356202"/>
              <a:gd name="connsiteY7-656" fmla="*/ 1009216 h 1239068"/>
              <a:gd name="connsiteX0-657" fmla="*/ 9832 w 356202"/>
              <a:gd name="connsiteY0-658" fmla="*/ 1009216 h 1239068"/>
              <a:gd name="connsiteX1-659" fmla="*/ 105982 w 356202"/>
              <a:gd name="connsiteY1-660" fmla="*/ 960813 h 1239068"/>
              <a:gd name="connsiteX2-661" fmla="*/ 67952 w 356202"/>
              <a:gd name="connsiteY2-662" fmla="*/ 0 h 1239068"/>
              <a:gd name="connsiteX3-663" fmla="*/ 85894 w 356202"/>
              <a:gd name="connsiteY3-664" fmla="*/ 269984 h 1239068"/>
              <a:gd name="connsiteX4-665" fmla="*/ 245126 w 356202"/>
              <a:gd name="connsiteY4-666" fmla="*/ 901901 h 1239068"/>
              <a:gd name="connsiteX5-667" fmla="*/ 356202 w 356202"/>
              <a:gd name="connsiteY5-668" fmla="*/ 841427 h 1239068"/>
              <a:gd name="connsiteX6-669" fmla="*/ 327401 w 356202"/>
              <a:gd name="connsiteY6-670" fmla="*/ 1239068 h 1239068"/>
              <a:gd name="connsiteX7-671" fmla="*/ 9832 w 356202"/>
              <a:gd name="connsiteY7-672" fmla="*/ 1009216 h 1239068"/>
              <a:gd name="connsiteX0-673" fmla="*/ 1827 w 348197"/>
              <a:gd name="connsiteY0-674" fmla="*/ 965826 h 1195678"/>
              <a:gd name="connsiteX1-675" fmla="*/ 97977 w 348197"/>
              <a:gd name="connsiteY1-676" fmla="*/ 917423 h 1195678"/>
              <a:gd name="connsiteX2-677" fmla="*/ 80974 w 348197"/>
              <a:gd name="connsiteY2-678" fmla="*/ 0 h 1195678"/>
              <a:gd name="connsiteX3-679" fmla="*/ 77889 w 348197"/>
              <a:gd name="connsiteY3-680" fmla="*/ 226594 h 1195678"/>
              <a:gd name="connsiteX4-681" fmla="*/ 237121 w 348197"/>
              <a:gd name="connsiteY4-682" fmla="*/ 858511 h 1195678"/>
              <a:gd name="connsiteX5-683" fmla="*/ 348197 w 348197"/>
              <a:gd name="connsiteY5-684" fmla="*/ 798037 h 1195678"/>
              <a:gd name="connsiteX6-685" fmla="*/ 319396 w 348197"/>
              <a:gd name="connsiteY6-686" fmla="*/ 1195678 h 1195678"/>
              <a:gd name="connsiteX7-687" fmla="*/ 1827 w 348197"/>
              <a:gd name="connsiteY7-688" fmla="*/ 965826 h 1195678"/>
              <a:gd name="connsiteX0-689" fmla="*/ 1827 w 348197"/>
              <a:gd name="connsiteY0-690" fmla="*/ 965826 h 1195678"/>
              <a:gd name="connsiteX1-691" fmla="*/ 97977 w 348197"/>
              <a:gd name="connsiteY1-692" fmla="*/ 917423 h 1195678"/>
              <a:gd name="connsiteX2-693" fmla="*/ 80974 w 348197"/>
              <a:gd name="connsiteY2-694" fmla="*/ 0 h 1195678"/>
              <a:gd name="connsiteX3-695" fmla="*/ 77889 w 348197"/>
              <a:gd name="connsiteY3-696" fmla="*/ 226594 h 1195678"/>
              <a:gd name="connsiteX4-697" fmla="*/ 237121 w 348197"/>
              <a:gd name="connsiteY4-698" fmla="*/ 858511 h 1195678"/>
              <a:gd name="connsiteX5-699" fmla="*/ 348197 w 348197"/>
              <a:gd name="connsiteY5-700" fmla="*/ 798037 h 1195678"/>
              <a:gd name="connsiteX6-701" fmla="*/ 319396 w 348197"/>
              <a:gd name="connsiteY6-702" fmla="*/ 1195678 h 1195678"/>
              <a:gd name="connsiteX7-703" fmla="*/ 1827 w 348197"/>
              <a:gd name="connsiteY7-704" fmla="*/ 965826 h 1195678"/>
              <a:gd name="connsiteX0-705" fmla="*/ 1827 w 348197"/>
              <a:gd name="connsiteY0-706" fmla="*/ 965826 h 1195678"/>
              <a:gd name="connsiteX1-707" fmla="*/ 97977 w 348197"/>
              <a:gd name="connsiteY1-708" fmla="*/ 917423 h 1195678"/>
              <a:gd name="connsiteX2-709" fmla="*/ 80974 w 348197"/>
              <a:gd name="connsiteY2-710" fmla="*/ 0 h 1195678"/>
              <a:gd name="connsiteX3-711" fmla="*/ 77889 w 348197"/>
              <a:gd name="connsiteY3-712" fmla="*/ 226594 h 1195678"/>
              <a:gd name="connsiteX4-713" fmla="*/ 237121 w 348197"/>
              <a:gd name="connsiteY4-714" fmla="*/ 858511 h 1195678"/>
              <a:gd name="connsiteX5-715" fmla="*/ 348197 w 348197"/>
              <a:gd name="connsiteY5-716" fmla="*/ 798037 h 1195678"/>
              <a:gd name="connsiteX6-717" fmla="*/ 319396 w 348197"/>
              <a:gd name="connsiteY6-718" fmla="*/ 1195678 h 1195678"/>
              <a:gd name="connsiteX7-719" fmla="*/ 1827 w 348197"/>
              <a:gd name="connsiteY7-720" fmla="*/ 965826 h 1195678"/>
              <a:gd name="connsiteX0-721" fmla="*/ 0 w 346370"/>
              <a:gd name="connsiteY0-722" fmla="*/ 965826 h 1195678"/>
              <a:gd name="connsiteX1-723" fmla="*/ 96150 w 346370"/>
              <a:gd name="connsiteY1-724" fmla="*/ 917423 h 1195678"/>
              <a:gd name="connsiteX2-725" fmla="*/ 79147 w 346370"/>
              <a:gd name="connsiteY2-726" fmla="*/ 0 h 1195678"/>
              <a:gd name="connsiteX3-727" fmla="*/ 76062 w 346370"/>
              <a:gd name="connsiteY3-728" fmla="*/ 226594 h 1195678"/>
              <a:gd name="connsiteX4-729" fmla="*/ 235294 w 346370"/>
              <a:gd name="connsiteY4-730" fmla="*/ 858511 h 1195678"/>
              <a:gd name="connsiteX5-731" fmla="*/ 346370 w 346370"/>
              <a:gd name="connsiteY5-732" fmla="*/ 798037 h 1195678"/>
              <a:gd name="connsiteX6-733" fmla="*/ 317569 w 346370"/>
              <a:gd name="connsiteY6-734" fmla="*/ 1195678 h 1195678"/>
              <a:gd name="connsiteX7-735" fmla="*/ 0 w 346370"/>
              <a:gd name="connsiteY7-736" fmla="*/ 965826 h 1195678"/>
              <a:gd name="connsiteX0-737" fmla="*/ 0 w 346370"/>
              <a:gd name="connsiteY0-738" fmla="*/ 965826 h 1195678"/>
              <a:gd name="connsiteX1-739" fmla="*/ 96150 w 346370"/>
              <a:gd name="connsiteY1-740" fmla="*/ 917423 h 1195678"/>
              <a:gd name="connsiteX2-741" fmla="*/ 79147 w 346370"/>
              <a:gd name="connsiteY2-742" fmla="*/ 0 h 1195678"/>
              <a:gd name="connsiteX3-743" fmla="*/ 76062 w 346370"/>
              <a:gd name="connsiteY3-744" fmla="*/ 226594 h 1195678"/>
              <a:gd name="connsiteX4-745" fmla="*/ 235294 w 346370"/>
              <a:gd name="connsiteY4-746" fmla="*/ 858511 h 1195678"/>
              <a:gd name="connsiteX5-747" fmla="*/ 346370 w 346370"/>
              <a:gd name="connsiteY5-748" fmla="*/ 798037 h 1195678"/>
              <a:gd name="connsiteX6-749" fmla="*/ 317569 w 346370"/>
              <a:gd name="connsiteY6-750" fmla="*/ 1195678 h 1195678"/>
              <a:gd name="connsiteX7-751" fmla="*/ 0 w 346370"/>
              <a:gd name="connsiteY7-752" fmla="*/ 965826 h 1195678"/>
              <a:gd name="connsiteX0-753" fmla="*/ 0 w 346370"/>
              <a:gd name="connsiteY0-754" fmla="*/ 965826 h 1195678"/>
              <a:gd name="connsiteX1-755" fmla="*/ 96150 w 346370"/>
              <a:gd name="connsiteY1-756" fmla="*/ 917423 h 1195678"/>
              <a:gd name="connsiteX2-757" fmla="*/ 79147 w 346370"/>
              <a:gd name="connsiteY2-758" fmla="*/ 0 h 1195678"/>
              <a:gd name="connsiteX3-759" fmla="*/ 66468 w 346370"/>
              <a:gd name="connsiteY3-760" fmla="*/ 342978 h 1195678"/>
              <a:gd name="connsiteX4-761" fmla="*/ 235294 w 346370"/>
              <a:gd name="connsiteY4-762" fmla="*/ 858511 h 1195678"/>
              <a:gd name="connsiteX5-763" fmla="*/ 346370 w 346370"/>
              <a:gd name="connsiteY5-764" fmla="*/ 798037 h 1195678"/>
              <a:gd name="connsiteX6-765" fmla="*/ 317569 w 346370"/>
              <a:gd name="connsiteY6-766" fmla="*/ 1195678 h 1195678"/>
              <a:gd name="connsiteX7-767" fmla="*/ 0 w 346370"/>
              <a:gd name="connsiteY7-768" fmla="*/ 965826 h 1195678"/>
              <a:gd name="connsiteX0-769" fmla="*/ 0 w 346370"/>
              <a:gd name="connsiteY0-770" fmla="*/ 965826 h 1195678"/>
              <a:gd name="connsiteX1-771" fmla="*/ 96150 w 346370"/>
              <a:gd name="connsiteY1-772" fmla="*/ 917423 h 1195678"/>
              <a:gd name="connsiteX2-773" fmla="*/ 79147 w 346370"/>
              <a:gd name="connsiteY2-774" fmla="*/ 0 h 1195678"/>
              <a:gd name="connsiteX3-775" fmla="*/ 66468 w 346370"/>
              <a:gd name="connsiteY3-776" fmla="*/ 342978 h 1195678"/>
              <a:gd name="connsiteX4-777" fmla="*/ 235294 w 346370"/>
              <a:gd name="connsiteY4-778" fmla="*/ 858511 h 1195678"/>
              <a:gd name="connsiteX5-779" fmla="*/ 346370 w 346370"/>
              <a:gd name="connsiteY5-780" fmla="*/ 798037 h 1195678"/>
              <a:gd name="connsiteX6-781" fmla="*/ 317569 w 346370"/>
              <a:gd name="connsiteY6-782" fmla="*/ 1195678 h 1195678"/>
              <a:gd name="connsiteX7-783" fmla="*/ 0 w 346370"/>
              <a:gd name="connsiteY7-784" fmla="*/ 965826 h 1195678"/>
              <a:gd name="connsiteX0-785" fmla="*/ 0 w 346370"/>
              <a:gd name="connsiteY0-786" fmla="*/ 965826 h 1195678"/>
              <a:gd name="connsiteX1-787" fmla="*/ 96150 w 346370"/>
              <a:gd name="connsiteY1-788" fmla="*/ 917423 h 1195678"/>
              <a:gd name="connsiteX2-789" fmla="*/ 79147 w 346370"/>
              <a:gd name="connsiteY2-790" fmla="*/ 0 h 1195678"/>
              <a:gd name="connsiteX3-791" fmla="*/ 67992 w 346370"/>
              <a:gd name="connsiteY3-792" fmla="*/ 423786 h 1195678"/>
              <a:gd name="connsiteX4-793" fmla="*/ 235294 w 346370"/>
              <a:gd name="connsiteY4-794" fmla="*/ 858511 h 1195678"/>
              <a:gd name="connsiteX5-795" fmla="*/ 346370 w 346370"/>
              <a:gd name="connsiteY5-796" fmla="*/ 798037 h 1195678"/>
              <a:gd name="connsiteX6-797" fmla="*/ 317569 w 346370"/>
              <a:gd name="connsiteY6-798" fmla="*/ 1195678 h 1195678"/>
              <a:gd name="connsiteX7-799" fmla="*/ 0 w 346370"/>
              <a:gd name="connsiteY7-800" fmla="*/ 965826 h 1195678"/>
              <a:gd name="connsiteX0-801" fmla="*/ 0 w 346370"/>
              <a:gd name="connsiteY0-802" fmla="*/ 965826 h 1195678"/>
              <a:gd name="connsiteX1-803" fmla="*/ 96150 w 346370"/>
              <a:gd name="connsiteY1-804" fmla="*/ 917423 h 1195678"/>
              <a:gd name="connsiteX2-805" fmla="*/ 79147 w 346370"/>
              <a:gd name="connsiteY2-806" fmla="*/ 0 h 1195678"/>
              <a:gd name="connsiteX3-807" fmla="*/ 67992 w 346370"/>
              <a:gd name="connsiteY3-808" fmla="*/ 423786 h 1195678"/>
              <a:gd name="connsiteX4-809" fmla="*/ 235294 w 346370"/>
              <a:gd name="connsiteY4-810" fmla="*/ 858511 h 1195678"/>
              <a:gd name="connsiteX5-811" fmla="*/ 346370 w 346370"/>
              <a:gd name="connsiteY5-812" fmla="*/ 798037 h 1195678"/>
              <a:gd name="connsiteX6-813" fmla="*/ 317569 w 346370"/>
              <a:gd name="connsiteY6-814" fmla="*/ 1195678 h 1195678"/>
              <a:gd name="connsiteX7-815" fmla="*/ 0 w 346370"/>
              <a:gd name="connsiteY7-816" fmla="*/ 965826 h 1195678"/>
              <a:gd name="connsiteX0-817" fmla="*/ 0 w 346370"/>
              <a:gd name="connsiteY0-818" fmla="*/ 965826 h 1195678"/>
              <a:gd name="connsiteX1-819" fmla="*/ 96150 w 346370"/>
              <a:gd name="connsiteY1-820" fmla="*/ 917423 h 1195678"/>
              <a:gd name="connsiteX2-821" fmla="*/ 79147 w 346370"/>
              <a:gd name="connsiteY2-822" fmla="*/ 0 h 1195678"/>
              <a:gd name="connsiteX3-823" fmla="*/ 74662 w 346370"/>
              <a:gd name="connsiteY3-824" fmla="*/ 420291 h 1195678"/>
              <a:gd name="connsiteX4-825" fmla="*/ 235294 w 346370"/>
              <a:gd name="connsiteY4-826" fmla="*/ 858511 h 1195678"/>
              <a:gd name="connsiteX5-827" fmla="*/ 346370 w 346370"/>
              <a:gd name="connsiteY5-828" fmla="*/ 798037 h 1195678"/>
              <a:gd name="connsiteX6-829" fmla="*/ 317569 w 346370"/>
              <a:gd name="connsiteY6-830" fmla="*/ 1195678 h 1195678"/>
              <a:gd name="connsiteX7-831" fmla="*/ 0 w 346370"/>
              <a:gd name="connsiteY7-832" fmla="*/ 965826 h 1195678"/>
              <a:gd name="connsiteX0-833" fmla="*/ 0 w 346370"/>
              <a:gd name="connsiteY0-834" fmla="*/ 965826 h 1195678"/>
              <a:gd name="connsiteX1-835" fmla="*/ 96150 w 346370"/>
              <a:gd name="connsiteY1-836" fmla="*/ 917423 h 1195678"/>
              <a:gd name="connsiteX2-837" fmla="*/ 79147 w 346370"/>
              <a:gd name="connsiteY2-838" fmla="*/ 0 h 1195678"/>
              <a:gd name="connsiteX3-839" fmla="*/ 74662 w 346370"/>
              <a:gd name="connsiteY3-840" fmla="*/ 420291 h 1195678"/>
              <a:gd name="connsiteX4-841" fmla="*/ 235294 w 346370"/>
              <a:gd name="connsiteY4-842" fmla="*/ 858511 h 1195678"/>
              <a:gd name="connsiteX5-843" fmla="*/ 346370 w 346370"/>
              <a:gd name="connsiteY5-844" fmla="*/ 798037 h 1195678"/>
              <a:gd name="connsiteX6-845" fmla="*/ 317569 w 346370"/>
              <a:gd name="connsiteY6-846" fmla="*/ 1195678 h 1195678"/>
              <a:gd name="connsiteX7-847" fmla="*/ 0 w 346370"/>
              <a:gd name="connsiteY7-848" fmla="*/ 965826 h 1195678"/>
              <a:gd name="connsiteX0-849" fmla="*/ 0 w 346370"/>
              <a:gd name="connsiteY0-850" fmla="*/ 965826 h 1195678"/>
              <a:gd name="connsiteX1-851" fmla="*/ 96150 w 346370"/>
              <a:gd name="connsiteY1-852" fmla="*/ 917423 h 1195678"/>
              <a:gd name="connsiteX2-853" fmla="*/ 79147 w 346370"/>
              <a:gd name="connsiteY2-854" fmla="*/ 0 h 1195678"/>
              <a:gd name="connsiteX3-855" fmla="*/ 74662 w 346370"/>
              <a:gd name="connsiteY3-856" fmla="*/ 420291 h 1195678"/>
              <a:gd name="connsiteX4-857" fmla="*/ 235294 w 346370"/>
              <a:gd name="connsiteY4-858" fmla="*/ 858511 h 1195678"/>
              <a:gd name="connsiteX5-859" fmla="*/ 346370 w 346370"/>
              <a:gd name="connsiteY5-860" fmla="*/ 798037 h 1195678"/>
              <a:gd name="connsiteX6-861" fmla="*/ 317569 w 346370"/>
              <a:gd name="connsiteY6-862" fmla="*/ 1195678 h 1195678"/>
              <a:gd name="connsiteX7-863" fmla="*/ 0 w 346370"/>
              <a:gd name="connsiteY7-864" fmla="*/ 965826 h 1195678"/>
              <a:gd name="connsiteX0-865" fmla="*/ 0 w 346370"/>
              <a:gd name="connsiteY0-866" fmla="*/ 965826 h 1195678"/>
              <a:gd name="connsiteX1-867" fmla="*/ 96150 w 346370"/>
              <a:gd name="connsiteY1-868" fmla="*/ 917423 h 1195678"/>
              <a:gd name="connsiteX2-869" fmla="*/ 79147 w 346370"/>
              <a:gd name="connsiteY2-870" fmla="*/ 0 h 1195678"/>
              <a:gd name="connsiteX3-871" fmla="*/ 74662 w 346370"/>
              <a:gd name="connsiteY3-872" fmla="*/ 420291 h 1195678"/>
              <a:gd name="connsiteX4-873" fmla="*/ 231927 w 346370"/>
              <a:gd name="connsiteY4-874" fmla="*/ 858576 h 1195678"/>
              <a:gd name="connsiteX5-875" fmla="*/ 346370 w 346370"/>
              <a:gd name="connsiteY5-876" fmla="*/ 798037 h 1195678"/>
              <a:gd name="connsiteX6-877" fmla="*/ 317569 w 346370"/>
              <a:gd name="connsiteY6-878" fmla="*/ 1195678 h 1195678"/>
              <a:gd name="connsiteX7-879" fmla="*/ 0 w 346370"/>
              <a:gd name="connsiteY7-880" fmla="*/ 965826 h 1195678"/>
              <a:gd name="connsiteX0-881" fmla="*/ 0 w 346370"/>
              <a:gd name="connsiteY0-882" fmla="*/ 965826 h 1195678"/>
              <a:gd name="connsiteX1-883" fmla="*/ 96150 w 346370"/>
              <a:gd name="connsiteY1-884" fmla="*/ 917423 h 1195678"/>
              <a:gd name="connsiteX2-885" fmla="*/ 79147 w 346370"/>
              <a:gd name="connsiteY2-886" fmla="*/ 0 h 1195678"/>
              <a:gd name="connsiteX3-887" fmla="*/ 74662 w 346370"/>
              <a:gd name="connsiteY3-888" fmla="*/ 420291 h 1195678"/>
              <a:gd name="connsiteX4-889" fmla="*/ 257185 w 346370"/>
              <a:gd name="connsiteY4-890" fmla="*/ 840054 h 1195678"/>
              <a:gd name="connsiteX5-891" fmla="*/ 346370 w 346370"/>
              <a:gd name="connsiteY5-892" fmla="*/ 798037 h 1195678"/>
              <a:gd name="connsiteX6-893" fmla="*/ 317569 w 346370"/>
              <a:gd name="connsiteY6-894" fmla="*/ 1195678 h 1195678"/>
              <a:gd name="connsiteX7-895" fmla="*/ 0 w 346370"/>
              <a:gd name="connsiteY7-896" fmla="*/ 965826 h 1195678"/>
              <a:gd name="connsiteX0-897" fmla="*/ 20484 w 366854"/>
              <a:gd name="connsiteY0-898" fmla="*/ 965826 h 1195678"/>
              <a:gd name="connsiteX1-899" fmla="*/ 86326 w 366854"/>
              <a:gd name="connsiteY1-900" fmla="*/ 934261 h 1195678"/>
              <a:gd name="connsiteX2-901" fmla="*/ 99631 w 366854"/>
              <a:gd name="connsiteY2-902" fmla="*/ 0 h 1195678"/>
              <a:gd name="connsiteX3-903" fmla="*/ 95146 w 366854"/>
              <a:gd name="connsiteY3-904" fmla="*/ 420291 h 1195678"/>
              <a:gd name="connsiteX4-905" fmla="*/ 277669 w 366854"/>
              <a:gd name="connsiteY4-906" fmla="*/ 840054 h 1195678"/>
              <a:gd name="connsiteX5-907" fmla="*/ 366854 w 366854"/>
              <a:gd name="connsiteY5-908" fmla="*/ 798037 h 1195678"/>
              <a:gd name="connsiteX6-909" fmla="*/ 338053 w 366854"/>
              <a:gd name="connsiteY6-910" fmla="*/ 1195678 h 1195678"/>
              <a:gd name="connsiteX7-911" fmla="*/ 20484 w 366854"/>
              <a:gd name="connsiteY7-912" fmla="*/ 965826 h 1195678"/>
              <a:gd name="connsiteX0-913" fmla="*/ 20484 w 366854"/>
              <a:gd name="connsiteY0-914" fmla="*/ 965826 h 1195678"/>
              <a:gd name="connsiteX1-915" fmla="*/ 86326 w 366854"/>
              <a:gd name="connsiteY1-916" fmla="*/ 934261 h 1195678"/>
              <a:gd name="connsiteX2-917" fmla="*/ 99631 w 366854"/>
              <a:gd name="connsiteY2-918" fmla="*/ 0 h 1195678"/>
              <a:gd name="connsiteX3-919" fmla="*/ 128821 w 366854"/>
              <a:gd name="connsiteY3-920" fmla="*/ 427026 h 1195678"/>
              <a:gd name="connsiteX4-921" fmla="*/ 277669 w 366854"/>
              <a:gd name="connsiteY4-922" fmla="*/ 840054 h 1195678"/>
              <a:gd name="connsiteX5-923" fmla="*/ 366854 w 366854"/>
              <a:gd name="connsiteY5-924" fmla="*/ 798037 h 1195678"/>
              <a:gd name="connsiteX6-925" fmla="*/ 338053 w 366854"/>
              <a:gd name="connsiteY6-926" fmla="*/ 1195678 h 1195678"/>
              <a:gd name="connsiteX7-927" fmla="*/ 20484 w 366854"/>
              <a:gd name="connsiteY7-928" fmla="*/ 965826 h 1195678"/>
              <a:gd name="connsiteX0-929" fmla="*/ 9187 w 355557"/>
              <a:gd name="connsiteY0-930" fmla="*/ 980980 h 1210832"/>
              <a:gd name="connsiteX1-931" fmla="*/ 75029 w 355557"/>
              <a:gd name="connsiteY1-932" fmla="*/ 949415 h 1210832"/>
              <a:gd name="connsiteX2-933" fmla="*/ 133797 w 355557"/>
              <a:gd name="connsiteY2-934" fmla="*/ 0 h 1210832"/>
              <a:gd name="connsiteX3-935" fmla="*/ 117524 w 355557"/>
              <a:gd name="connsiteY3-936" fmla="*/ 442180 h 1210832"/>
              <a:gd name="connsiteX4-937" fmla="*/ 266372 w 355557"/>
              <a:gd name="connsiteY4-938" fmla="*/ 855208 h 1210832"/>
              <a:gd name="connsiteX5-939" fmla="*/ 355557 w 355557"/>
              <a:gd name="connsiteY5-940" fmla="*/ 813191 h 1210832"/>
              <a:gd name="connsiteX6-941" fmla="*/ 326756 w 355557"/>
              <a:gd name="connsiteY6-942" fmla="*/ 1210832 h 1210832"/>
              <a:gd name="connsiteX7-943" fmla="*/ 9187 w 355557"/>
              <a:gd name="connsiteY7-944" fmla="*/ 980980 h 1210832"/>
              <a:gd name="connsiteX0-945" fmla="*/ 9187 w 355557"/>
              <a:gd name="connsiteY0-946" fmla="*/ 980980 h 1210832"/>
              <a:gd name="connsiteX1-947" fmla="*/ 75029 w 355557"/>
              <a:gd name="connsiteY1-948" fmla="*/ 949415 h 1210832"/>
              <a:gd name="connsiteX2-949" fmla="*/ 133797 w 355557"/>
              <a:gd name="connsiteY2-950" fmla="*/ 0 h 1210832"/>
              <a:gd name="connsiteX3-951" fmla="*/ 117524 w 355557"/>
              <a:gd name="connsiteY3-952" fmla="*/ 442180 h 1210832"/>
              <a:gd name="connsiteX4-953" fmla="*/ 266372 w 355557"/>
              <a:gd name="connsiteY4-954" fmla="*/ 855208 h 1210832"/>
              <a:gd name="connsiteX5-955" fmla="*/ 355557 w 355557"/>
              <a:gd name="connsiteY5-956" fmla="*/ 813191 h 1210832"/>
              <a:gd name="connsiteX6-957" fmla="*/ 326756 w 355557"/>
              <a:gd name="connsiteY6-958" fmla="*/ 1210832 h 1210832"/>
              <a:gd name="connsiteX7-959" fmla="*/ 9187 w 355557"/>
              <a:gd name="connsiteY7-960" fmla="*/ 980980 h 1210832"/>
              <a:gd name="connsiteX0-961" fmla="*/ 9187 w 355557"/>
              <a:gd name="connsiteY0-962" fmla="*/ 980980 h 1210832"/>
              <a:gd name="connsiteX1-963" fmla="*/ 75029 w 355557"/>
              <a:gd name="connsiteY1-964" fmla="*/ 949415 h 1210832"/>
              <a:gd name="connsiteX2-965" fmla="*/ 133797 w 355557"/>
              <a:gd name="connsiteY2-966" fmla="*/ 0 h 1210832"/>
              <a:gd name="connsiteX3-967" fmla="*/ 117524 w 355557"/>
              <a:gd name="connsiteY3-968" fmla="*/ 442180 h 1210832"/>
              <a:gd name="connsiteX4-969" fmla="*/ 266372 w 355557"/>
              <a:gd name="connsiteY4-970" fmla="*/ 855208 h 1210832"/>
              <a:gd name="connsiteX5-971" fmla="*/ 355557 w 355557"/>
              <a:gd name="connsiteY5-972" fmla="*/ 813191 h 1210832"/>
              <a:gd name="connsiteX6-973" fmla="*/ 326756 w 355557"/>
              <a:gd name="connsiteY6-974" fmla="*/ 1210832 h 1210832"/>
              <a:gd name="connsiteX7-975" fmla="*/ 9187 w 355557"/>
              <a:gd name="connsiteY7-976" fmla="*/ 980980 h 1210832"/>
              <a:gd name="connsiteX0-977" fmla="*/ 9187 w 355557"/>
              <a:gd name="connsiteY0-978" fmla="*/ 980980 h 1210832"/>
              <a:gd name="connsiteX1-979" fmla="*/ 75029 w 355557"/>
              <a:gd name="connsiteY1-980" fmla="*/ 949415 h 1210832"/>
              <a:gd name="connsiteX2-981" fmla="*/ 133797 w 355557"/>
              <a:gd name="connsiteY2-982" fmla="*/ 0 h 1210832"/>
              <a:gd name="connsiteX3-983" fmla="*/ 117524 w 355557"/>
              <a:gd name="connsiteY3-984" fmla="*/ 442180 h 1210832"/>
              <a:gd name="connsiteX4-985" fmla="*/ 266372 w 355557"/>
              <a:gd name="connsiteY4-986" fmla="*/ 855208 h 1210832"/>
              <a:gd name="connsiteX5-987" fmla="*/ 355557 w 355557"/>
              <a:gd name="connsiteY5-988" fmla="*/ 813191 h 1210832"/>
              <a:gd name="connsiteX6-989" fmla="*/ 326756 w 355557"/>
              <a:gd name="connsiteY6-990" fmla="*/ 1210832 h 1210832"/>
              <a:gd name="connsiteX7-991" fmla="*/ 9187 w 355557"/>
              <a:gd name="connsiteY7-992" fmla="*/ 980980 h 1210832"/>
              <a:gd name="connsiteX0-993" fmla="*/ 9187 w 355557"/>
              <a:gd name="connsiteY0-994" fmla="*/ 980980 h 1210832"/>
              <a:gd name="connsiteX1-995" fmla="*/ 75029 w 355557"/>
              <a:gd name="connsiteY1-996" fmla="*/ 949415 h 1210832"/>
              <a:gd name="connsiteX2-997" fmla="*/ 133797 w 355557"/>
              <a:gd name="connsiteY2-998" fmla="*/ 0 h 1210832"/>
              <a:gd name="connsiteX3-999" fmla="*/ 117524 w 355557"/>
              <a:gd name="connsiteY3-1000" fmla="*/ 442180 h 1210832"/>
              <a:gd name="connsiteX4-1001" fmla="*/ 266372 w 355557"/>
              <a:gd name="connsiteY4-1002" fmla="*/ 855208 h 1210832"/>
              <a:gd name="connsiteX5-1003" fmla="*/ 355557 w 355557"/>
              <a:gd name="connsiteY5-1004" fmla="*/ 813191 h 1210832"/>
              <a:gd name="connsiteX6-1005" fmla="*/ 326756 w 355557"/>
              <a:gd name="connsiteY6-1006" fmla="*/ 1210832 h 1210832"/>
              <a:gd name="connsiteX7-1007" fmla="*/ 9187 w 355557"/>
              <a:gd name="connsiteY7-1008" fmla="*/ 980980 h 1210832"/>
              <a:gd name="connsiteX0-1009" fmla="*/ 9187 w 355557"/>
              <a:gd name="connsiteY0-1010" fmla="*/ 980980 h 1210832"/>
              <a:gd name="connsiteX1-1011" fmla="*/ 75029 w 355557"/>
              <a:gd name="connsiteY1-1012" fmla="*/ 949415 h 1210832"/>
              <a:gd name="connsiteX2-1013" fmla="*/ 133797 w 355557"/>
              <a:gd name="connsiteY2-1014" fmla="*/ 0 h 1210832"/>
              <a:gd name="connsiteX3-1015" fmla="*/ 117524 w 355557"/>
              <a:gd name="connsiteY3-1016" fmla="*/ 442180 h 1210832"/>
              <a:gd name="connsiteX4-1017" fmla="*/ 266372 w 355557"/>
              <a:gd name="connsiteY4-1018" fmla="*/ 855208 h 1210832"/>
              <a:gd name="connsiteX5-1019" fmla="*/ 355557 w 355557"/>
              <a:gd name="connsiteY5-1020" fmla="*/ 813191 h 1210832"/>
              <a:gd name="connsiteX6-1021" fmla="*/ 326756 w 355557"/>
              <a:gd name="connsiteY6-1022" fmla="*/ 1210832 h 1210832"/>
              <a:gd name="connsiteX7-1023" fmla="*/ 9187 w 355557"/>
              <a:gd name="connsiteY7-1024" fmla="*/ 980980 h 1210832"/>
              <a:gd name="connsiteX0-1025" fmla="*/ 3944 w 350314"/>
              <a:gd name="connsiteY0-1026" fmla="*/ 980980 h 1210832"/>
              <a:gd name="connsiteX1-1027" fmla="*/ 76521 w 350314"/>
              <a:gd name="connsiteY1-1028" fmla="*/ 942680 h 1210832"/>
              <a:gd name="connsiteX2-1029" fmla="*/ 128554 w 350314"/>
              <a:gd name="connsiteY2-1030" fmla="*/ 0 h 1210832"/>
              <a:gd name="connsiteX3-1031" fmla="*/ 112281 w 350314"/>
              <a:gd name="connsiteY3-1032" fmla="*/ 442180 h 1210832"/>
              <a:gd name="connsiteX4-1033" fmla="*/ 261129 w 350314"/>
              <a:gd name="connsiteY4-1034" fmla="*/ 855208 h 1210832"/>
              <a:gd name="connsiteX5-1035" fmla="*/ 350314 w 350314"/>
              <a:gd name="connsiteY5-1036" fmla="*/ 813191 h 1210832"/>
              <a:gd name="connsiteX6-1037" fmla="*/ 321513 w 350314"/>
              <a:gd name="connsiteY6-1038" fmla="*/ 1210832 h 1210832"/>
              <a:gd name="connsiteX7-1039" fmla="*/ 3944 w 350314"/>
              <a:gd name="connsiteY7-1040" fmla="*/ 980980 h 1210832"/>
              <a:gd name="connsiteX0-1041" fmla="*/ 0 w 346370"/>
              <a:gd name="connsiteY0-1042" fmla="*/ 980980 h 1210832"/>
              <a:gd name="connsiteX1-1043" fmla="*/ 79312 w 346370"/>
              <a:gd name="connsiteY1-1044" fmla="*/ 949415 h 1210832"/>
              <a:gd name="connsiteX2-1045" fmla="*/ 124610 w 346370"/>
              <a:gd name="connsiteY2-1046" fmla="*/ 0 h 1210832"/>
              <a:gd name="connsiteX3-1047" fmla="*/ 108337 w 346370"/>
              <a:gd name="connsiteY3-1048" fmla="*/ 442180 h 1210832"/>
              <a:gd name="connsiteX4-1049" fmla="*/ 257185 w 346370"/>
              <a:gd name="connsiteY4-1050" fmla="*/ 855208 h 1210832"/>
              <a:gd name="connsiteX5-1051" fmla="*/ 346370 w 346370"/>
              <a:gd name="connsiteY5-1052" fmla="*/ 813191 h 1210832"/>
              <a:gd name="connsiteX6-1053" fmla="*/ 317569 w 346370"/>
              <a:gd name="connsiteY6-1054" fmla="*/ 1210832 h 1210832"/>
              <a:gd name="connsiteX7-1055" fmla="*/ 0 w 346370"/>
              <a:gd name="connsiteY7-1056" fmla="*/ 980980 h 1210832"/>
              <a:gd name="connsiteX0-1057" fmla="*/ 4917 w 351287"/>
              <a:gd name="connsiteY0-1058" fmla="*/ 980980 h 1210832"/>
              <a:gd name="connsiteX1-1059" fmla="*/ 84229 w 351287"/>
              <a:gd name="connsiteY1-1060" fmla="*/ 949415 h 1210832"/>
              <a:gd name="connsiteX2-1061" fmla="*/ 129527 w 351287"/>
              <a:gd name="connsiteY2-1062" fmla="*/ 0 h 1210832"/>
              <a:gd name="connsiteX3-1063" fmla="*/ 113254 w 351287"/>
              <a:gd name="connsiteY3-1064" fmla="*/ 442180 h 1210832"/>
              <a:gd name="connsiteX4-1065" fmla="*/ 262102 w 351287"/>
              <a:gd name="connsiteY4-1066" fmla="*/ 855208 h 1210832"/>
              <a:gd name="connsiteX5-1067" fmla="*/ 351287 w 351287"/>
              <a:gd name="connsiteY5-1068" fmla="*/ 813191 h 1210832"/>
              <a:gd name="connsiteX6-1069" fmla="*/ 322486 w 351287"/>
              <a:gd name="connsiteY6-1070" fmla="*/ 1210832 h 1210832"/>
              <a:gd name="connsiteX7-1071" fmla="*/ 4917 w 351287"/>
              <a:gd name="connsiteY7-1072" fmla="*/ 980980 h 1210832"/>
              <a:gd name="connsiteX0-1073" fmla="*/ 8160 w 354530"/>
              <a:gd name="connsiteY0-1074" fmla="*/ 908576 h 1138428"/>
              <a:gd name="connsiteX1-1075" fmla="*/ 87472 w 354530"/>
              <a:gd name="connsiteY1-1076" fmla="*/ 877011 h 1138428"/>
              <a:gd name="connsiteX2-1077" fmla="*/ 120984 w 354530"/>
              <a:gd name="connsiteY2-1078" fmla="*/ 0 h 1138428"/>
              <a:gd name="connsiteX3-1079" fmla="*/ 116497 w 354530"/>
              <a:gd name="connsiteY3-1080" fmla="*/ 369776 h 1138428"/>
              <a:gd name="connsiteX4-1081" fmla="*/ 265345 w 354530"/>
              <a:gd name="connsiteY4-1082" fmla="*/ 782804 h 1138428"/>
              <a:gd name="connsiteX5-1083" fmla="*/ 354530 w 354530"/>
              <a:gd name="connsiteY5-1084" fmla="*/ 740787 h 1138428"/>
              <a:gd name="connsiteX6-1085" fmla="*/ 325729 w 354530"/>
              <a:gd name="connsiteY6-1086" fmla="*/ 1138428 h 1138428"/>
              <a:gd name="connsiteX7-1087" fmla="*/ 8160 w 354530"/>
              <a:gd name="connsiteY7-1088" fmla="*/ 908576 h 1138428"/>
              <a:gd name="connsiteX0-1089" fmla="*/ 6743 w 353113"/>
              <a:gd name="connsiteY0-1090" fmla="*/ 910260 h 1140112"/>
              <a:gd name="connsiteX1-1091" fmla="*/ 86055 w 353113"/>
              <a:gd name="connsiteY1-1092" fmla="*/ 878695 h 1140112"/>
              <a:gd name="connsiteX2-1093" fmla="*/ 124619 w 353113"/>
              <a:gd name="connsiteY2-1094" fmla="*/ 0 h 1140112"/>
              <a:gd name="connsiteX3-1095" fmla="*/ 115080 w 353113"/>
              <a:gd name="connsiteY3-1096" fmla="*/ 371460 h 1140112"/>
              <a:gd name="connsiteX4-1097" fmla="*/ 263928 w 353113"/>
              <a:gd name="connsiteY4-1098" fmla="*/ 784488 h 1140112"/>
              <a:gd name="connsiteX5-1099" fmla="*/ 353113 w 353113"/>
              <a:gd name="connsiteY5-1100" fmla="*/ 742471 h 1140112"/>
              <a:gd name="connsiteX6-1101" fmla="*/ 324312 w 353113"/>
              <a:gd name="connsiteY6-1102" fmla="*/ 1140112 h 1140112"/>
              <a:gd name="connsiteX7-1103" fmla="*/ 6743 w 353113"/>
              <a:gd name="connsiteY7-1104" fmla="*/ 910260 h 1140112"/>
              <a:gd name="connsiteX0-1105" fmla="*/ 6743 w 346378"/>
              <a:gd name="connsiteY0-1106" fmla="*/ 910260 h 1140112"/>
              <a:gd name="connsiteX1-1107" fmla="*/ 86055 w 346378"/>
              <a:gd name="connsiteY1-1108" fmla="*/ 878695 h 1140112"/>
              <a:gd name="connsiteX2-1109" fmla="*/ 124619 w 346378"/>
              <a:gd name="connsiteY2-1110" fmla="*/ 0 h 1140112"/>
              <a:gd name="connsiteX3-1111" fmla="*/ 115080 w 346378"/>
              <a:gd name="connsiteY3-1112" fmla="*/ 371460 h 1140112"/>
              <a:gd name="connsiteX4-1113" fmla="*/ 263928 w 346378"/>
              <a:gd name="connsiteY4-1114" fmla="*/ 784488 h 1140112"/>
              <a:gd name="connsiteX5-1115" fmla="*/ 346378 w 346378"/>
              <a:gd name="connsiteY5-1116" fmla="*/ 722265 h 1140112"/>
              <a:gd name="connsiteX6-1117" fmla="*/ 324312 w 346378"/>
              <a:gd name="connsiteY6-1118" fmla="*/ 1140112 h 1140112"/>
              <a:gd name="connsiteX7-1119" fmla="*/ 6743 w 346378"/>
              <a:gd name="connsiteY7-1120" fmla="*/ 910260 h 1140112"/>
              <a:gd name="connsiteX0-1121" fmla="*/ 1691 w 346378"/>
              <a:gd name="connsiteY0-1122" fmla="*/ 928782 h 1140112"/>
              <a:gd name="connsiteX1-1123" fmla="*/ 86055 w 346378"/>
              <a:gd name="connsiteY1-1124" fmla="*/ 878695 h 1140112"/>
              <a:gd name="connsiteX2-1125" fmla="*/ 124619 w 346378"/>
              <a:gd name="connsiteY2-1126" fmla="*/ 0 h 1140112"/>
              <a:gd name="connsiteX3-1127" fmla="*/ 115080 w 346378"/>
              <a:gd name="connsiteY3-1128" fmla="*/ 371460 h 1140112"/>
              <a:gd name="connsiteX4-1129" fmla="*/ 263928 w 346378"/>
              <a:gd name="connsiteY4-1130" fmla="*/ 784488 h 1140112"/>
              <a:gd name="connsiteX5-1131" fmla="*/ 346378 w 346378"/>
              <a:gd name="connsiteY5-1132" fmla="*/ 722265 h 1140112"/>
              <a:gd name="connsiteX6-1133" fmla="*/ 324312 w 346378"/>
              <a:gd name="connsiteY6-1134" fmla="*/ 1140112 h 1140112"/>
              <a:gd name="connsiteX7-1135" fmla="*/ 1691 w 346378"/>
              <a:gd name="connsiteY7-1136" fmla="*/ 928782 h 1140112"/>
              <a:gd name="connsiteX0-1137" fmla="*/ 1691 w 346378"/>
              <a:gd name="connsiteY0-1138" fmla="*/ 928782 h 1140112"/>
              <a:gd name="connsiteX1-1139" fmla="*/ 86055 w 346378"/>
              <a:gd name="connsiteY1-1140" fmla="*/ 878695 h 1140112"/>
              <a:gd name="connsiteX2-1141" fmla="*/ 124619 w 346378"/>
              <a:gd name="connsiteY2-1142" fmla="*/ 0 h 1140112"/>
              <a:gd name="connsiteX3-1143" fmla="*/ 115080 w 346378"/>
              <a:gd name="connsiteY3-1144" fmla="*/ 371460 h 1140112"/>
              <a:gd name="connsiteX4-1145" fmla="*/ 258875 w 346378"/>
              <a:gd name="connsiteY4-1146" fmla="*/ 782804 h 1140112"/>
              <a:gd name="connsiteX5-1147" fmla="*/ 346378 w 346378"/>
              <a:gd name="connsiteY5-1148" fmla="*/ 722265 h 1140112"/>
              <a:gd name="connsiteX6-1149" fmla="*/ 324312 w 346378"/>
              <a:gd name="connsiteY6-1150" fmla="*/ 1140112 h 1140112"/>
              <a:gd name="connsiteX7-1151" fmla="*/ 1691 w 346378"/>
              <a:gd name="connsiteY7-1152" fmla="*/ 928782 h 1140112"/>
              <a:gd name="connsiteX0-1153" fmla="*/ 1691 w 346378"/>
              <a:gd name="connsiteY0-1154" fmla="*/ 928782 h 1140112"/>
              <a:gd name="connsiteX1-1155" fmla="*/ 86055 w 346378"/>
              <a:gd name="connsiteY1-1156" fmla="*/ 878695 h 1140112"/>
              <a:gd name="connsiteX2-1157" fmla="*/ 124619 w 346378"/>
              <a:gd name="connsiteY2-1158" fmla="*/ 0 h 1140112"/>
              <a:gd name="connsiteX3-1159" fmla="*/ 115080 w 346378"/>
              <a:gd name="connsiteY3-1160" fmla="*/ 371460 h 1140112"/>
              <a:gd name="connsiteX4-1161" fmla="*/ 255508 w 346378"/>
              <a:gd name="connsiteY4-1162" fmla="*/ 779437 h 1140112"/>
              <a:gd name="connsiteX5-1163" fmla="*/ 346378 w 346378"/>
              <a:gd name="connsiteY5-1164" fmla="*/ 722265 h 1140112"/>
              <a:gd name="connsiteX6-1165" fmla="*/ 324312 w 346378"/>
              <a:gd name="connsiteY6-1166" fmla="*/ 1140112 h 1140112"/>
              <a:gd name="connsiteX7-1167" fmla="*/ 1691 w 346378"/>
              <a:gd name="connsiteY7-1168" fmla="*/ 928782 h 1140112"/>
              <a:gd name="connsiteX0-1169" fmla="*/ 0 w 344687"/>
              <a:gd name="connsiteY0-1170" fmla="*/ 1044964 h 1256294"/>
              <a:gd name="connsiteX1-1171" fmla="*/ 84364 w 344687"/>
              <a:gd name="connsiteY1-1172" fmla="*/ 994877 h 1256294"/>
              <a:gd name="connsiteX2-1173" fmla="*/ 154920 w 344687"/>
              <a:gd name="connsiteY2-1174" fmla="*/ 0 h 1256294"/>
              <a:gd name="connsiteX3-1175" fmla="*/ 113389 w 344687"/>
              <a:gd name="connsiteY3-1176" fmla="*/ 487642 h 1256294"/>
              <a:gd name="connsiteX4-1177" fmla="*/ 253817 w 344687"/>
              <a:gd name="connsiteY4-1178" fmla="*/ 895619 h 1256294"/>
              <a:gd name="connsiteX5-1179" fmla="*/ 344687 w 344687"/>
              <a:gd name="connsiteY5-1180" fmla="*/ 838447 h 1256294"/>
              <a:gd name="connsiteX6-1181" fmla="*/ 322621 w 344687"/>
              <a:gd name="connsiteY6-1182" fmla="*/ 1256294 h 1256294"/>
              <a:gd name="connsiteX7-1183" fmla="*/ 0 w 344687"/>
              <a:gd name="connsiteY7-1184" fmla="*/ 1044964 h 12562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44687" h="1256294">
                <a:moveTo>
                  <a:pt x="0" y="1044964"/>
                </a:moveTo>
                <a:cubicBezTo>
                  <a:pt x="32050" y="1028830"/>
                  <a:pt x="48884" y="1007708"/>
                  <a:pt x="84364" y="994877"/>
                </a:cubicBezTo>
                <a:cubicBezTo>
                  <a:pt x="-98460" y="447547"/>
                  <a:pt x="88751" y="163497"/>
                  <a:pt x="154920" y="0"/>
                </a:cubicBezTo>
                <a:cubicBezTo>
                  <a:pt x="133624" y="161804"/>
                  <a:pt x="94152" y="319868"/>
                  <a:pt x="113389" y="487642"/>
                </a:cubicBezTo>
                <a:cubicBezTo>
                  <a:pt x="134239" y="621709"/>
                  <a:pt x="141514" y="692225"/>
                  <a:pt x="253817" y="895619"/>
                </a:cubicBezTo>
                <a:lnTo>
                  <a:pt x="344687" y="838447"/>
                </a:lnTo>
                <a:lnTo>
                  <a:pt x="322621" y="1256294"/>
                </a:lnTo>
                <a:lnTo>
                  <a:pt x="0" y="1044964"/>
                </a:lnTo>
                <a:close/>
              </a:path>
            </a:pathLst>
          </a:custGeom>
          <a:gradFill>
            <a:gsLst>
              <a:gs pos="30000">
                <a:srgbClr val="FB7D7E">
                  <a:alpha val="80000"/>
                </a:srgbClr>
              </a:gs>
              <a:gs pos="0">
                <a:schemeClr val="accent1">
                  <a:lumMod val="5000"/>
                  <a:lumOff val="95000"/>
                  <a:alpha val="30000"/>
                </a:schemeClr>
              </a:gs>
              <a:gs pos="80000">
                <a:srgbClr val="FF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23" tIns="25717" rIns="51423" bIns="25717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435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525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7190740" y="1805940"/>
            <a:ext cx="208470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2024年集客终端回收率64%，同比提升20.1%，减少损失</a:t>
            </a:r>
            <a:r>
              <a:rPr lang="en-US" altLang="zh-CN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240</a:t>
            </a:r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79" name="图表 78"/>
          <p:cNvGraphicFramePr/>
          <p:nvPr/>
        </p:nvGraphicFramePr>
        <p:xfrm>
          <a:off x="9159875" y="2060575"/>
          <a:ext cx="2637790" cy="887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pPr algn="just">
              <a:buClrTx/>
              <a:buSzTx/>
              <a:buFontTx/>
            </a:pP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移动云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（1/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2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22910" y="775335"/>
            <a:ext cx="11142345" cy="5835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95325" y="1701165"/>
            <a:ext cx="870585" cy="66992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49120" y="1701165"/>
            <a:ext cx="5046980" cy="67056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以能力建设为牵引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实现效益产品规模突破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78815" y="2760980"/>
            <a:ext cx="870585" cy="66992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两大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62305" y="3820795"/>
            <a:ext cx="870585" cy="97536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三个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聚焦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62305" y="5184140"/>
            <a:ext cx="870585" cy="6699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849120" y="2760980"/>
            <a:ext cx="2226945" cy="71310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公有云：</a:t>
            </a: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重点攻坚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24400" y="2760980"/>
            <a:ext cx="2199005" cy="71310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私有云：</a:t>
            </a: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项目突破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849120" y="3820795"/>
            <a:ext cx="1397000" cy="94678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算力产品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瞄准热点场景</a:t>
            </a:r>
            <a:endParaRPr lang="zh-CN" altLang="en-US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效益规模突破</a:t>
            </a:r>
            <a:endParaRPr lang="zh-CN" altLang="en-US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865630" y="5184140"/>
            <a:ext cx="1610995" cy="6699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客户经理销售能力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582035" y="5184140"/>
            <a:ext cx="1608455" cy="6699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业务通道增收能力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305425" y="5184140"/>
            <a:ext cx="1652905" cy="6699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协同管控支撑能力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793490" y="3820795"/>
            <a:ext cx="1406525" cy="94678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行业云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强化资源卡位</a:t>
            </a:r>
            <a:endParaRPr lang="zh-CN" altLang="en-US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推进全域突破</a:t>
            </a:r>
            <a:endParaRPr lang="zh-CN" altLang="en-US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475605" y="3820795"/>
            <a:ext cx="1473200" cy="94678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大数据</a:t>
            </a: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AI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深化数据变现</a:t>
            </a:r>
            <a:endParaRPr lang="zh-CN" altLang="en-US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探索</a:t>
            </a: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AI</a:t>
            </a: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突破</a:t>
            </a:r>
            <a:endParaRPr lang="zh-CN" altLang="en-US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86053" y="1487170"/>
            <a:ext cx="4421505" cy="87884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en-US" alt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年是移动云转型发展关键年，要坚定以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能力建设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为牵引，实现效益产品规模突破，持续</a:t>
            </a:r>
            <a:r>
              <a:rPr lang="en-US" alt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公私并进</a:t>
            </a:r>
            <a:r>
              <a:rPr lang="en-US" altLang="zh-CN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两个方向，聚焦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算力产品、行业云及大数据业务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三大突破，提升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销售、通道、支撑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三项能力建设，久久为功，实现移动云效益规模进阶。</a:t>
            </a:r>
            <a:endParaRPr lang="zh-CN" altLang="en-US" sz="2400" b="1" kern="1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endParaRPr lang="zh-CN" altLang="en-US" sz="2400" b="1" kern="1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右大括号 7"/>
          <p:cNvSpPr/>
          <p:nvPr/>
        </p:nvSpPr>
        <p:spPr>
          <a:xfrm>
            <a:off x="7104063" y="1701165"/>
            <a:ext cx="575945" cy="417639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98695" y="908685"/>
            <a:ext cx="38252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 b="1" kern="0" spc="-2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移动云</a:t>
            </a:r>
            <a:r>
              <a:rPr lang="zh-CN" altLang="en-US" sz="2400" b="1" kern="0" spc="-2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工作思路</a:t>
            </a:r>
            <a:endParaRPr lang="zh-CN" altLang="en-US" sz="2400" b="1" kern="0" spc="-2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pPr algn="just">
              <a:buClrTx/>
              <a:buSzTx/>
              <a:buFontTx/>
            </a:pP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移动云（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0025" y="1837055"/>
            <a:ext cx="3855085" cy="461645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13" name="矩形 12"/>
          <p:cNvSpPr/>
          <p:nvPr/>
        </p:nvSpPr>
        <p:spPr>
          <a:xfrm>
            <a:off x="8138795" y="1837055"/>
            <a:ext cx="3749675" cy="461581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61" name="矩形 60"/>
          <p:cNvSpPr/>
          <p:nvPr/>
        </p:nvSpPr>
        <p:spPr>
          <a:xfrm>
            <a:off x="8310245" y="1630045"/>
            <a:ext cx="333819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大数据</a:t>
            </a:r>
            <a:r>
              <a:rPr lang="en-US" altLang="zh-CN" sz="1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87045" y="1630045"/>
            <a:ext cx="343090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算力产品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40453" y="703580"/>
            <a:ext cx="11711093" cy="5835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攻坚三大业务，算力产品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要瞄准热点场景，力争规模突破，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行业云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要强化资源卡位，推进全域突破，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大数据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要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深化数据变现，探索AI突破。</a:t>
            </a: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235450" y="1836420"/>
            <a:ext cx="3659505" cy="461708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26" name="文本框 25"/>
          <p:cNvSpPr txBox="1"/>
          <p:nvPr/>
        </p:nvSpPr>
        <p:spPr>
          <a:xfrm>
            <a:off x="4224020" y="1980565"/>
            <a:ext cx="3701415" cy="10788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政务</a:t>
            </a:r>
            <a:r>
              <a:rPr lang="en-US" altLang="zh-CN" sz="1065" b="1" dirty="0">
                <a:solidFill>
                  <a:schemeClr val="tx1"/>
                </a:solidFill>
                <a:sym typeface="+mn-ea"/>
              </a:rPr>
              <a:t>/XC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云：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资源卡位，促进项目中标，推进</a:t>
            </a:r>
            <a:r>
              <a:rPr lang="zh-CN" altLang="en-US" sz="1065" dirty="0">
                <a:solidFill>
                  <a:srgbClr val="FF0000"/>
                </a:solidFill>
                <a:sym typeface="+mn-ea"/>
              </a:rPr>
              <a:t>项目融云。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    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①抢抓信创需求关键窗口期，实现全年</a:t>
            </a:r>
            <a:r>
              <a:rPr lang="en-US" altLang="zh-CN" sz="1065" dirty="0">
                <a:solidFill>
                  <a:srgbClr val="FF0000"/>
                </a:solidFill>
                <a:sym typeface="+mn-ea"/>
              </a:rPr>
              <a:t>40%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的迁移目标；</a:t>
            </a: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        </a:t>
            </a:r>
            <a:endParaRPr lang="en-US" altLang="zh-CN" sz="1065" dirty="0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    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②已打通</a:t>
            </a:r>
            <a:r>
              <a:rPr lang="zh-CN" altLang="en-US" sz="1065" dirty="0">
                <a:solidFill>
                  <a:srgbClr val="FF0000"/>
                </a:solidFill>
                <a:sym typeface="+mn-ea"/>
              </a:rPr>
              <a:t>国产软件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、</a:t>
            </a:r>
            <a:r>
              <a:rPr lang="zh-CN" altLang="en-US" sz="1065" dirty="0">
                <a:solidFill>
                  <a:srgbClr val="FF0000"/>
                </a:solidFill>
                <a:sym typeface="+mn-ea"/>
              </a:rPr>
              <a:t>安全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及</a:t>
            </a:r>
            <a:r>
              <a:rPr lang="zh-CN" altLang="en-US" sz="1065" dirty="0">
                <a:solidFill>
                  <a:srgbClr val="FF0000"/>
                </a:solidFill>
                <a:sym typeface="+mn-ea"/>
              </a:rPr>
              <a:t>密码</a:t>
            </a:r>
            <a:r>
              <a:rPr lang="zh-CN" altLang="en-US" sz="1065" dirty="0">
                <a:solidFill>
                  <a:srgbClr val="FF0000"/>
                </a:solidFill>
                <a:sym typeface="+mn-ea"/>
              </a:rPr>
              <a:t>服务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通道，加强新增和</a:t>
            </a: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   </a:t>
            </a:r>
            <a:endParaRPr lang="en-US" altLang="zh-CN" sz="1065" dirty="0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    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存量政务云产品叠推。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413250" y="1630045"/>
            <a:ext cx="3279775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行业云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4279900" y="3874770"/>
            <a:ext cx="3657600" cy="5721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marL="171450" indent="-17145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专属云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：</a:t>
            </a:r>
            <a:r>
              <a:rPr lang="zh-CN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从提供资源向</a:t>
            </a:r>
            <a:r>
              <a:rPr lang="zh-CN" altLang="zh-CN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“IDC+云底座+网+应用+AI”</a:t>
            </a:r>
            <a:r>
              <a:rPr lang="zh-CN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服务体系转变，借力集团统结政策打造专属云服务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065" i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507230" y="5448935"/>
            <a:ext cx="935355" cy="5715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30000"/>
              </a:lnSpc>
            </a:pPr>
            <a:r>
              <a:rPr sz="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金华永康经</a:t>
            </a:r>
            <a:r>
              <a:rPr lang="zh-CN" sz="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信</a:t>
            </a:r>
            <a:r>
              <a:rPr sz="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局ECSO项目</a:t>
            </a:r>
            <a:endParaRPr sz="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1150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endParaRPr lang="zh-CN" altLang="en-US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376545" y="5448935"/>
            <a:ext cx="859790" cy="5632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30000"/>
              </a:lnSpc>
            </a:pPr>
            <a:r>
              <a:rPr lang="zh-CN" sz="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浙江大学智算中心</a:t>
            </a: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2.4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亿</a:t>
            </a:r>
            <a:endParaRPr lang="zh-CN" altLang="en-US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042150" y="5440045"/>
            <a:ext cx="859790" cy="5568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30000"/>
              </a:lnSpc>
            </a:pPr>
            <a:r>
              <a:rPr lang="zh-CN" sz="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台州市天台银轮ECS0项目</a:t>
            </a:r>
            <a:endParaRPr lang="zh-CN" sz="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1000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endParaRPr lang="zh-CN" altLang="en-US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6193790" y="5446395"/>
            <a:ext cx="942340" cy="5740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30000"/>
              </a:lnSpc>
            </a:pPr>
            <a:r>
              <a:rPr lang="zh-CN" sz="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浙江大学国际健康医学研究院</a:t>
            </a:r>
            <a:endParaRPr lang="zh-CN" sz="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9400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endParaRPr lang="zh-CN" altLang="en-US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4214495" y="4638675"/>
            <a:ext cx="46672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优势：</a:t>
            </a:r>
            <a:endParaRPr lang="zh-CN" altLang="en-US" sz="9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4632960" y="4532630"/>
            <a:ext cx="877570" cy="4565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zh-CN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公有云服务</a:t>
            </a:r>
            <a:endParaRPr lang="en-US" altLang="zh-CN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私有云体验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（综合优势）</a:t>
            </a:r>
            <a:endParaRPr lang="zh-CN" altLang="en-US" sz="9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5726430" y="4530090"/>
            <a:ext cx="1012190" cy="4540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zh-CN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统一运维</a:t>
            </a:r>
            <a:endParaRPr lang="zh-CN" altLang="zh-CN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按月付费成本低</a:t>
            </a:r>
            <a:endParaRPr lang="en-US" altLang="zh-CN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（对客户）</a:t>
            </a:r>
            <a:endParaRPr lang="zh-CN" altLang="en-US" sz="9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6956425" y="4530090"/>
            <a:ext cx="883920" cy="454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zh-CN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集团投资</a:t>
            </a:r>
            <a:endParaRPr lang="zh-CN" altLang="zh-CN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成本全网分摊</a:t>
            </a:r>
            <a:endParaRPr lang="en-US" altLang="zh-CN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（对内）</a:t>
            </a:r>
            <a:endParaRPr lang="zh-CN" altLang="en-US" sz="9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2" name="加号 121"/>
          <p:cNvSpPr/>
          <p:nvPr/>
        </p:nvSpPr>
        <p:spPr>
          <a:xfrm>
            <a:off x="6725285" y="4627880"/>
            <a:ext cx="214630" cy="193040"/>
          </a:xfrm>
          <a:prstGeom prst="mathPlus">
            <a:avLst/>
          </a:prstGeom>
          <a:solidFill>
            <a:srgbClr val="247EC0"/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sz="15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" name="加号 122"/>
          <p:cNvSpPr/>
          <p:nvPr/>
        </p:nvSpPr>
        <p:spPr>
          <a:xfrm>
            <a:off x="5505450" y="4627880"/>
            <a:ext cx="214630" cy="193040"/>
          </a:xfrm>
          <a:prstGeom prst="mathPlus">
            <a:avLst/>
          </a:prstGeom>
          <a:solidFill>
            <a:srgbClr val="247EC0"/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sz="15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2328545" y="2380615"/>
            <a:ext cx="382905" cy="760095"/>
          </a:xfrm>
          <a:prstGeom prst="rect">
            <a:avLst/>
          </a:prstGeom>
          <a:noFill/>
        </p:spPr>
        <p:txBody>
          <a:bodyPr vert="eaVert" wrap="square" rtlCol="0">
            <a:noAutofit/>
          </a:bodyPr>
          <a:p>
            <a:r>
              <a: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公有云</a:t>
            </a:r>
            <a:endParaRPr lang="zh-CN" altLang="en-US" sz="1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2455545" y="2507615"/>
            <a:ext cx="382905" cy="760095"/>
          </a:xfrm>
          <a:prstGeom prst="rect">
            <a:avLst/>
          </a:prstGeom>
          <a:noFill/>
        </p:spPr>
        <p:txBody>
          <a:bodyPr vert="eaVert" wrap="square" rtlCol="0">
            <a:noAutofit/>
          </a:bodyPr>
          <a:p>
            <a:r>
              <a: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公有云</a:t>
            </a:r>
            <a:endParaRPr lang="zh-CN" altLang="en-US" sz="1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203200" y="2021205"/>
            <a:ext cx="3904615" cy="493395"/>
          </a:xfrm>
          <a:prstGeom prst="rect">
            <a:avLst/>
          </a:prstGeom>
        </p:spPr>
        <p:txBody>
          <a:bodyPr wrap="square">
            <a:noAutofit/>
          </a:bodyPr>
          <a:p>
            <a:pPr marL="171450" indent="-1714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云底座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1065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成本统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结） </a:t>
            </a:r>
            <a:r>
              <a:rPr lang="zh-CN" altLang="en-US" sz="1065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针对</a:t>
            </a:r>
            <a:r>
              <a:rPr lang="zh-CN" altLang="en-US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互联网、工业等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上云场景，提炼售云四必问，做大客户上云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规模。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245745" y="4289425"/>
            <a:ext cx="3902710" cy="518160"/>
          </a:xfrm>
          <a:prstGeom prst="rect">
            <a:avLst/>
          </a:prstGeom>
        </p:spPr>
        <p:txBody>
          <a:bodyPr wrap="square">
            <a:spAutoFit/>
          </a:bodyPr>
          <a:p>
            <a:pPr marL="171450" indent="-17145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7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云电脑</a:t>
            </a:r>
            <a:r>
              <a:rPr lang="zh-CN" altLang="en-US" sz="107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 </a:t>
            </a:r>
            <a:r>
              <a:rPr lang="zh-CN" altLang="en-US" sz="107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效益</a:t>
            </a:r>
            <a:r>
              <a:rPr lang="en-US" altLang="zh-CN" sz="107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r>
              <a:rPr lang="zh-CN" altLang="en-US" sz="107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107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07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聚焦</a:t>
            </a:r>
            <a:r>
              <a:rPr lang="zh-CN" altLang="en-US" sz="107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政务、工业、教育等行业，</a:t>
            </a:r>
            <a:r>
              <a:rPr lang="zh-CN" altLang="en-US" sz="107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开展价值场景</a:t>
            </a:r>
            <a:r>
              <a:rPr lang="zh-CN" altLang="en-US" sz="107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团单攻坚</a:t>
            </a:r>
            <a:r>
              <a:rPr lang="zh-CN" altLang="en-US" sz="107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，商客场景</a:t>
            </a:r>
            <a:r>
              <a:rPr lang="zh-CN" altLang="en-US" sz="107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散单销售，</a:t>
            </a:r>
            <a:r>
              <a:rPr lang="zh-CN" altLang="en-US" sz="107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推动规模突破。</a:t>
            </a:r>
            <a:endParaRPr lang="en-US" altLang="zh-CN" sz="107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28" name="object 6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788160" y="3416935"/>
            <a:ext cx="995680" cy="557530"/>
          </a:xfrm>
          <a:prstGeom prst="rect">
            <a:avLst/>
          </a:prstGeom>
        </p:spPr>
      </p:pic>
      <p:sp>
        <p:nvSpPr>
          <p:cNvPr id="130" name="文本框 129"/>
          <p:cNvSpPr txBox="1"/>
          <p:nvPr/>
        </p:nvSpPr>
        <p:spPr>
          <a:xfrm>
            <a:off x="1621790" y="3965316"/>
            <a:ext cx="1176020" cy="3111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00000"/>
              </a:lnSpc>
            </a:pP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海盐某光学公司</a:t>
            </a:r>
            <a:r>
              <a:rPr lang="en-US" alt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MES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系统上云</a:t>
            </a:r>
            <a:r>
              <a:rPr 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5.2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441325" y="3969385"/>
            <a:ext cx="1125220" cy="3111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00000"/>
              </a:lnSpc>
            </a:pP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嘉禾</a:t>
            </a:r>
            <a:r>
              <a:rPr 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某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软件</a:t>
            </a:r>
            <a:r>
              <a:rPr 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公司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系统上云</a:t>
            </a:r>
            <a:r>
              <a:rPr 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3.2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33" name="object 4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88950" y="3416935"/>
            <a:ext cx="1014730" cy="556895"/>
          </a:xfrm>
          <a:prstGeom prst="rect">
            <a:avLst/>
          </a:prstGeom>
        </p:spPr>
      </p:pic>
      <p:sp>
        <p:nvSpPr>
          <p:cNvPr id="135" name="文本框 134"/>
          <p:cNvSpPr txBox="1"/>
          <p:nvPr/>
        </p:nvSpPr>
        <p:spPr>
          <a:xfrm>
            <a:off x="2849880" y="3974630"/>
            <a:ext cx="1216660" cy="3111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00000"/>
              </a:lnSpc>
            </a:pP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桐乡</a:t>
            </a:r>
            <a:r>
              <a:rPr 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某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服务中心监管系统上云</a:t>
            </a:r>
            <a:r>
              <a:rPr 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2.8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zh-CN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36" name="object 1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88950" y="5372100"/>
            <a:ext cx="1017905" cy="688975"/>
          </a:xfrm>
          <a:prstGeom prst="rect">
            <a:avLst/>
          </a:prstGeom>
        </p:spPr>
      </p:pic>
      <p:sp>
        <p:nvSpPr>
          <p:cNvPr id="137" name="文本框 136"/>
          <p:cNvSpPr txBox="1"/>
          <p:nvPr/>
        </p:nvSpPr>
        <p:spPr>
          <a:xfrm>
            <a:off x="383540" y="6050280"/>
            <a:ext cx="1176020" cy="3111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00000"/>
              </a:lnSpc>
            </a:pP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嘉兴某局办办公场景（</a:t>
            </a:r>
            <a:r>
              <a:rPr lang="en-US" alt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120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余台</a:t>
            </a: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1559560" y="6061075"/>
            <a:ext cx="1176020" cy="3111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00000"/>
              </a:lnSpc>
            </a:pP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桐乡某物流公司办公测试场景（</a:t>
            </a:r>
            <a:r>
              <a:rPr lang="en-US" alt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台</a:t>
            </a: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39" name="图片 138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880" y="5387340"/>
            <a:ext cx="1068070" cy="662940"/>
          </a:xfrm>
          <a:prstGeom prst="rect">
            <a:avLst/>
          </a:prstGeom>
        </p:spPr>
      </p:pic>
      <p:sp>
        <p:nvSpPr>
          <p:cNvPr id="140" name="文本框 139"/>
          <p:cNvSpPr txBox="1"/>
          <p:nvPr/>
        </p:nvSpPr>
        <p:spPr>
          <a:xfrm>
            <a:off x="2807335" y="6061075"/>
            <a:ext cx="1176020" cy="3111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00000"/>
              </a:lnSpc>
            </a:pP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丽水某小学电教室场景（</a:t>
            </a:r>
            <a:r>
              <a:rPr lang="en-US" alt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136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台</a:t>
            </a: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41" name="图片 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790" y="5372100"/>
            <a:ext cx="1113155" cy="678815"/>
          </a:xfrm>
          <a:prstGeom prst="rect">
            <a:avLst/>
          </a:prstGeom>
        </p:spPr>
      </p:pic>
      <p:sp>
        <p:nvSpPr>
          <p:cNvPr id="142" name="文本框 141"/>
          <p:cNvSpPr txBox="1"/>
          <p:nvPr/>
        </p:nvSpPr>
        <p:spPr>
          <a:xfrm>
            <a:off x="488950" y="2637542"/>
            <a:ext cx="788035" cy="22987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目标排摸</a:t>
            </a:r>
            <a:endParaRPr lang="zh-CN" altLang="en-US" sz="9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1365234" y="2637542"/>
            <a:ext cx="683260" cy="22987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免费测试</a:t>
            </a:r>
            <a:endParaRPr lang="zh-CN" altLang="en-US" sz="9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2281539" y="2637542"/>
            <a:ext cx="683260" cy="22987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随时增减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3180699" y="2637542"/>
            <a:ext cx="683260" cy="22987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价优致胜</a:t>
            </a:r>
            <a:endParaRPr lang="zh-CN" altLang="en-US" sz="9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8" name="文本框 147"/>
          <p:cNvSpPr txBox="1"/>
          <p:nvPr/>
        </p:nvSpPr>
        <p:spPr>
          <a:xfrm>
            <a:off x="479218" y="5070832"/>
            <a:ext cx="788035" cy="22987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轻</a:t>
            </a:r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量资产</a:t>
            </a:r>
            <a:endParaRPr lang="zh-CN" altLang="en-US" sz="9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1415192" y="5070832"/>
            <a:ext cx="683260" cy="22987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降</a:t>
            </a:r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本增效</a:t>
            </a:r>
            <a:endParaRPr lang="zh-CN" altLang="en-US" sz="9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2281332" y="5070832"/>
            <a:ext cx="683260" cy="22987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统一运维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1" name="文本框 150"/>
          <p:cNvSpPr txBox="1"/>
          <p:nvPr/>
        </p:nvSpPr>
        <p:spPr>
          <a:xfrm>
            <a:off x="3180492" y="5070832"/>
            <a:ext cx="683260" cy="22987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安全性高</a:t>
            </a:r>
            <a:endParaRPr lang="zh-CN" altLang="en-US" sz="9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52" name="图片 15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085" y="3416935"/>
            <a:ext cx="983615" cy="5556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117840" y="1985010"/>
            <a:ext cx="3757295" cy="566420"/>
          </a:xfrm>
          <a:prstGeom prst="rect">
            <a:avLst/>
          </a:prstGeom>
        </p:spPr>
        <p:txBody>
          <a:bodyPr wrap="square">
            <a:noAutofit/>
          </a:bodyPr>
          <a:p>
            <a:pPr marL="171450" indent="-17145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（效益</a:t>
            </a:r>
            <a:r>
              <a:rPr lang="en-US" altLang="zh-CN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40%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1065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0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发挥</a:t>
            </a:r>
            <a:r>
              <a:rPr lang="zh-CN" altLang="en-US" sz="1065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差异优势</a:t>
            </a:r>
            <a:r>
              <a:rPr lang="zh-CN" altLang="en-US" sz="10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，做大收入规模。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113395" y="4906645"/>
            <a:ext cx="3791585" cy="5588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171450" indent="-17145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065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</a:t>
            </a:r>
            <a:r>
              <a:rPr lang="zh-CN" altLang="en-US" sz="1065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产品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（效益</a:t>
            </a:r>
            <a:r>
              <a:rPr lang="en-US" altLang="zh-CN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en-US" altLang="zh-CN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0%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065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瞄准</a:t>
            </a:r>
            <a:r>
              <a:rPr lang="zh-CN" altLang="en-US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规划设计、视频分析、党政问答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等场景，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提供</a:t>
            </a:r>
            <a:r>
              <a:rPr lang="zh-CN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算力</a:t>
            </a:r>
            <a:r>
              <a:rPr lang="en-US" altLang="zh-CN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</a:t>
            </a:r>
            <a:r>
              <a:rPr lang="en-US" altLang="zh-CN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平台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一体的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私有化算力服务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180070" y="4685030"/>
            <a:ext cx="3736340" cy="304165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lnSpc>
                <a:spcPct val="150000"/>
              </a:lnSpc>
            </a:pPr>
            <a:r>
              <a:rPr lang="zh-CN" altLang="en-US" sz="900" i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金华公司应急提醒场景业务量超</a:t>
            </a:r>
            <a:r>
              <a:rPr lang="en-US" altLang="zh-CN" sz="900" i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3900</a:t>
            </a:r>
            <a:r>
              <a:rPr lang="zh-CN" altLang="en-US" sz="900" i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万条，收入超</a:t>
            </a:r>
            <a:r>
              <a:rPr lang="en-US" altLang="zh-CN" sz="900" b="1" i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900" i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zh-CN" altLang="en-US" sz="900" i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900" i="1" u="sng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079740" y="6172200"/>
            <a:ext cx="3858895" cy="29908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900" i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海数科技视频监控</a:t>
            </a:r>
            <a:r>
              <a:rPr lang="en-US" altLang="zh-CN" sz="900" i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900" i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分析需求</a:t>
            </a:r>
            <a:r>
              <a:rPr lang="zh-CN" sz="900" i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，拟订购九天一体机</a:t>
            </a:r>
            <a:r>
              <a:rPr lang="en-US" altLang="zh-CN" sz="900" b="1" i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900" b="1" i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台，</a:t>
            </a:r>
            <a:r>
              <a:rPr lang="zh-CN" altLang="en-US" sz="900" i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收入</a:t>
            </a:r>
            <a:r>
              <a:rPr lang="en-US" altLang="zh-CN" sz="900" i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900" b="1" i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zh-CN" altLang="en-US" sz="9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900" i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/>
          <p:nvPr/>
        </p:nvPicPr>
        <p:blipFill>
          <a:blip r:embed="rId11"/>
          <a:stretch>
            <a:fillRect/>
          </a:stretch>
        </p:blipFill>
        <p:spPr>
          <a:xfrm>
            <a:off x="8488045" y="5446395"/>
            <a:ext cx="682625" cy="431800"/>
          </a:xfrm>
          <a:prstGeom prst="rect">
            <a:avLst/>
          </a:prstGeom>
          <a:noFill/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72955" y="5446395"/>
            <a:ext cx="647095" cy="432000"/>
          </a:xfrm>
          <a:prstGeom prst="rect">
            <a:avLst/>
          </a:prstGeom>
          <a:noFill/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48340" y="5446395"/>
            <a:ext cx="674152" cy="432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文本框 21"/>
          <p:cNvSpPr txBox="1"/>
          <p:nvPr/>
        </p:nvSpPr>
        <p:spPr>
          <a:xfrm>
            <a:off x="8241665" y="5864225"/>
            <a:ext cx="1176020" cy="3111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绍兴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某中学</a:t>
            </a:r>
            <a:endParaRPr lang="zh-CN" altLang="en-US" sz="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校园监控分析（</a:t>
            </a:r>
            <a:r>
              <a:rPr lang="en-US" alt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台</a:t>
            </a: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460230" y="5857240"/>
            <a:ext cx="1176020" cy="3111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衢州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某数智交院</a:t>
            </a:r>
            <a:endParaRPr lang="zh-CN" altLang="en-US" sz="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交通规划设计（</a:t>
            </a:r>
            <a:r>
              <a:rPr lang="en-US" alt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台</a:t>
            </a: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0619740" y="5846445"/>
            <a:ext cx="1176020" cy="3111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金华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某服饰公司</a:t>
            </a:r>
            <a:endParaRPr lang="zh-CN" altLang="en-US" sz="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仓储监控管理（</a:t>
            </a:r>
            <a:r>
              <a:rPr lang="en-US" alt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台</a:t>
            </a:r>
            <a:r>
              <a:rPr lang="zh-CN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36" name="图表 35"/>
          <p:cNvGraphicFramePr/>
          <p:nvPr/>
        </p:nvGraphicFramePr>
        <p:xfrm>
          <a:off x="8399780" y="2703830"/>
          <a:ext cx="1141095" cy="7594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9" name="图表 38"/>
          <p:cNvGraphicFramePr/>
          <p:nvPr/>
        </p:nvGraphicFramePr>
        <p:xfrm>
          <a:off x="10099040" y="2685415"/>
          <a:ext cx="1673860" cy="793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0" name="右箭头 39"/>
          <p:cNvSpPr/>
          <p:nvPr/>
        </p:nvSpPr>
        <p:spPr>
          <a:xfrm>
            <a:off x="9733915" y="2777490"/>
            <a:ext cx="382270" cy="508635"/>
          </a:xfrm>
          <a:prstGeom prst="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10366375" y="2442210"/>
            <a:ext cx="1295400" cy="3619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业务量规模全省第五</a:t>
            </a:r>
            <a:endParaRPr lang="zh-CN" altLang="en-US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收入规模全省第二</a:t>
            </a:r>
            <a:endParaRPr lang="zh-CN" altLang="en-US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617585" y="2505710"/>
            <a:ext cx="92265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折扣高</a:t>
            </a: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于全省</a:t>
            </a:r>
            <a:endParaRPr lang="zh-CN" altLang="en-US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11480" y="2898775"/>
            <a:ext cx="3537585" cy="51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zh-CN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围绕</a:t>
            </a:r>
            <a:r>
              <a:rPr lang="zh-CN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科研计算、人工智能、机器学习</a:t>
            </a:r>
            <a:r>
              <a:rPr lang="zh-CN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热门领域，聚焦</a:t>
            </a:r>
            <a:r>
              <a:rPr lang="zh-CN" altLang="zh-CN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大模型、渲染</a:t>
            </a:r>
            <a:r>
              <a:rPr lang="zh-CN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热点场景开展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GPU</a:t>
            </a:r>
            <a:r>
              <a:rPr lang="zh-CN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资源抢占价值变现。</a:t>
            </a:r>
            <a:endParaRPr lang="zh-CN" altLang="zh-CN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562475" y="3065780"/>
            <a:ext cx="741045" cy="24511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国产软件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694680" y="3065780"/>
            <a:ext cx="741045" cy="24511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安全服务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748780" y="3065780"/>
            <a:ext cx="741045" cy="24511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密码服务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4380865" y="3356610"/>
            <a:ext cx="1058545" cy="3111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信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创操作系统叠加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数据库及中间件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511800" y="3340100"/>
            <a:ext cx="1038860" cy="3111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根据安全等级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分类叠加安全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产品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6644005" y="3323590"/>
            <a:ext cx="1058545" cy="3111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等保三级应用全量叠加</a:t>
            </a:r>
            <a:r>
              <a:rPr lang="zh-CN" altLang="en-US" sz="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密码服务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4380865" y="3677920"/>
            <a:ext cx="1058545" cy="1885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0.1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-5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en-US" altLang="zh-CN" sz="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5520055" y="3679825"/>
            <a:ext cx="1058545" cy="1885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0.15-10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en-US" altLang="zh-CN" sz="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6636385" y="3678555"/>
            <a:ext cx="1058545" cy="1885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8-15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en-US" altLang="zh-CN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en-US" altLang="zh-CN" sz="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700905" y="5147945"/>
            <a:ext cx="667385" cy="22987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工业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290945" y="5132070"/>
            <a:ext cx="718820" cy="22987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科研机构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448300" y="5139690"/>
            <a:ext cx="706755" cy="22987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高校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103745" y="5122545"/>
            <a:ext cx="670560" cy="22987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规上企业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4224020" y="5170170"/>
            <a:ext cx="45720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行业：</a:t>
            </a:r>
            <a:endParaRPr lang="zh-CN" altLang="en-US" sz="9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53" name="图表 52"/>
          <p:cNvGraphicFramePr/>
          <p:nvPr/>
        </p:nvGraphicFramePr>
        <p:xfrm>
          <a:off x="8420100" y="3807460"/>
          <a:ext cx="3256280" cy="99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4" name="文本框 53"/>
          <p:cNvSpPr txBox="1"/>
          <p:nvPr/>
        </p:nvSpPr>
        <p:spPr>
          <a:xfrm>
            <a:off x="11063605" y="3836035"/>
            <a:ext cx="746125" cy="198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zh-CN" sz="7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单位：万条</a:t>
            </a:r>
            <a:endParaRPr lang="zh-CN" altLang="zh-CN" sz="7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86750" y="3428365"/>
            <a:ext cx="3465830" cy="4387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>
            <a:noAutofit/>
          </a:bodyPr>
          <a:p>
            <a:pPr indent="0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加强</a:t>
            </a: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文旅宣传、消防安全、应急提醒、满意度调研</a:t>
            </a:r>
            <a:r>
              <a:rPr lang="zh-CN" altLang="en-US" sz="1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等弱项场景商机转化和复制。</a:t>
            </a:r>
            <a:endParaRPr lang="zh-CN" altLang="en-US" sz="1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1815" y="4797425"/>
            <a:ext cx="3279140" cy="2552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>
            <a:noAutofit/>
          </a:bodyPr>
          <a:p>
            <a: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</a:pP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看似卖硬件，实为卖存储</a:t>
            </a:r>
            <a:endParaRPr lang="zh-CN" altLang="en-US" sz="1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18330" y="6011545"/>
            <a:ext cx="3356610" cy="4203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>
            <a:noAutofit/>
          </a:bodyPr>
          <a:p>
            <a:pPr algn="ctr">
              <a:lnSpc>
                <a:spcPct val="130000"/>
              </a:lnSpc>
            </a:pP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海盐信创政务云</a:t>
            </a:r>
            <a:r>
              <a:rPr lang="en-US" altLang="zh-CN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ECS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项目，售卖资源</a:t>
            </a:r>
            <a:r>
              <a:rPr lang="en-US" altLang="zh-CN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VCPU800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核，存储</a:t>
            </a:r>
            <a:r>
              <a:rPr lang="en-US" altLang="zh-CN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70T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，部署</a:t>
            </a:r>
            <a:r>
              <a:rPr lang="en-US" altLang="zh-CN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47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家客户</a:t>
            </a:r>
            <a:r>
              <a:rPr lang="en-US" altLang="zh-CN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93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项应用，</a:t>
            </a:r>
            <a:r>
              <a:rPr lang="en-US" altLang="zh-CN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24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年收入</a:t>
            </a:r>
            <a:r>
              <a:rPr lang="en-US" altLang="zh-CN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580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万。</a:t>
            </a:r>
            <a:endParaRPr lang="zh-CN" altLang="en-US" sz="9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99780" y="2277110"/>
            <a:ext cx="3122930" cy="2273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>
            <a:noAutofit/>
          </a:bodyPr>
          <a:p>
            <a: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</a:pP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精细价格管控，实现效益提升</a:t>
            </a:r>
            <a:endParaRPr lang="zh-CN" altLang="en-US" sz="1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296160" y="6524625"/>
            <a:ext cx="8951595" cy="3511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ctr">
              <a:buClrTx/>
              <a:buSzTx/>
              <a:buFontTx/>
            </a:pP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目标：移动云收入行业份额增幅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5%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公有云重点产品收入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1.56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</a:t>
            </a:r>
            <a:endParaRPr sz="1400" b="1" kern="0" spc="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241935" y="683895"/>
            <a:ext cx="11478260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持续强化三个能力突破，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补短板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强</a:t>
            </a:r>
            <a:r>
              <a:rPr 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销售能力</a:t>
            </a:r>
            <a:r>
              <a:rPr 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聚资源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扩</a:t>
            </a:r>
            <a:r>
              <a:rPr 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通道能力</a:t>
            </a:r>
            <a:r>
              <a:rPr 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</a:t>
            </a:r>
            <a:r>
              <a:rPr 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流程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</a:t>
            </a:r>
            <a:r>
              <a:rPr 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支撑能力</a:t>
            </a:r>
            <a:r>
              <a:rPr 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实现移动云业务关键能力上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新台阶。</a:t>
            </a:r>
            <a:endParaRPr lang="zh-CN" altLang="en-US" sz="16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矩形: 圆角 21"/>
          <p:cNvSpPr/>
          <p:nvPr>
            <p:custDataLst>
              <p:tags r:id="rId2"/>
            </p:custDataLst>
          </p:nvPr>
        </p:nvSpPr>
        <p:spPr>
          <a:xfrm>
            <a:off x="203200" y="1652905"/>
            <a:ext cx="3789045" cy="4968875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rgbClr val="BCDAEF"/>
            </a:solidFill>
            <a:prstDash val="solid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45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armonyOS Sans SC"/>
              <a:cs typeface="+mn-cs"/>
            </a:endParaRPr>
          </a:p>
        </p:txBody>
      </p:sp>
      <p:sp>
        <p:nvSpPr>
          <p:cNvPr id="10" name="矩形: 圆角 24"/>
          <p:cNvSpPr/>
          <p:nvPr>
            <p:custDataLst>
              <p:tags r:id="rId3"/>
            </p:custDataLst>
          </p:nvPr>
        </p:nvSpPr>
        <p:spPr>
          <a:xfrm>
            <a:off x="1177713" y="1512993"/>
            <a:ext cx="2152227" cy="347980"/>
          </a:xfrm>
          <a:prstGeom prst="roundRect">
            <a:avLst>
              <a:gd name="adj" fmla="val 13039"/>
            </a:avLst>
          </a:prstGeom>
          <a:solidFill>
            <a:srgbClr val="0A84CE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normalizeH="0" baseline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底座型产品</a:t>
            </a:r>
            <a:endParaRPr kumimoji="0" lang="zh-CN" altLang="en-US" sz="1600" b="1" i="0" u="none" strike="noStrike" kern="1200" cap="none" normalizeH="0" baseline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矩形: 圆角 24"/>
          <p:cNvSpPr/>
          <p:nvPr>
            <p:custDataLst>
              <p:tags r:id="rId4"/>
            </p:custDataLst>
          </p:nvPr>
        </p:nvSpPr>
        <p:spPr>
          <a:xfrm>
            <a:off x="479425" y="1513205"/>
            <a:ext cx="3106800" cy="347980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加强客户经理销售能力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矩形: 圆角 21"/>
          <p:cNvSpPr/>
          <p:nvPr>
            <p:custDataLst>
              <p:tags r:id="rId5"/>
            </p:custDataLst>
          </p:nvPr>
        </p:nvSpPr>
        <p:spPr>
          <a:xfrm>
            <a:off x="8076565" y="1652905"/>
            <a:ext cx="3789045" cy="4968875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rgbClr val="BCDAEF"/>
            </a:solidFill>
            <a:prstDash val="solid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45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armonyOS Sans SC"/>
              <a:cs typeface="+mn-cs"/>
            </a:endParaRPr>
          </a:p>
        </p:txBody>
      </p:sp>
      <p:sp>
        <p:nvSpPr>
          <p:cNvPr id="3" name="矩形: 圆角 24"/>
          <p:cNvSpPr/>
          <p:nvPr>
            <p:custDataLst>
              <p:tags r:id="rId6"/>
            </p:custDataLst>
          </p:nvPr>
        </p:nvSpPr>
        <p:spPr>
          <a:xfrm>
            <a:off x="8438515" y="1496695"/>
            <a:ext cx="3108325" cy="347980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加深协同管控支撑能力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9467850" y="4968875"/>
            <a:ext cx="810260" cy="892810"/>
            <a:chOff x="4848" y="2285"/>
            <a:chExt cx="4326" cy="4704"/>
          </a:xfrm>
        </p:grpSpPr>
        <p:sp>
          <p:nvSpPr>
            <p:cNvPr id="58" name="任意多边形: 形状 40"/>
            <p:cNvSpPr/>
            <p:nvPr>
              <p:custDataLst>
                <p:tags r:id="rId7"/>
              </p:custDataLst>
            </p:nvPr>
          </p:nvSpPr>
          <p:spPr>
            <a:xfrm>
              <a:off x="7768" y="3918"/>
              <a:ext cx="1406" cy="2475"/>
            </a:xfrm>
            <a:custGeom>
              <a:avLst/>
              <a:gdLst>
                <a:gd name="connsiteX0" fmla="*/ 1394523 w 1509968"/>
                <a:gd name="connsiteY0" fmla="*/ 0 h 2657725"/>
                <a:gd name="connsiteX1" fmla="*/ 1414961 w 1509968"/>
                <a:gd name="connsiteY1" fmla="*/ 56307 h 2657725"/>
                <a:gd name="connsiteX2" fmla="*/ 1509968 w 1509968"/>
                <a:gd name="connsiteY2" fmla="*/ 689944 h 2657725"/>
                <a:gd name="connsiteX3" fmla="*/ 578265 w 1509968"/>
                <a:gd name="connsiteY3" fmla="*/ 2456845 h 2657725"/>
                <a:gd name="connsiteX4" fmla="*/ 563631 w 1509968"/>
                <a:gd name="connsiteY4" fmla="*/ 2465810 h 2657725"/>
                <a:gd name="connsiteX5" fmla="*/ 667600 w 1509968"/>
                <a:gd name="connsiteY5" fmla="*/ 2657725 h 2657725"/>
                <a:gd name="connsiteX6" fmla="*/ 459187 w 1509968"/>
                <a:gd name="connsiteY6" fmla="*/ 2529790 h 2657725"/>
                <a:gd name="connsiteX7" fmla="*/ 454763 w 1509968"/>
                <a:gd name="connsiteY7" fmla="*/ 2532499 h 2657725"/>
                <a:gd name="connsiteX8" fmla="*/ 250021 w 1509968"/>
                <a:gd name="connsiteY8" fmla="*/ 2401392 h 2657725"/>
                <a:gd name="connsiteX9" fmla="*/ 54592 w 1509968"/>
                <a:gd name="connsiteY9" fmla="*/ 2281428 h 2657725"/>
                <a:gd name="connsiteX10" fmla="*/ 54248 w 1509968"/>
                <a:gd name="connsiteY10" fmla="*/ 2276029 h 2657725"/>
                <a:gd name="connsiteX11" fmla="*/ 21352 w 1509968"/>
                <a:gd name="connsiteY11" fmla="*/ 2254964 h 2657725"/>
                <a:gd name="connsiteX12" fmla="*/ 21352 w 1509968"/>
                <a:gd name="connsiteY12" fmla="*/ 1760210 h 2657725"/>
                <a:gd name="connsiteX13" fmla="*/ 0 w 1509968"/>
                <a:gd name="connsiteY13" fmla="*/ 1425410 h 2657725"/>
                <a:gd name="connsiteX14" fmla="*/ 57691 w 1509968"/>
                <a:gd name="connsiteY14" fmla="*/ 1531900 h 2657725"/>
                <a:gd name="connsiteX15" fmla="*/ 87423 w 1509968"/>
                <a:gd name="connsiteY15" fmla="*/ 1509121 h 2657725"/>
                <a:gd name="connsiteX16" fmla="*/ 474352 w 1509968"/>
                <a:gd name="connsiteY16" fmla="*/ 668545 h 2657725"/>
                <a:gd name="connsiteX17" fmla="*/ 426550 w 1509968"/>
                <a:gd name="connsiteY17" fmla="*/ 344613 h 2657725"/>
                <a:gd name="connsiteX18" fmla="*/ 421160 w 1509968"/>
                <a:gd name="connsiteY18" fmla="*/ 329525 h 2657725"/>
                <a:gd name="connsiteX19" fmla="*/ 1008853 w 1509968"/>
                <a:gd name="connsiteY19" fmla="*/ 421784 h 2657725"/>
                <a:gd name="connsiteX20" fmla="*/ 1015449 w 1509968"/>
                <a:gd name="connsiteY20" fmla="*/ 427631 h 265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9968" h="2657725">
                  <a:moveTo>
                    <a:pt x="1394523" y="0"/>
                  </a:moveTo>
                  <a:lnTo>
                    <a:pt x="1414961" y="56307"/>
                  </a:lnTo>
                  <a:cubicBezTo>
                    <a:pt x="1476706" y="256473"/>
                    <a:pt x="1509968" y="469292"/>
                    <a:pt x="1509968" y="689944"/>
                  </a:cubicBezTo>
                  <a:cubicBezTo>
                    <a:pt x="1509968" y="1425453"/>
                    <a:pt x="1140388" y="2073923"/>
                    <a:pt x="578265" y="2456845"/>
                  </a:cubicBezTo>
                  <a:lnTo>
                    <a:pt x="563631" y="2465810"/>
                  </a:lnTo>
                  <a:lnTo>
                    <a:pt x="667600" y="2657725"/>
                  </a:lnTo>
                  <a:lnTo>
                    <a:pt x="459187" y="2529790"/>
                  </a:lnTo>
                  <a:lnTo>
                    <a:pt x="454763" y="2532499"/>
                  </a:lnTo>
                  <a:lnTo>
                    <a:pt x="250021" y="2401392"/>
                  </a:lnTo>
                  <a:lnTo>
                    <a:pt x="54592" y="2281428"/>
                  </a:lnTo>
                  <a:lnTo>
                    <a:pt x="54248" y="2276029"/>
                  </a:lnTo>
                  <a:lnTo>
                    <a:pt x="21352" y="2254964"/>
                  </a:lnTo>
                  <a:lnTo>
                    <a:pt x="21352" y="1760210"/>
                  </a:lnTo>
                  <a:lnTo>
                    <a:pt x="0" y="1425410"/>
                  </a:lnTo>
                  <a:lnTo>
                    <a:pt x="57691" y="1531900"/>
                  </a:lnTo>
                  <a:lnTo>
                    <a:pt x="87423" y="1509121"/>
                  </a:lnTo>
                  <a:cubicBezTo>
                    <a:pt x="323730" y="1309323"/>
                    <a:pt x="474352" y="1006955"/>
                    <a:pt x="474352" y="668545"/>
                  </a:cubicBezTo>
                  <a:cubicBezTo>
                    <a:pt x="474352" y="555742"/>
                    <a:pt x="457616" y="446943"/>
                    <a:pt x="426550" y="344613"/>
                  </a:cubicBezTo>
                  <a:lnTo>
                    <a:pt x="421160" y="329525"/>
                  </a:lnTo>
                  <a:lnTo>
                    <a:pt x="1008853" y="421784"/>
                  </a:lnTo>
                  <a:lnTo>
                    <a:pt x="1015449" y="427631"/>
                  </a:lnTo>
                  <a:close/>
                </a:path>
              </a:pathLst>
            </a:custGeom>
            <a:solidFill>
              <a:srgbClr val="1AA3AA"/>
            </a:solidFill>
            <a:ln>
              <a:noFill/>
            </a:ln>
          </p:spPr>
          <p:style>
            <a:lnRef idx="2">
              <a:srgbClr val="1F74AD">
                <a:shade val="50000"/>
              </a:srgbClr>
            </a:lnRef>
            <a:fillRef idx="1">
              <a:srgbClr val="1F74AD"/>
            </a:fillRef>
            <a:effectRef idx="0">
              <a:srgbClr val="1F74AD"/>
            </a:effectRef>
            <a:fontRef idx="minor">
              <a:sysClr val="window" lastClr="FFFFFF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任意多边形: 形状 44"/>
            <p:cNvSpPr/>
            <p:nvPr>
              <p:custDataLst>
                <p:tags r:id="rId8"/>
              </p:custDataLst>
            </p:nvPr>
          </p:nvSpPr>
          <p:spPr>
            <a:xfrm rot="3653995">
              <a:off x="4813" y="2981"/>
              <a:ext cx="2289" cy="2218"/>
            </a:xfrm>
            <a:custGeom>
              <a:avLst/>
              <a:gdLst>
                <a:gd name="connsiteX0" fmla="*/ 0 w 1937956"/>
                <a:gd name="connsiteY0" fmla="*/ 291842 h 1878313"/>
                <a:gd name="connsiteX1" fmla="*/ 483891 w 1937956"/>
                <a:gd name="connsiteY1" fmla="*/ 50468 h 1878313"/>
                <a:gd name="connsiteX2" fmla="*/ 571603 w 1937956"/>
                <a:gd name="connsiteY2" fmla="*/ 3307 h 1878313"/>
                <a:gd name="connsiteX3" fmla="*/ 574833 w 1937956"/>
                <a:gd name="connsiteY3" fmla="*/ 5104 h 1878313"/>
                <a:gd name="connsiteX4" fmla="*/ 585066 w 1937956"/>
                <a:gd name="connsiteY4" fmla="*/ 0 h 1878313"/>
                <a:gd name="connsiteX5" fmla="*/ 1105059 w 1937956"/>
                <a:gd name="connsiteY5" fmla="*/ 288962 h 1878313"/>
                <a:gd name="connsiteX6" fmla="*/ 977564 w 1937956"/>
                <a:gd name="connsiteY6" fmla="*/ 289295 h 1878313"/>
                <a:gd name="connsiteX7" fmla="*/ 987882 w 1937956"/>
                <a:gd name="connsiteY7" fmla="*/ 354107 h 1878313"/>
                <a:gd name="connsiteX8" fmla="*/ 1414458 w 1937956"/>
                <a:gd name="connsiteY8" fmla="*/ 923102 h 1878313"/>
                <a:gd name="connsiteX9" fmla="*/ 1903691 w 1937956"/>
                <a:gd name="connsiteY9" fmla="*/ 1031546 h 1878313"/>
                <a:gd name="connsiteX10" fmla="*/ 1914118 w 1937956"/>
                <a:gd name="connsiteY10" fmla="*/ 1030261 h 1878313"/>
                <a:gd name="connsiteX11" fmla="*/ 1700110 w 1937956"/>
                <a:gd name="connsiteY11" fmla="*/ 1476802 h 1878313"/>
                <a:gd name="connsiteX12" fmla="*/ 1694200 w 1937956"/>
                <a:gd name="connsiteY12" fmla="*/ 1480460 h 1878313"/>
                <a:gd name="connsiteX13" fmla="*/ 1937956 w 1937956"/>
                <a:gd name="connsiteY13" fmla="*/ 1874210 h 1878313"/>
                <a:gd name="connsiteX14" fmla="*/ 1818618 w 1937956"/>
                <a:gd name="connsiteY14" fmla="*/ 1878313 h 1878313"/>
                <a:gd name="connsiteX15" fmla="*/ 1021076 w 1937956"/>
                <a:gd name="connsiteY15" fmla="*/ 1664560 h 1878313"/>
                <a:gd name="connsiteX16" fmla="*/ 161057 w 1937956"/>
                <a:gd name="connsiteY16" fmla="*/ 345134 h 1878313"/>
                <a:gd name="connsiteX17" fmla="*/ 158815 w 1937956"/>
                <a:gd name="connsiteY17" fmla="*/ 291428 h 1878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37956" h="1878313">
                  <a:moveTo>
                    <a:pt x="0" y="291842"/>
                  </a:moveTo>
                  <a:lnTo>
                    <a:pt x="483891" y="50468"/>
                  </a:lnTo>
                  <a:lnTo>
                    <a:pt x="571603" y="3307"/>
                  </a:lnTo>
                  <a:lnTo>
                    <a:pt x="574833" y="5104"/>
                  </a:lnTo>
                  <a:lnTo>
                    <a:pt x="585066" y="0"/>
                  </a:lnTo>
                  <a:lnTo>
                    <a:pt x="1105059" y="288962"/>
                  </a:lnTo>
                  <a:lnTo>
                    <a:pt x="977564" y="289295"/>
                  </a:lnTo>
                  <a:lnTo>
                    <a:pt x="987882" y="354107"/>
                  </a:lnTo>
                  <a:cubicBezTo>
                    <a:pt x="1039185" y="585756"/>
                    <a:pt x="1187790" y="796940"/>
                    <a:pt x="1414458" y="923102"/>
                  </a:cubicBezTo>
                  <a:cubicBezTo>
                    <a:pt x="1569888" y="1009614"/>
                    <a:pt x="1739952" y="1043863"/>
                    <a:pt x="1903691" y="1031546"/>
                  </a:cubicBezTo>
                  <a:lnTo>
                    <a:pt x="1914118" y="1030261"/>
                  </a:lnTo>
                  <a:lnTo>
                    <a:pt x="1700110" y="1476802"/>
                  </a:lnTo>
                  <a:lnTo>
                    <a:pt x="1694200" y="1480460"/>
                  </a:lnTo>
                  <a:lnTo>
                    <a:pt x="1937956" y="1874210"/>
                  </a:lnTo>
                  <a:lnTo>
                    <a:pt x="1818618" y="1878313"/>
                  </a:lnTo>
                  <a:cubicBezTo>
                    <a:pt x="1548237" y="1874601"/>
                    <a:pt x="1274438" y="1805580"/>
                    <a:pt x="1021076" y="1664560"/>
                  </a:cubicBezTo>
                  <a:cubicBezTo>
                    <a:pt x="514354" y="1382522"/>
                    <a:pt x="209316" y="879240"/>
                    <a:pt x="161057" y="345134"/>
                  </a:cubicBezTo>
                  <a:lnTo>
                    <a:pt x="158815" y="291428"/>
                  </a:lnTo>
                  <a:close/>
                </a:path>
              </a:pathLst>
            </a:custGeom>
            <a:solidFill>
              <a:srgbClr val="1F74AD"/>
            </a:solidFill>
            <a:ln>
              <a:noFill/>
            </a:ln>
          </p:spPr>
          <p:style>
            <a:lnRef idx="2">
              <a:srgbClr val="1F74AD">
                <a:shade val="50000"/>
              </a:srgbClr>
            </a:lnRef>
            <a:fillRef idx="1">
              <a:srgbClr val="1F74AD"/>
            </a:fillRef>
            <a:effectRef idx="0">
              <a:srgbClr val="1F74AD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任意多边形: 形状 42"/>
            <p:cNvSpPr/>
            <p:nvPr>
              <p:custDataLst>
                <p:tags r:id="rId9"/>
              </p:custDataLst>
            </p:nvPr>
          </p:nvSpPr>
          <p:spPr>
            <a:xfrm rot="9555269">
              <a:off x="6628" y="2285"/>
              <a:ext cx="2378" cy="2179"/>
            </a:xfrm>
            <a:custGeom>
              <a:avLst/>
              <a:gdLst>
                <a:gd name="connsiteX0" fmla="*/ 1586244 w 2553243"/>
                <a:gd name="connsiteY0" fmla="*/ 2202786 h 2339320"/>
                <a:gd name="connsiteX1" fmla="*/ 259527 w 2553243"/>
                <a:gd name="connsiteY1" fmla="*/ 603220 h 2339320"/>
                <a:gd name="connsiteX2" fmla="*/ 234257 w 2553243"/>
                <a:gd name="connsiteY2" fmla="*/ 369528 h 2339320"/>
                <a:gd name="connsiteX3" fmla="*/ 0 w 2553243"/>
                <a:gd name="connsiteY3" fmla="*/ 370138 h 2339320"/>
                <a:gd name="connsiteX4" fmla="*/ 620600 w 2553243"/>
                <a:gd name="connsiteY4" fmla="*/ 60571 h 2339320"/>
                <a:gd name="connsiteX5" fmla="*/ 727283 w 2553243"/>
                <a:gd name="connsiteY5" fmla="*/ 4563 h 2339320"/>
                <a:gd name="connsiteX6" fmla="*/ 729896 w 2553243"/>
                <a:gd name="connsiteY6" fmla="*/ 6052 h 2339320"/>
                <a:gd name="connsiteX7" fmla="*/ 742029 w 2553243"/>
                <a:gd name="connsiteY7" fmla="*/ 0 h 2339320"/>
                <a:gd name="connsiteX8" fmla="*/ 1401526 w 2553243"/>
                <a:gd name="connsiteY8" fmla="*/ 366486 h 2339320"/>
                <a:gd name="connsiteX9" fmla="*/ 1260799 w 2553243"/>
                <a:gd name="connsiteY9" fmla="*/ 366853 h 2339320"/>
                <a:gd name="connsiteX10" fmla="*/ 1261777 w 2553243"/>
                <a:gd name="connsiteY10" fmla="*/ 379460 h 2339320"/>
                <a:gd name="connsiteX11" fmla="*/ 1934156 w 2553243"/>
                <a:gd name="connsiteY11" fmla="*/ 1243755 h 2339320"/>
                <a:gd name="connsiteX12" fmla="*/ 2351514 w 2553243"/>
                <a:gd name="connsiteY12" fmla="*/ 1310301 h 2339320"/>
                <a:gd name="connsiteX13" fmla="*/ 2401225 w 2553243"/>
                <a:gd name="connsiteY13" fmla="*/ 1305495 h 2339320"/>
                <a:gd name="connsiteX14" fmla="*/ 2200439 w 2553243"/>
                <a:gd name="connsiteY14" fmla="*/ 1835587 h 2339320"/>
                <a:gd name="connsiteX15" fmla="*/ 2193363 w 2553243"/>
                <a:gd name="connsiteY15" fmla="*/ 1840845 h 2339320"/>
                <a:gd name="connsiteX16" fmla="*/ 2553243 w 2553243"/>
                <a:gd name="connsiteY16" fmla="*/ 2325053 h 2339320"/>
                <a:gd name="connsiteX17" fmla="*/ 2414790 w 2553243"/>
                <a:gd name="connsiteY17" fmla="*/ 2337560 h 2339320"/>
                <a:gd name="connsiteX18" fmla="*/ 1586244 w 2553243"/>
                <a:gd name="connsiteY18" fmla="*/ 2202786 h 233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3243" h="2339320">
                  <a:moveTo>
                    <a:pt x="1586244" y="2202786"/>
                  </a:moveTo>
                  <a:cubicBezTo>
                    <a:pt x="869990" y="1931486"/>
                    <a:pt x="388266" y="1309683"/>
                    <a:pt x="259527" y="603220"/>
                  </a:cubicBezTo>
                  <a:lnTo>
                    <a:pt x="234257" y="369528"/>
                  </a:lnTo>
                  <a:lnTo>
                    <a:pt x="0" y="370138"/>
                  </a:lnTo>
                  <a:lnTo>
                    <a:pt x="620600" y="60571"/>
                  </a:lnTo>
                  <a:lnTo>
                    <a:pt x="727283" y="4563"/>
                  </a:lnTo>
                  <a:lnTo>
                    <a:pt x="729896" y="6052"/>
                  </a:lnTo>
                  <a:lnTo>
                    <a:pt x="742029" y="0"/>
                  </a:lnTo>
                  <a:lnTo>
                    <a:pt x="1401526" y="366486"/>
                  </a:lnTo>
                  <a:lnTo>
                    <a:pt x="1260799" y="366853"/>
                  </a:lnTo>
                  <a:lnTo>
                    <a:pt x="1261777" y="379460"/>
                  </a:lnTo>
                  <a:cubicBezTo>
                    <a:pt x="1309873" y="760792"/>
                    <a:pt x="1556615" y="1100751"/>
                    <a:pt x="1934156" y="1243755"/>
                  </a:cubicBezTo>
                  <a:cubicBezTo>
                    <a:pt x="2071444" y="1295756"/>
                    <a:pt x="2213030" y="1316791"/>
                    <a:pt x="2351514" y="1310301"/>
                  </a:cubicBezTo>
                  <a:lnTo>
                    <a:pt x="2401225" y="1305495"/>
                  </a:lnTo>
                  <a:lnTo>
                    <a:pt x="2200439" y="1835587"/>
                  </a:lnTo>
                  <a:lnTo>
                    <a:pt x="2193363" y="1840845"/>
                  </a:lnTo>
                  <a:lnTo>
                    <a:pt x="2553243" y="2325053"/>
                  </a:lnTo>
                  <a:lnTo>
                    <a:pt x="2414790" y="2337560"/>
                  </a:lnTo>
                  <a:cubicBezTo>
                    <a:pt x="2140165" y="2348839"/>
                    <a:pt x="1859102" y="2306138"/>
                    <a:pt x="1586244" y="2202786"/>
                  </a:cubicBezTo>
                  <a:close/>
                </a:path>
              </a:pathLst>
            </a:custGeom>
            <a:solidFill>
              <a:srgbClr val="3498DB"/>
            </a:solidFill>
            <a:ln>
              <a:noFill/>
            </a:ln>
          </p:spPr>
          <p:style>
            <a:lnRef idx="2">
              <a:srgbClr val="1F74AD">
                <a:shade val="50000"/>
              </a:srgbClr>
            </a:lnRef>
            <a:fillRef idx="1">
              <a:srgbClr val="1F74AD"/>
            </a:fillRef>
            <a:effectRef idx="0">
              <a:srgbClr val="1F74AD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任意多边形: 形状 43"/>
            <p:cNvSpPr/>
            <p:nvPr>
              <p:custDataLst>
                <p:tags r:id="rId10"/>
              </p:custDataLst>
            </p:nvPr>
          </p:nvSpPr>
          <p:spPr>
            <a:xfrm rot="19652868">
              <a:off x="5692" y="4883"/>
              <a:ext cx="2122" cy="2106"/>
            </a:xfrm>
            <a:custGeom>
              <a:avLst/>
              <a:gdLst>
                <a:gd name="connsiteX0" fmla="*/ 1401526 w 2278261"/>
                <a:gd name="connsiteY0" fmla="*/ 366486 h 2261048"/>
                <a:gd name="connsiteX1" fmla="*/ 1316187 w 2278261"/>
                <a:gd name="connsiteY1" fmla="*/ 366709 h 2261048"/>
                <a:gd name="connsiteX2" fmla="*/ 1318738 w 2278261"/>
                <a:gd name="connsiteY2" fmla="*/ 382590 h 2261048"/>
                <a:gd name="connsiteX3" fmla="*/ 1781966 w 2278261"/>
                <a:gd name="connsiteY3" fmla="*/ 1055256 h 2261048"/>
                <a:gd name="connsiteX4" fmla="*/ 2177140 w 2278261"/>
                <a:gd name="connsiteY4" fmla="*/ 1205101 h 2261048"/>
                <a:gd name="connsiteX5" fmla="*/ 2278261 w 2278261"/>
                <a:gd name="connsiteY5" fmla="*/ 1216058 h 2261048"/>
                <a:gd name="connsiteX6" fmla="*/ 1916170 w 2278261"/>
                <a:gd name="connsiteY6" fmla="*/ 1785474 h 2261048"/>
                <a:gd name="connsiteX7" fmla="*/ 1908175 w 2278261"/>
                <a:gd name="connsiteY7" fmla="*/ 1789187 h 2261048"/>
                <a:gd name="connsiteX8" fmla="*/ 2127349 w 2278261"/>
                <a:gd name="connsiteY8" fmla="*/ 2261048 h 2261048"/>
                <a:gd name="connsiteX9" fmla="*/ 1983482 w 2278261"/>
                <a:gd name="connsiteY9" fmla="*/ 2244543 h 2261048"/>
                <a:gd name="connsiteX10" fmla="*/ 1199517 w 2278261"/>
                <a:gd name="connsiteY10" fmla="*/ 1944458 h 2261048"/>
                <a:gd name="connsiteX11" fmla="*/ 239578 w 2278261"/>
                <a:gd name="connsiteY11" fmla="*/ 415120 h 2261048"/>
                <a:gd name="connsiteX12" fmla="*/ 236302 w 2278261"/>
                <a:gd name="connsiteY12" fmla="*/ 369523 h 2261048"/>
                <a:gd name="connsiteX13" fmla="*/ 0 w 2278261"/>
                <a:gd name="connsiteY13" fmla="*/ 370138 h 2261048"/>
                <a:gd name="connsiteX14" fmla="*/ 703437 w 2278261"/>
                <a:gd name="connsiteY14" fmla="*/ 19250 h 2261048"/>
                <a:gd name="connsiteX15" fmla="*/ 737308 w 2278261"/>
                <a:gd name="connsiteY15" fmla="*/ 931 h 2261048"/>
                <a:gd name="connsiteX16" fmla="*/ 738662 w 2278261"/>
                <a:gd name="connsiteY16" fmla="*/ 1680 h 2261048"/>
                <a:gd name="connsiteX17" fmla="*/ 742029 w 2278261"/>
                <a:gd name="connsiteY17" fmla="*/ 0 h 226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78261" h="2261048">
                  <a:moveTo>
                    <a:pt x="1401526" y="366486"/>
                  </a:moveTo>
                  <a:lnTo>
                    <a:pt x="1316187" y="366709"/>
                  </a:lnTo>
                  <a:lnTo>
                    <a:pt x="1318738" y="382590"/>
                  </a:lnTo>
                  <a:cubicBezTo>
                    <a:pt x="1375324" y="652182"/>
                    <a:pt x="1534204" y="897705"/>
                    <a:pt x="1781966" y="1055256"/>
                  </a:cubicBezTo>
                  <a:cubicBezTo>
                    <a:pt x="1905846" y="1134031"/>
                    <a:pt x="2040220" y="1183356"/>
                    <a:pt x="2177140" y="1205101"/>
                  </a:cubicBezTo>
                  <a:lnTo>
                    <a:pt x="2278261" y="1216058"/>
                  </a:lnTo>
                  <a:lnTo>
                    <a:pt x="1916170" y="1785474"/>
                  </a:lnTo>
                  <a:lnTo>
                    <a:pt x="1908175" y="1789187"/>
                  </a:lnTo>
                  <a:lnTo>
                    <a:pt x="2127349" y="2261048"/>
                  </a:lnTo>
                  <a:lnTo>
                    <a:pt x="1983482" y="2244543"/>
                  </a:lnTo>
                  <a:cubicBezTo>
                    <a:pt x="1712281" y="2199865"/>
                    <a:pt x="1445729" y="2101024"/>
                    <a:pt x="1199517" y="1944458"/>
                  </a:cubicBezTo>
                  <a:cubicBezTo>
                    <a:pt x="645539" y="1592185"/>
                    <a:pt x="312533" y="1022717"/>
                    <a:pt x="239578" y="415120"/>
                  </a:cubicBezTo>
                  <a:lnTo>
                    <a:pt x="236302" y="369523"/>
                  </a:lnTo>
                  <a:lnTo>
                    <a:pt x="0" y="370138"/>
                  </a:lnTo>
                  <a:lnTo>
                    <a:pt x="703437" y="19250"/>
                  </a:lnTo>
                  <a:lnTo>
                    <a:pt x="737308" y="931"/>
                  </a:lnTo>
                  <a:lnTo>
                    <a:pt x="738662" y="1680"/>
                  </a:lnTo>
                  <a:lnTo>
                    <a:pt x="742029" y="0"/>
                  </a:lnTo>
                  <a:close/>
                </a:path>
              </a:pathLst>
            </a:custGeom>
            <a:solidFill>
              <a:srgbClr val="69A35B"/>
            </a:solidFill>
            <a:ln>
              <a:noFill/>
            </a:ln>
          </p:spPr>
          <p:style>
            <a:lnRef idx="2">
              <a:srgbClr val="1F74AD">
                <a:shade val="50000"/>
              </a:srgbClr>
            </a:lnRef>
            <a:fillRef idx="1">
              <a:srgbClr val="1F74AD"/>
            </a:fillRef>
            <a:effectRef idx="0">
              <a:srgbClr val="1F74AD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1" name="圆角矩形 80"/>
          <p:cNvSpPr/>
          <p:nvPr/>
        </p:nvSpPr>
        <p:spPr>
          <a:xfrm>
            <a:off x="9610090" y="5278755"/>
            <a:ext cx="603250" cy="231775"/>
          </a:xfrm>
          <a:prstGeom prst="round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闭环</a:t>
            </a:r>
            <a:endParaRPr lang="zh-CN" altLang="en-US" sz="10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445625" y="4556125"/>
            <a:ext cx="88519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专业研讨</a:t>
            </a:r>
            <a:endParaRPr lang="zh-CN" altLang="en-US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9450070" y="4872355"/>
            <a:ext cx="92329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输出方案</a:t>
            </a:r>
            <a:endParaRPr lang="zh-CN" altLang="en-US" sz="8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6" name="直接箭头连接符 85"/>
          <p:cNvCxnSpPr/>
          <p:nvPr/>
        </p:nvCxnSpPr>
        <p:spPr>
          <a:xfrm>
            <a:off x="9165908" y="4759960"/>
            <a:ext cx="1440000" cy="1270"/>
          </a:xfrm>
          <a:prstGeom prst="straightConnector1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/>
          <p:cNvCxnSpPr/>
          <p:nvPr/>
        </p:nvCxnSpPr>
        <p:spPr>
          <a:xfrm flipH="1">
            <a:off x="9165908" y="4878070"/>
            <a:ext cx="1440000" cy="635"/>
          </a:xfrm>
          <a:prstGeom prst="straightConnector1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圆角矩形 87"/>
          <p:cNvSpPr/>
          <p:nvPr>
            <p:custDataLst>
              <p:tags r:id="rId11"/>
            </p:custDataLst>
          </p:nvPr>
        </p:nvSpPr>
        <p:spPr>
          <a:xfrm>
            <a:off x="10690860" y="4652645"/>
            <a:ext cx="855980" cy="371475"/>
          </a:xfrm>
          <a:prstGeom prst="round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市政企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>
              <a:buClrTx/>
              <a:buSzTx/>
              <a:buFontTx/>
            </a:pP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云条线支撑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2" name="圆角矩形 91"/>
          <p:cNvSpPr/>
          <p:nvPr>
            <p:custDataLst>
              <p:tags r:id="rId12"/>
            </p:custDataLst>
          </p:nvPr>
        </p:nvSpPr>
        <p:spPr>
          <a:xfrm>
            <a:off x="10746105" y="5784215"/>
            <a:ext cx="855980" cy="371475"/>
          </a:xfrm>
          <a:prstGeom prst="round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区县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>
              <a:buClrTx/>
              <a:buSzTx/>
              <a:buFontTx/>
            </a:pP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云条线支撑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3" name="圆角矩形 92"/>
          <p:cNvSpPr/>
          <p:nvPr>
            <p:custDataLst>
              <p:tags r:id="rId13"/>
            </p:custDataLst>
          </p:nvPr>
        </p:nvSpPr>
        <p:spPr>
          <a:xfrm>
            <a:off x="8289925" y="5767705"/>
            <a:ext cx="855980" cy="371475"/>
          </a:xfrm>
          <a:prstGeom prst="round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区县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>
              <a:buClrTx/>
              <a:buSzTx/>
              <a:buFontTx/>
            </a:pPr>
            <a:r>
              <a:rPr lang="en-US" altLang="zh-CN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DICT</a:t>
            </a: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支撑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4" name="圆角矩形 93"/>
          <p:cNvSpPr/>
          <p:nvPr>
            <p:custDataLst>
              <p:tags r:id="rId14"/>
            </p:custDataLst>
          </p:nvPr>
        </p:nvSpPr>
        <p:spPr>
          <a:xfrm>
            <a:off x="8255635" y="4652645"/>
            <a:ext cx="855980" cy="371475"/>
          </a:xfrm>
          <a:prstGeom prst="roundRect">
            <a:avLst/>
          </a:prstGeom>
          <a:solidFill>
            <a:srgbClr val="558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市政企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>
              <a:buClrTx/>
              <a:buSzTx/>
              <a:buFontTx/>
            </a:pPr>
            <a:r>
              <a:rPr lang="en-US" altLang="zh-CN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DICT</a:t>
            </a: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支撑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8235315" y="5143500"/>
            <a:ext cx="3009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endParaRPr lang="zh-CN" altLang="en-US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提出</a:t>
            </a:r>
            <a:endParaRPr lang="zh-CN" altLang="en-US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890635" y="5126990"/>
            <a:ext cx="2717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</a:t>
            </a:r>
            <a:endParaRPr lang="zh-CN" altLang="en-US" sz="8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支撑</a:t>
            </a:r>
            <a:endParaRPr lang="zh-CN" altLang="en-US" sz="8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上箭头 96"/>
          <p:cNvSpPr/>
          <p:nvPr/>
        </p:nvSpPr>
        <p:spPr>
          <a:xfrm>
            <a:off x="8482965" y="5137150"/>
            <a:ext cx="212725" cy="563245"/>
          </a:xfrm>
          <a:prstGeom prst="upArrow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98" name="上箭头 97"/>
          <p:cNvSpPr/>
          <p:nvPr/>
        </p:nvSpPr>
        <p:spPr>
          <a:xfrm rot="10800000">
            <a:off x="8680450" y="5168265"/>
            <a:ext cx="212725" cy="540385"/>
          </a:xfrm>
          <a:prstGeom prst="upArrow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101" name="文本框 100"/>
          <p:cNvSpPr txBox="1"/>
          <p:nvPr/>
        </p:nvSpPr>
        <p:spPr>
          <a:xfrm>
            <a:off x="9490075" y="5712460"/>
            <a:ext cx="88519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属地需求</a:t>
            </a:r>
            <a:endParaRPr lang="zh-CN" altLang="en-US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9484360" y="6021705"/>
            <a:ext cx="92329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现场解决</a:t>
            </a:r>
            <a:endParaRPr lang="zh-CN" altLang="en-US" sz="8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3" name="直接箭头连接符 102"/>
          <p:cNvCxnSpPr/>
          <p:nvPr/>
        </p:nvCxnSpPr>
        <p:spPr>
          <a:xfrm>
            <a:off x="9210358" y="5916295"/>
            <a:ext cx="1440000" cy="1270"/>
          </a:xfrm>
          <a:prstGeom prst="straightConnector1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 flipH="1">
            <a:off x="9210358" y="6034405"/>
            <a:ext cx="1440000" cy="635"/>
          </a:xfrm>
          <a:prstGeom prst="straightConnector1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文本框 104"/>
          <p:cNvSpPr txBox="1"/>
          <p:nvPr/>
        </p:nvSpPr>
        <p:spPr>
          <a:xfrm>
            <a:off x="10658475" y="5126990"/>
            <a:ext cx="3009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技术论证</a:t>
            </a:r>
            <a:endParaRPr lang="zh-CN" altLang="en-US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11313795" y="5110480"/>
            <a:ext cx="2717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指导支撑</a:t>
            </a:r>
            <a:endParaRPr lang="zh-CN" altLang="en-US" sz="8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" name="上箭头 111"/>
          <p:cNvSpPr/>
          <p:nvPr/>
        </p:nvSpPr>
        <p:spPr>
          <a:xfrm>
            <a:off x="10906125" y="5120640"/>
            <a:ext cx="212725" cy="563245"/>
          </a:xfrm>
          <a:prstGeom prst="upArrow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113" name="上箭头 112"/>
          <p:cNvSpPr/>
          <p:nvPr/>
        </p:nvSpPr>
        <p:spPr>
          <a:xfrm rot="10800000">
            <a:off x="11103610" y="5151755"/>
            <a:ext cx="212725" cy="540385"/>
          </a:xfrm>
          <a:prstGeom prst="upArrow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100" name="文本框 99"/>
          <p:cNvSpPr txBox="1"/>
          <p:nvPr/>
        </p:nvSpPr>
        <p:spPr>
          <a:xfrm>
            <a:off x="8242300" y="2813050"/>
            <a:ext cx="1146810" cy="245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一支</a:t>
            </a:r>
            <a:r>
              <a:rPr lang="zh-CN" altLang="en-US" sz="9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服务支撑团队</a:t>
            </a:r>
            <a:endParaRPr lang="zh-CN" altLang="en-US" sz="9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35315" y="3036570"/>
            <a:ext cx="1146810" cy="245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</a:t>
            </a:r>
            <a:r>
              <a:rPr lang="zh-CN" altLang="en-US" sz="9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定期培训机制</a:t>
            </a:r>
            <a:endParaRPr lang="zh-CN" altLang="en-US" sz="9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235315" y="3266440"/>
            <a:ext cx="1313815" cy="245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一套</a:t>
            </a:r>
            <a:r>
              <a:rPr lang="zh-CN" altLang="en-US" sz="9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前后端支撑流程</a:t>
            </a:r>
            <a:endParaRPr lang="zh-CN" altLang="en-US" sz="9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右箭头 12"/>
          <p:cNvSpPr/>
          <p:nvPr/>
        </p:nvSpPr>
        <p:spPr>
          <a:xfrm>
            <a:off x="9382125" y="2871470"/>
            <a:ext cx="337820" cy="575945"/>
          </a:xfrm>
          <a:prstGeom prst="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9294495" y="3036570"/>
            <a:ext cx="4476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0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754870" y="2813050"/>
            <a:ext cx="1146810" cy="245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商机支撑率</a:t>
            </a:r>
            <a:r>
              <a:rPr lang="en-US" altLang="zh-CN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endParaRPr lang="en-US" altLang="zh-CN" sz="1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759315" y="3037205"/>
            <a:ext cx="1146810" cy="245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培训覆盖率</a:t>
            </a:r>
            <a:r>
              <a:rPr lang="en-US" altLang="zh-CN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endParaRPr lang="en-US" sz="1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759315" y="3266440"/>
            <a:ext cx="1248410" cy="245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现场走访</a:t>
            </a:r>
            <a:r>
              <a:rPr lang="en-US" altLang="zh-CN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＞</a:t>
            </a:r>
            <a:r>
              <a:rPr lang="en-US" altLang="zh-CN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1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endParaRPr lang="zh-CN" altLang="en-US" sz="10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0" name="组合 129"/>
          <p:cNvGrpSpPr/>
          <p:nvPr/>
        </p:nvGrpSpPr>
        <p:grpSpPr>
          <a:xfrm>
            <a:off x="10959465" y="3036570"/>
            <a:ext cx="208280" cy="208280"/>
            <a:chOff x="7053424" y="4247746"/>
            <a:chExt cx="575214" cy="575214"/>
          </a:xfrm>
        </p:grpSpPr>
        <p:sp>
          <p:nvSpPr>
            <p:cNvPr id="131" name="椭圆 130"/>
            <p:cNvSpPr/>
            <p:nvPr/>
          </p:nvSpPr>
          <p:spPr>
            <a:xfrm>
              <a:off x="7053424" y="4247746"/>
              <a:ext cx="575214" cy="575214"/>
            </a:xfrm>
            <a:prstGeom prst="ellipse">
              <a:avLst/>
            </a:prstGeom>
            <a:solidFill>
              <a:srgbClr val="62A9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2" name="组合 131"/>
            <p:cNvGrpSpPr/>
            <p:nvPr/>
          </p:nvGrpSpPr>
          <p:grpSpPr>
            <a:xfrm>
              <a:off x="7226194" y="4505672"/>
              <a:ext cx="318754" cy="167198"/>
              <a:chOff x="4891844" y="3729956"/>
              <a:chExt cx="423281" cy="222026"/>
            </a:xfrm>
            <a:solidFill>
              <a:schemeClr val="bg1"/>
            </a:solidFill>
          </p:grpSpPr>
          <p:sp>
            <p:nvSpPr>
              <p:cNvPr id="133" name="矩形 132"/>
              <p:cNvSpPr/>
              <p:nvPr/>
            </p:nvSpPr>
            <p:spPr>
              <a:xfrm rot="2700000">
                <a:off x="5054570" y="3575374"/>
                <a:ext cx="105408" cy="41570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矩形 133"/>
              <p:cNvSpPr/>
              <p:nvPr/>
            </p:nvSpPr>
            <p:spPr>
              <a:xfrm rot="8100000">
                <a:off x="4891844" y="3729956"/>
                <a:ext cx="108816" cy="2220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9" name="文本框 28"/>
          <p:cNvSpPr txBox="1"/>
          <p:nvPr/>
        </p:nvSpPr>
        <p:spPr>
          <a:xfrm>
            <a:off x="11122660" y="2941320"/>
            <a:ext cx="57975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algn="ctr"/>
            <a:r>
              <a:rPr lang="zh-CN" altLang="en-US" sz="1000" b="1">
                <a:solidFill>
                  <a:srgbClr val="62A9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</a:t>
            </a:r>
            <a:endParaRPr lang="zh-CN" altLang="en-US" sz="1000" b="1">
              <a:solidFill>
                <a:srgbClr val="62A9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ctr"/>
            <a:r>
              <a:rPr lang="zh-CN" altLang="en-US" sz="1000" b="1">
                <a:solidFill>
                  <a:srgbClr val="62A9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提升</a:t>
            </a:r>
            <a:endParaRPr lang="zh-CN" altLang="en-US" sz="1000" b="1">
              <a:solidFill>
                <a:srgbClr val="62A9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1" name="object 57"/>
          <p:cNvGrpSpPr/>
          <p:nvPr/>
        </p:nvGrpSpPr>
        <p:grpSpPr>
          <a:xfrm>
            <a:off x="407468" y="2712727"/>
            <a:ext cx="3382654" cy="1264336"/>
            <a:chOff x="4412526" y="2476182"/>
            <a:chExt cx="3382654" cy="1264336"/>
          </a:xfrm>
        </p:grpSpPr>
        <p:pic>
          <p:nvPicPr>
            <p:cNvPr id="54" name="object 6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412526" y="3435045"/>
              <a:ext cx="345605" cy="305473"/>
            </a:xfrm>
            <a:prstGeom prst="rect">
              <a:avLst/>
            </a:prstGeom>
          </p:spPr>
        </p:pic>
        <p:sp>
          <p:nvSpPr>
            <p:cNvPr id="55" name="object 61"/>
            <p:cNvSpPr/>
            <p:nvPr/>
          </p:nvSpPr>
          <p:spPr>
            <a:xfrm>
              <a:off x="4418075" y="2617063"/>
              <a:ext cx="315595" cy="275590"/>
            </a:xfrm>
            <a:custGeom>
              <a:avLst/>
              <a:gdLst/>
              <a:ahLst/>
              <a:cxnLst/>
              <a:rect l="l" t="t" r="r" b="b"/>
              <a:pathLst>
                <a:path w="315595" h="275589">
                  <a:moveTo>
                    <a:pt x="157772" y="274980"/>
                  </a:moveTo>
                  <a:lnTo>
                    <a:pt x="107973" y="267965"/>
                  </a:lnTo>
                  <a:lnTo>
                    <a:pt x="64711" y="248408"/>
                  </a:lnTo>
                  <a:lnTo>
                    <a:pt x="30570" y="218541"/>
                  </a:lnTo>
                  <a:lnTo>
                    <a:pt x="8138" y="180596"/>
                  </a:lnTo>
                  <a:lnTo>
                    <a:pt x="0" y="136804"/>
                  </a:lnTo>
                  <a:lnTo>
                    <a:pt x="8138" y="93681"/>
                  </a:lnTo>
                  <a:lnTo>
                    <a:pt x="30570" y="56142"/>
                  </a:lnTo>
                  <a:lnTo>
                    <a:pt x="64711" y="26483"/>
                  </a:lnTo>
                  <a:lnTo>
                    <a:pt x="107973" y="7003"/>
                  </a:lnTo>
                  <a:lnTo>
                    <a:pt x="157772" y="0"/>
                  </a:lnTo>
                  <a:lnTo>
                    <a:pt x="207575" y="7009"/>
                  </a:lnTo>
                  <a:lnTo>
                    <a:pt x="250829" y="26527"/>
                  </a:lnTo>
                  <a:lnTo>
                    <a:pt x="284938" y="56290"/>
                  </a:lnTo>
                  <a:lnTo>
                    <a:pt x="307307" y="94032"/>
                  </a:lnTo>
                  <a:lnTo>
                    <a:pt x="315340" y="137490"/>
                  </a:lnTo>
                  <a:lnTo>
                    <a:pt x="307307" y="180947"/>
                  </a:lnTo>
                  <a:lnTo>
                    <a:pt x="284938" y="218689"/>
                  </a:lnTo>
                  <a:lnTo>
                    <a:pt x="250829" y="248452"/>
                  </a:lnTo>
                  <a:lnTo>
                    <a:pt x="207575" y="267971"/>
                  </a:lnTo>
                  <a:lnTo>
                    <a:pt x="157772" y="274980"/>
                  </a:lnTo>
                  <a:close/>
                </a:path>
              </a:pathLst>
            </a:custGeom>
            <a:solidFill>
              <a:srgbClr val="4F80BC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6" name="object 62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4456010" y="2677833"/>
              <a:ext cx="243039" cy="158000"/>
            </a:xfrm>
            <a:prstGeom prst="rect">
              <a:avLst/>
            </a:prstGeom>
          </p:spPr>
        </p:pic>
        <p:sp>
          <p:nvSpPr>
            <p:cNvPr id="57" name="object 63"/>
            <p:cNvSpPr/>
            <p:nvPr/>
          </p:nvSpPr>
          <p:spPr>
            <a:xfrm>
              <a:off x="4448603" y="3026231"/>
              <a:ext cx="247015" cy="257175"/>
            </a:xfrm>
            <a:custGeom>
              <a:avLst/>
              <a:gdLst/>
              <a:ahLst/>
              <a:cxnLst/>
              <a:rect l="l" t="t" r="r" b="b"/>
              <a:pathLst>
                <a:path w="247014" h="257175">
                  <a:moveTo>
                    <a:pt x="179974" y="257086"/>
                  </a:moveTo>
                  <a:lnTo>
                    <a:pt x="67808" y="257086"/>
                  </a:lnTo>
                  <a:lnTo>
                    <a:pt x="69663" y="241172"/>
                  </a:lnTo>
                  <a:lnTo>
                    <a:pt x="69978" y="225138"/>
                  </a:lnTo>
                  <a:lnTo>
                    <a:pt x="68481" y="209339"/>
                  </a:lnTo>
                  <a:lnTo>
                    <a:pt x="64900" y="194132"/>
                  </a:lnTo>
                  <a:lnTo>
                    <a:pt x="24492" y="164683"/>
                  </a:lnTo>
                  <a:lnTo>
                    <a:pt x="3503" y="128738"/>
                  </a:lnTo>
                  <a:lnTo>
                    <a:pt x="0" y="90648"/>
                  </a:lnTo>
                  <a:lnTo>
                    <a:pt x="37712" y="25422"/>
                  </a:lnTo>
                  <a:lnTo>
                    <a:pt x="75060" y="6985"/>
                  </a:lnTo>
                  <a:lnTo>
                    <a:pt x="111197" y="0"/>
                  </a:lnTo>
                  <a:lnTo>
                    <a:pt x="149875" y="2375"/>
                  </a:lnTo>
                  <a:lnTo>
                    <a:pt x="187649" y="14189"/>
                  </a:lnTo>
                  <a:lnTo>
                    <a:pt x="194767" y="18732"/>
                  </a:lnTo>
                  <a:lnTo>
                    <a:pt x="117605" y="18732"/>
                  </a:lnTo>
                  <a:lnTo>
                    <a:pt x="117605" y="24612"/>
                  </a:lnTo>
                  <a:lnTo>
                    <a:pt x="89563" y="24612"/>
                  </a:lnTo>
                  <a:lnTo>
                    <a:pt x="81829" y="28803"/>
                  </a:lnTo>
                  <a:lnTo>
                    <a:pt x="91976" y="43916"/>
                  </a:lnTo>
                  <a:lnTo>
                    <a:pt x="150777" y="43916"/>
                  </a:lnTo>
                  <a:lnTo>
                    <a:pt x="152415" y="44755"/>
                  </a:lnTo>
                  <a:lnTo>
                    <a:pt x="229735" y="44755"/>
                  </a:lnTo>
                  <a:lnTo>
                    <a:pt x="232095" y="47269"/>
                  </a:lnTo>
                  <a:lnTo>
                    <a:pt x="182387" y="47269"/>
                  </a:lnTo>
                  <a:lnTo>
                    <a:pt x="178252" y="49364"/>
                  </a:lnTo>
                  <a:lnTo>
                    <a:pt x="126058" y="49364"/>
                  </a:lnTo>
                  <a:lnTo>
                    <a:pt x="111259" y="49736"/>
                  </a:lnTo>
                  <a:lnTo>
                    <a:pt x="98175" y="54759"/>
                  </a:lnTo>
                  <a:lnTo>
                    <a:pt x="88598" y="64059"/>
                  </a:lnTo>
                  <a:lnTo>
                    <a:pt x="84621" y="75903"/>
                  </a:lnTo>
                  <a:lnTo>
                    <a:pt x="85088" y="88025"/>
                  </a:lnTo>
                  <a:lnTo>
                    <a:pt x="85739" y="100226"/>
                  </a:lnTo>
                  <a:lnTo>
                    <a:pt x="82311" y="112306"/>
                  </a:lnTo>
                  <a:lnTo>
                    <a:pt x="85701" y="113995"/>
                  </a:lnTo>
                  <a:lnTo>
                    <a:pt x="74094" y="113995"/>
                  </a:lnTo>
                  <a:lnTo>
                    <a:pt x="71186" y="114414"/>
                  </a:lnTo>
                  <a:lnTo>
                    <a:pt x="69256" y="116929"/>
                  </a:lnTo>
                  <a:lnTo>
                    <a:pt x="67808" y="119024"/>
                  </a:lnTo>
                  <a:lnTo>
                    <a:pt x="68773" y="122377"/>
                  </a:lnTo>
                  <a:lnTo>
                    <a:pt x="71186" y="123647"/>
                  </a:lnTo>
                  <a:lnTo>
                    <a:pt x="74311" y="125743"/>
                  </a:lnTo>
                  <a:lnTo>
                    <a:pt x="66360" y="125743"/>
                  </a:lnTo>
                  <a:lnTo>
                    <a:pt x="62969" y="126581"/>
                  </a:lnTo>
                  <a:lnTo>
                    <a:pt x="61486" y="128738"/>
                  </a:lnTo>
                  <a:lnTo>
                    <a:pt x="60074" y="131191"/>
                  </a:lnTo>
                  <a:lnTo>
                    <a:pt x="60556" y="134137"/>
                  </a:lnTo>
                  <a:lnTo>
                    <a:pt x="62969" y="135814"/>
                  </a:lnTo>
                  <a:lnTo>
                    <a:pt x="72030" y="141681"/>
                  </a:lnTo>
                  <a:lnTo>
                    <a:pt x="66360" y="141681"/>
                  </a:lnTo>
                  <a:lnTo>
                    <a:pt x="63452" y="147142"/>
                  </a:lnTo>
                  <a:lnTo>
                    <a:pt x="65878" y="153860"/>
                  </a:lnTo>
                  <a:lnTo>
                    <a:pt x="71669" y="156794"/>
                  </a:lnTo>
                  <a:lnTo>
                    <a:pt x="76990" y="159309"/>
                  </a:lnTo>
                  <a:lnTo>
                    <a:pt x="241945" y="159309"/>
                  </a:lnTo>
                  <a:lnTo>
                    <a:pt x="233645" y="162242"/>
                  </a:lnTo>
                  <a:lnTo>
                    <a:pt x="235522" y="171990"/>
                  </a:lnTo>
                  <a:lnTo>
                    <a:pt x="236721" y="181342"/>
                  </a:lnTo>
                  <a:lnTo>
                    <a:pt x="237106" y="190691"/>
                  </a:lnTo>
                  <a:lnTo>
                    <a:pt x="236540" y="200431"/>
                  </a:lnTo>
                  <a:lnTo>
                    <a:pt x="236540" y="202527"/>
                  </a:lnTo>
                  <a:lnTo>
                    <a:pt x="227841" y="209245"/>
                  </a:lnTo>
                  <a:lnTo>
                    <a:pt x="177079" y="212179"/>
                  </a:lnTo>
                  <a:lnTo>
                    <a:pt x="179974" y="257086"/>
                  </a:lnTo>
                  <a:close/>
                </a:path>
                <a:path w="247014" h="257175">
                  <a:moveTo>
                    <a:pt x="147015" y="36360"/>
                  </a:moveTo>
                  <a:lnTo>
                    <a:pt x="126787" y="36360"/>
                  </a:lnTo>
                  <a:lnTo>
                    <a:pt x="126787" y="18732"/>
                  </a:lnTo>
                  <a:lnTo>
                    <a:pt x="194767" y="18732"/>
                  </a:lnTo>
                  <a:lnTo>
                    <a:pt x="205293" y="25451"/>
                  </a:lnTo>
                  <a:lnTo>
                    <a:pt x="154346" y="25451"/>
                  </a:lnTo>
                  <a:lnTo>
                    <a:pt x="147015" y="36360"/>
                  </a:lnTo>
                  <a:close/>
                </a:path>
                <a:path w="247014" h="257175">
                  <a:moveTo>
                    <a:pt x="150777" y="43916"/>
                  </a:moveTo>
                  <a:lnTo>
                    <a:pt x="91976" y="43916"/>
                  </a:lnTo>
                  <a:lnTo>
                    <a:pt x="99710" y="40132"/>
                  </a:lnTo>
                  <a:lnTo>
                    <a:pt x="89563" y="24612"/>
                  </a:lnTo>
                  <a:lnTo>
                    <a:pt x="117605" y="24612"/>
                  </a:lnTo>
                  <a:lnTo>
                    <a:pt x="117605" y="36360"/>
                  </a:lnTo>
                  <a:lnTo>
                    <a:pt x="147015" y="36360"/>
                  </a:lnTo>
                  <a:lnTo>
                    <a:pt x="144198" y="40551"/>
                  </a:lnTo>
                  <a:lnTo>
                    <a:pt x="150777" y="43916"/>
                  </a:lnTo>
                  <a:close/>
                </a:path>
                <a:path w="247014" h="257175">
                  <a:moveTo>
                    <a:pt x="229735" y="44755"/>
                  </a:moveTo>
                  <a:lnTo>
                    <a:pt x="152415" y="44755"/>
                  </a:lnTo>
                  <a:lnTo>
                    <a:pt x="162563" y="29223"/>
                  </a:lnTo>
                  <a:lnTo>
                    <a:pt x="154346" y="25451"/>
                  </a:lnTo>
                  <a:lnTo>
                    <a:pt x="205293" y="25451"/>
                  </a:lnTo>
                  <a:lnTo>
                    <a:pt x="221072" y="35522"/>
                  </a:lnTo>
                  <a:lnTo>
                    <a:pt x="229735" y="44755"/>
                  </a:lnTo>
                  <a:close/>
                </a:path>
                <a:path w="247014" h="257175">
                  <a:moveTo>
                    <a:pt x="238737" y="62801"/>
                  </a:moveTo>
                  <a:lnTo>
                    <a:pt x="169332" y="62801"/>
                  </a:lnTo>
                  <a:lnTo>
                    <a:pt x="187226" y="53988"/>
                  </a:lnTo>
                  <a:lnTo>
                    <a:pt x="182387" y="47269"/>
                  </a:lnTo>
                  <a:lnTo>
                    <a:pt x="232095" y="47269"/>
                  </a:lnTo>
                  <a:lnTo>
                    <a:pt x="235650" y="51058"/>
                  </a:lnTo>
                  <a:lnTo>
                    <a:pt x="239442" y="60696"/>
                  </a:lnTo>
                  <a:lnTo>
                    <a:pt x="238737" y="62801"/>
                  </a:lnTo>
                  <a:close/>
                </a:path>
                <a:path w="247014" h="257175">
                  <a:moveTo>
                    <a:pt x="236204" y="127000"/>
                  </a:moveTo>
                  <a:lnTo>
                    <a:pt x="111801" y="127000"/>
                  </a:lnTo>
                  <a:lnTo>
                    <a:pt x="122168" y="118467"/>
                  </a:lnTo>
                  <a:lnTo>
                    <a:pt x="134889" y="112889"/>
                  </a:lnTo>
                  <a:lnTo>
                    <a:pt x="147430" y="107231"/>
                  </a:lnTo>
                  <a:lnTo>
                    <a:pt x="157254" y="98463"/>
                  </a:lnTo>
                  <a:lnTo>
                    <a:pt x="161414" y="86501"/>
                  </a:lnTo>
                  <a:lnTo>
                    <a:pt x="159727" y="74182"/>
                  </a:lnTo>
                  <a:lnTo>
                    <a:pt x="152693" y="62885"/>
                  </a:lnTo>
                  <a:lnTo>
                    <a:pt x="140808" y="53988"/>
                  </a:lnTo>
                  <a:lnTo>
                    <a:pt x="126058" y="49364"/>
                  </a:lnTo>
                  <a:lnTo>
                    <a:pt x="178252" y="49364"/>
                  </a:lnTo>
                  <a:lnTo>
                    <a:pt x="164988" y="56083"/>
                  </a:lnTo>
                  <a:lnTo>
                    <a:pt x="169332" y="62801"/>
                  </a:lnTo>
                  <a:lnTo>
                    <a:pt x="238737" y="62801"/>
                  </a:lnTo>
                  <a:lnTo>
                    <a:pt x="237795" y="65615"/>
                  </a:lnTo>
                  <a:lnTo>
                    <a:pt x="236058" y="66992"/>
                  </a:lnTo>
                  <a:lnTo>
                    <a:pt x="229771" y="69926"/>
                  </a:lnTo>
                  <a:lnTo>
                    <a:pt x="232105" y="78321"/>
                  </a:lnTo>
                  <a:lnTo>
                    <a:pt x="174170" y="78321"/>
                  </a:lnTo>
                  <a:lnTo>
                    <a:pt x="173688" y="86296"/>
                  </a:lnTo>
                  <a:lnTo>
                    <a:pt x="234254" y="86296"/>
                  </a:lnTo>
                  <a:lnTo>
                    <a:pt x="235750" y="91911"/>
                  </a:lnTo>
                  <a:lnTo>
                    <a:pt x="237994" y="101739"/>
                  </a:lnTo>
                  <a:lnTo>
                    <a:pt x="238471" y="107277"/>
                  </a:lnTo>
                  <a:lnTo>
                    <a:pt x="237505" y="111049"/>
                  </a:lnTo>
                  <a:lnTo>
                    <a:pt x="232184" y="115252"/>
                  </a:lnTo>
                  <a:lnTo>
                    <a:pt x="236204" y="127000"/>
                  </a:lnTo>
                  <a:close/>
                </a:path>
                <a:path w="247014" h="257175">
                  <a:moveTo>
                    <a:pt x="234254" y="86296"/>
                  </a:moveTo>
                  <a:lnTo>
                    <a:pt x="193995" y="86296"/>
                  </a:lnTo>
                  <a:lnTo>
                    <a:pt x="193995" y="78321"/>
                  </a:lnTo>
                  <a:lnTo>
                    <a:pt x="232105" y="78321"/>
                  </a:lnTo>
                  <a:lnTo>
                    <a:pt x="232691" y="80429"/>
                  </a:lnTo>
                  <a:lnTo>
                    <a:pt x="234254" y="86296"/>
                  </a:lnTo>
                  <a:close/>
                </a:path>
                <a:path w="247014" h="257175">
                  <a:moveTo>
                    <a:pt x="242954" y="146723"/>
                  </a:moveTo>
                  <a:lnTo>
                    <a:pt x="105997" y="146723"/>
                  </a:lnTo>
                  <a:lnTo>
                    <a:pt x="108905" y="145885"/>
                  </a:lnTo>
                  <a:lnTo>
                    <a:pt x="110353" y="143789"/>
                  </a:lnTo>
                  <a:lnTo>
                    <a:pt x="111801" y="141262"/>
                  </a:lnTo>
                  <a:lnTo>
                    <a:pt x="111318" y="138328"/>
                  </a:lnTo>
                  <a:lnTo>
                    <a:pt x="108905" y="136652"/>
                  </a:lnTo>
                  <a:lnTo>
                    <a:pt x="76507" y="115671"/>
                  </a:lnTo>
                  <a:lnTo>
                    <a:pt x="74094" y="113995"/>
                  </a:lnTo>
                  <a:lnTo>
                    <a:pt x="85701" y="113995"/>
                  </a:lnTo>
                  <a:lnTo>
                    <a:pt x="111801" y="127000"/>
                  </a:lnTo>
                  <a:lnTo>
                    <a:pt x="236204" y="127000"/>
                  </a:lnTo>
                  <a:lnTo>
                    <a:pt x="242954" y="146723"/>
                  </a:lnTo>
                  <a:close/>
                </a:path>
                <a:path w="247014" h="257175">
                  <a:moveTo>
                    <a:pt x="244316" y="158470"/>
                  </a:moveTo>
                  <a:lnTo>
                    <a:pt x="97780" y="158470"/>
                  </a:lnTo>
                  <a:lnTo>
                    <a:pt x="101171" y="158051"/>
                  </a:lnTo>
                  <a:lnTo>
                    <a:pt x="102619" y="155537"/>
                  </a:lnTo>
                  <a:lnTo>
                    <a:pt x="104066" y="153429"/>
                  </a:lnTo>
                  <a:lnTo>
                    <a:pt x="103101" y="150076"/>
                  </a:lnTo>
                  <a:lnTo>
                    <a:pt x="100688" y="148818"/>
                  </a:lnTo>
                  <a:lnTo>
                    <a:pt x="68773" y="127419"/>
                  </a:lnTo>
                  <a:lnTo>
                    <a:pt x="66360" y="125743"/>
                  </a:lnTo>
                  <a:lnTo>
                    <a:pt x="74311" y="125743"/>
                  </a:lnTo>
                  <a:lnTo>
                    <a:pt x="103101" y="145047"/>
                  </a:lnTo>
                  <a:lnTo>
                    <a:pt x="105997" y="146723"/>
                  </a:lnTo>
                  <a:lnTo>
                    <a:pt x="242954" y="146723"/>
                  </a:lnTo>
                  <a:lnTo>
                    <a:pt x="246687" y="157632"/>
                  </a:lnTo>
                  <a:lnTo>
                    <a:pt x="244316" y="158470"/>
                  </a:lnTo>
                  <a:close/>
                </a:path>
                <a:path w="247014" h="257175">
                  <a:moveTo>
                    <a:pt x="241945" y="159309"/>
                  </a:moveTo>
                  <a:lnTo>
                    <a:pt x="76990" y="159309"/>
                  </a:lnTo>
                  <a:lnTo>
                    <a:pt x="83277" y="158470"/>
                  </a:lnTo>
                  <a:lnTo>
                    <a:pt x="87633" y="155537"/>
                  </a:lnTo>
                  <a:lnTo>
                    <a:pt x="66360" y="141681"/>
                  </a:lnTo>
                  <a:lnTo>
                    <a:pt x="72030" y="141681"/>
                  </a:lnTo>
                  <a:lnTo>
                    <a:pt x="95367" y="156794"/>
                  </a:lnTo>
                  <a:lnTo>
                    <a:pt x="97780" y="158470"/>
                  </a:lnTo>
                  <a:lnTo>
                    <a:pt x="244316" y="158470"/>
                  </a:lnTo>
                  <a:lnTo>
                    <a:pt x="241945" y="159309"/>
                  </a:lnTo>
                  <a:close/>
                </a:path>
              </a:pathLst>
            </a:custGeom>
            <a:solidFill>
              <a:srgbClr val="4F7EB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64"/>
            <p:cNvSpPr/>
            <p:nvPr/>
          </p:nvSpPr>
          <p:spPr>
            <a:xfrm>
              <a:off x="5708570" y="2914294"/>
              <a:ext cx="2086610" cy="431165"/>
            </a:xfrm>
            <a:custGeom>
              <a:avLst/>
              <a:gdLst/>
              <a:ahLst/>
              <a:cxnLst/>
              <a:rect l="l" t="t" r="r" b="b"/>
              <a:pathLst>
                <a:path w="2086609" h="431164">
                  <a:moveTo>
                    <a:pt x="2081771" y="430542"/>
                  </a:moveTo>
                  <a:lnTo>
                    <a:pt x="4762" y="430542"/>
                  </a:lnTo>
                  <a:lnTo>
                    <a:pt x="3302" y="430314"/>
                  </a:lnTo>
                  <a:lnTo>
                    <a:pt x="1968" y="429628"/>
                  </a:lnTo>
                  <a:lnTo>
                    <a:pt x="914" y="428574"/>
                  </a:lnTo>
                  <a:lnTo>
                    <a:pt x="241" y="427253"/>
                  </a:lnTo>
                  <a:lnTo>
                    <a:pt x="0" y="425780"/>
                  </a:lnTo>
                  <a:lnTo>
                    <a:pt x="0" y="4762"/>
                  </a:lnTo>
                  <a:lnTo>
                    <a:pt x="4762" y="0"/>
                  </a:lnTo>
                  <a:lnTo>
                    <a:pt x="2081771" y="0"/>
                  </a:lnTo>
                  <a:lnTo>
                    <a:pt x="2086533" y="4762"/>
                  </a:lnTo>
                  <a:lnTo>
                    <a:pt x="9525" y="4762"/>
                  </a:lnTo>
                  <a:lnTo>
                    <a:pt x="4762" y="9525"/>
                  </a:lnTo>
                  <a:lnTo>
                    <a:pt x="9525" y="9525"/>
                  </a:lnTo>
                  <a:lnTo>
                    <a:pt x="9525" y="421017"/>
                  </a:lnTo>
                  <a:lnTo>
                    <a:pt x="4762" y="421017"/>
                  </a:lnTo>
                  <a:lnTo>
                    <a:pt x="9525" y="425780"/>
                  </a:lnTo>
                  <a:lnTo>
                    <a:pt x="2086533" y="425780"/>
                  </a:lnTo>
                  <a:lnTo>
                    <a:pt x="2086305" y="427253"/>
                  </a:lnTo>
                  <a:lnTo>
                    <a:pt x="2085632" y="428574"/>
                  </a:lnTo>
                  <a:lnTo>
                    <a:pt x="2084577" y="429628"/>
                  </a:lnTo>
                  <a:lnTo>
                    <a:pt x="2083244" y="430314"/>
                  </a:lnTo>
                  <a:lnTo>
                    <a:pt x="2081771" y="430542"/>
                  </a:lnTo>
                  <a:close/>
                </a:path>
                <a:path w="2086609" h="431164">
                  <a:moveTo>
                    <a:pt x="9525" y="9525"/>
                  </a:moveTo>
                  <a:lnTo>
                    <a:pt x="4762" y="9525"/>
                  </a:lnTo>
                  <a:lnTo>
                    <a:pt x="9525" y="4762"/>
                  </a:lnTo>
                  <a:lnTo>
                    <a:pt x="9525" y="9525"/>
                  </a:lnTo>
                  <a:close/>
                </a:path>
                <a:path w="2086609" h="431164">
                  <a:moveTo>
                    <a:pt x="2077008" y="9525"/>
                  </a:moveTo>
                  <a:lnTo>
                    <a:pt x="9525" y="9525"/>
                  </a:lnTo>
                  <a:lnTo>
                    <a:pt x="9525" y="4762"/>
                  </a:lnTo>
                  <a:lnTo>
                    <a:pt x="2077008" y="4762"/>
                  </a:lnTo>
                  <a:lnTo>
                    <a:pt x="2077008" y="9525"/>
                  </a:lnTo>
                  <a:close/>
                </a:path>
                <a:path w="2086609" h="431164">
                  <a:moveTo>
                    <a:pt x="2077008" y="425780"/>
                  </a:moveTo>
                  <a:lnTo>
                    <a:pt x="2077008" y="4762"/>
                  </a:lnTo>
                  <a:lnTo>
                    <a:pt x="2081771" y="9525"/>
                  </a:lnTo>
                  <a:lnTo>
                    <a:pt x="2086533" y="9525"/>
                  </a:lnTo>
                  <a:lnTo>
                    <a:pt x="2086533" y="421017"/>
                  </a:lnTo>
                  <a:lnTo>
                    <a:pt x="2081771" y="421017"/>
                  </a:lnTo>
                  <a:lnTo>
                    <a:pt x="2077008" y="425780"/>
                  </a:lnTo>
                  <a:close/>
                </a:path>
                <a:path w="2086609" h="431164">
                  <a:moveTo>
                    <a:pt x="2086533" y="9525"/>
                  </a:moveTo>
                  <a:lnTo>
                    <a:pt x="2081771" y="9525"/>
                  </a:lnTo>
                  <a:lnTo>
                    <a:pt x="2077008" y="4762"/>
                  </a:lnTo>
                  <a:lnTo>
                    <a:pt x="2086533" y="4762"/>
                  </a:lnTo>
                  <a:lnTo>
                    <a:pt x="2086533" y="9525"/>
                  </a:lnTo>
                  <a:close/>
                </a:path>
                <a:path w="2086609" h="431164">
                  <a:moveTo>
                    <a:pt x="9525" y="425780"/>
                  </a:moveTo>
                  <a:lnTo>
                    <a:pt x="4762" y="421017"/>
                  </a:lnTo>
                  <a:lnTo>
                    <a:pt x="9525" y="421017"/>
                  </a:lnTo>
                  <a:lnTo>
                    <a:pt x="9525" y="425780"/>
                  </a:lnTo>
                  <a:close/>
                </a:path>
                <a:path w="2086609" h="431164">
                  <a:moveTo>
                    <a:pt x="2077008" y="425780"/>
                  </a:moveTo>
                  <a:lnTo>
                    <a:pt x="9525" y="425780"/>
                  </a:lnTo>
                  <a:lnTo>
                    <a:pt x="9525" y="421017"/>
                  </a:lnTo>
                  <a:lnTo>
                    <a:pt x="2077008" y="421017"/>
                  </a:lnTo>
                  <a:lnTo>
                    <a:pt x="2077008" y="425780"/>
                  </a:lnTo>
                  <a:close/>
                </a:path>
                <a:path w="2086609" h="431164">
                  <a:moveTo>
                    <a:pt x="2086533" y="425780"/>
                  </a:moveTo>
                  <a:lnTo>
                    <a:pt x="2077008" y="425780"/>
                  </a:lnTo>
                  <a:lnTo>
                    <a:pt x="2081771" y="421017"/>
                  </a:lnTo>
                  <a:lnTo>
                    <a:pt x="2086533" y="421017"/>
                  </a:lnTo>
                  <a:lnTo>
                    <a:pt x="2086533" y="425780"/>
                  </a:lnTo>
                  <a:close/>
                </a:path>
              </a:pathLst>
            </a:custGeom>
            <a:solidFill>
              <a:srgbClr val="D0CEC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65"/>
            <p:cNvSpPr/>
            <p:nvPr/>
          </p:nvSpPr>
          <p:spPr>
            <a:xfrm>
              <a:off x="4765547" y="2481072"/>
              <a:ext cx="875030" cy="417830"/>
            </a:xfrm>
            <a:custGeom>
              <a:avLst/>
              <a:gdLst/>
              <a:ahLst/>
              <a:cxnLst/>
              <a:rect l="l" t="t" r="r" b="b"/>
              <a:pathLst>
                <a:path w="875029" h="417830">
                  <a:moveTo>
                    <a:pt x="874776" y="417575"/>
                  </a:moveTo>
                  <a:lnTo>
                    <a:pt x="0" y="417575"/>
                  </a:lnTo>
                  <a:lnTo>
                    <a:pt x="0" y="0"/>
                  </a:lnTo>
                  <a:lnTo>
                    <a:pt x="874776" y="0"/>
                  </a:lnTo>
                  <a:lnTo>
                    <a:pt x="874776" y="417575"/>
                  </a:lnTo>
                  <a:close/>
                </a:path>
              </a:pathLst>
            </a:custGeom>
            <a:solidFill>
              <a:srgbClr val="EEF6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0" name="object 66"/>
            <p:cNvSpPr/>
            <p:nvPr/>
          </p:nvSpPr>
          <p:spPr>
            <a:xfrm>
              <a:off x="4760226" y="2476182"/>
              <a:ext cx="884555" cy="427990"/>
            </a:xfrm>
            <a:custGeom>
              <a:avLst/>
              <a:gdLst/>
              <a:ahLst/>
              <a:cxnLst/>
              <a:rect l="l" t="t" r="r" b="b"/>
              <a:pathLst>
                <a:path w="884554" h="427989">
                  <a:moveTo>
                    <a:pt x="879386" y="427786"/>
                  </a:moveTo>
                  <a:lnTo>
                    <a:pt x="4762" y="427786"/>
                  </a:lnTo>
                  <a:lnTo>
                    <a:pt x="3289" y="427558"/>
                  </a:lnTo>
                  <a:lnTo>
                    <a:pt x="1968" y="426885"/>
                  </a:lnTo>
                  <a:lnTo>
                    <a:pt x="914" y="425830"/>
                  </a:lnTo>
                  <a:lnTo>
                    <a:pt x="228" y="424497"/>
                  </a:lnTo>
                  <a:lnTo>
                    <a:pt x="0" y="423024"/>
                  </a:lnTo>
                  <a:lnTo>
                    <a:pt x="0" y="4762"/>
                  </a:lnTo>
                  <a:lnTo>
                    <a:pt x="4762" y="0"/>
                  </a:lnTo>
                  <a:lnTo>
                    <a:pt x="879386" y="0"/>
                  </a:lnTo>
                  <a:lnTo>
                    <a:pt x="884148" y="4762"/>
                  </a:lnTo>
                  <a:lnTo>
                    <a:pt x="9525" y="4762"/>
                  </a:lnTo>
                  <a:lnTo>
                    <a:pt x="4762" y="9524"/>
                  </a:lnTo>
                  <a:lnTo>
                    <a:pt x="9525" y="9524"/>
                  </a:lnTo>
                  <a:lnTo>
                    <a:pt x="9525" y="418261"/>
                  </a:lnTo>
                  <a:lnTo>
                    <a:pt x="4762" y="418261"/>
                  </a:lnTo>
                  <a:lnTo>
                    <a:pt x="9525" y="423024"/>
                  </a:lnTo>
                  <a:lnTo>
                    <a:pt x="884148" y="423024"/>
                  </a:lnTo>
                  <a:lnTo>
                    <a:pt x="883919" y="424497"/>
                  </a:lnTo>
                  <a:lnTo>
                    <a:pt x="883246" y="425830"/>
                  </a:lnTo>
                  <a:lnTo>
                    <a:pt x="882192" y="426885"/>
                  </a:lnTo>
                  <a:lnTo>
                    <a:pt x="880859" y="427558"/>
                  </a:lnTo>
                  <a:lnTo>
                    <a:pt x="879386" y="427786"/>
                  </a:lnTo>
                  <a:close/>
                </a:path>
                <a:path w="884554" h="427989">
                  <a:moveTo>
                    <a:pt x="9525" y="9524"/>
                  </a:moveTo>
                  <a:lnTo>
                    <a:pt x="4762" y="9524"/>
                  </a:lnTo>
                  <a:lnTo>
                    <a:pt x="9525" y="4762"/>
                  </a:lnTo>
                  <a:lnTo>
                    <a:pt x="9525" y="9524"/>
                  </a:lnTo>
                  <a:close/>
                </a:path>
                <a:path w="884554" h="427989">
                  <a:moveTo>
                    <a:pt x="874623" y="9524"/>
                  </a:moveTo>
                  <a:lnTo>
                    <a:pt x="9525" y="9524"/>
                  </a:lnTo>
                  <a:lnTo>
                    <a:pt x="9525" y="4762"/>
                  </a:lnTo>
                  <a:lnTo>
                    <a:pt x="874623" y="4762"/>
                  </a:lnTo>
                  <a:lnTo>
                    <a:pt x="874623" y="9524"/>
                  </a:lnTo>
                  <a:close/>
                </a:path>
                <a:path w="884554" h="427989">
                  <a:moveTo>
                    <a:pt x="874623" y="423024"/>
                  </a:moveTo>
                  <a:lnTo>
                    <a:pt x="874623" y="4762"/>
                  </a:lnTo>
                  <a:lnTo>
                    <a:pt x="879386" y="9524"/>
                  </a:lnTo>
                  <a:lnTo>
                    <a:pt x="884148" y="9524"/>
                  </a:lnTo>
                  <a:lnTo>
                    <a:pt x="884148" y="418261"/>
                  </a:lnTo>
                  <a:lnTo>
                    <a:pt x="879386" y="418261"/>
                  </a:lnTo>
                  <a:lnTo>
                    <a:pt x="874623" y="423024"/>
                  </a:lnTo>
                  <a:close/>
                </a:path>
                <a:path w="884554" h="427989">
                  <a:moveTo>
                    <a:pt x="884148" y="9524"/>
                  </a:moveTo>
                  <a:lnTo>
                    <a:pt x="879386" y="9524"/>
                  </a:lnTo>
                  <a:lnTo>
                    <a:pt x="874623" y="4762"/>
                  </a:lnTo>
                  <a:lnTo>
                    <a:pt x="884148" y="4762"/>
                  </a:lnTo>
                  <a:lnTo>
                    <a:pt x="884148" y="9524"/>
                  </a:lnTo>
                  <a:close/>
                </a:path>
                <a:path w="884554" h="427989">
                  <a:moveTo>
                    <a:pt x="9525" y="423024"/>
                  </a:moveTo>
                  <a:lnTo>
                    <a:pt x="4762" y="418261"/>
                  </a:lnTo>
                  <a:lnTo>
                    <a:pt x="9525" y="418261"/>
                  </a:lnTo>
                  <a:lnTo>
                    <a:pt x="9525" y="423024"/>
                  </a:lnTo>
                  <a:close/>
                </a:path>
                <a:path w="884554" h="427989">
                  <a:moveTo>
                    <a:pt x="874623" y="423024"/>
                  </a:moveTo>
                  <a:lnTo>
                    <a:pt x="9525" y="423024"/>
                  </a:lnTo>
                  <a:lnTo>
                    <a:pt x="9525" y="418261"/>
                  </a:lnTo>
                  <a:lnTo>
                    <a:pt x="874623" y="418261"/>
                  </a:lnTo>
                  <a:lnTo>
                    <a:pt x="874623" y="423024"/>
                  </a:lnTo>
                  <a:close/>
                </a:path>
                <a:path w="884554" h="427989">
                  <a:moveTo>
                    <a:pt x="884148" y="423024"/>
                  </a:moveTo>
                  <a:lnTo>
                    <a:pt x="874623" y="423024"/>
                  </a:lnTo>
                  <a:lnTo>
                    <a:pt x="879386" y="418261"/>
                  </a:lnTo>
                  <a:lnTo>
                    <a:pt x="884148" y="418261"/>
                  </a:lnTo>
                  <a:lnTo>
                    <a:pt x="884148" y="423024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7" name="object 68"/>
          <p:cNvSpPr txBox="1"/>
          <p:nvPr/>
        </p:nvSpPr>
        <p:spPr>
          <a:xfrm>
            <a:off x="760489" y="2729183"/>
            <a:ext cx="875030" cy="396875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55"/>
              </a:spcBef>
            </a:pPr>
            <a:r>
              <a:rPr sz="1200" b="1" dirty="0">
                <a:latin typeface="微软雅黑" panose="020B0503020204020204" pitchFamily="34" charset="-122"/>
                <a:cs typeface="微软雅黑" panose="020B0503020204020204" pitchFamily="34" charset="-122"/>
              </a:rPr>
              <a:t>建</a:t>
            </a:r>
            <a:endParaRPr sz="1200"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sz="1000" dirty="0">
                <a:latin typeface="微软雅黑" panose="020B0503020204020204" pitchFamily="34" charset="-122"/>
                <a:cs typeface="微软雅黑" panose="020B0503020204020204" pitchFamily="34" charset="-122"/>
              </a:rPr>
              <a:t>队伍画</a:t>
            </a:r>
            <a:r>
              <a:rPr sz="1000" spc="-5" dirty="0">
                <a:latin typeface="微软雅黑" panose="020B0503020204020204" pitchFamily="34" charset="-122"/>
                <a:cs typeface="微软雅黑" panose="020B0503020204020204" pitchFamily="34" charset="-122"/>
              </a:rPr>
              <a:t>像</a:t>
            </a:r>
            <a:endParaRPr sz="1000"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38" name="object 69"/>
          <p:cNvGrpSpPr/>
          <p:nvPr/>
        </p:nvGrpSpPr>
        <p:grpSpPr>
          <a:xfrm>
            <a:off x="755168" y="3165935"/>
            <a:ext cx="884555" cy="431800"/>
            <a:chOff x="4760226" y="2922549"/>
            <a:chExt cx="884555" cy="431800"/>
          </a:xfrm>
        </p:grpSpPr>
        <p:sp>
          <p:nvSpPr>
            <p:cNvPr id="39" name="object 70"/>
            <p:cNvSpPr/>
            <p:nvPr/>
          </p:nvSpPr>
          <p:spPr>
            <a:xfrm>
              <a:off x="4765548" y="2927603"/>
              <a:ext cx="875030" cy="422275"/>
            </a:xfrm>
            <a:custGeom>
              <a:avLst/>
              <a:gdLst/>
              <a:ahLst/>
              <a:cxnLst/>
              <a:rect l="l" t="t" r="r" b="b"/>
              <a:pathLst>
                <a:path w="875029" h="422275">
                  <a:moveTo>
                    <a:pt x="874776" y="422148"/>
                  </a:moveTo>
                  <a:lnTo>
                    <a:pt x="0" y="422148"/>
                  </a:lnTo>
                  <a:lnTo>
                    <a:pt x="0" y="0"/>
                  </a:lnTo>
                  <a:lnTo>
                    <a:pt x="874776" y="0"/>
                  </a:lnTo>
                  <a:lnTo>
                    <a:pt x="874776" y="422148"/>
                  </a:lnTo>
                  <a:close/>
                </a:path>
              </a:pathLst>
            </a:custGeom>
            <a:solidFill>
              <a:srgbClr val="EEF6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71"/>
            <p:cNvSpPr/>
            <p:nvPr/>
          </p:nvSpPr>
          <p:spPr>
            <a:xfrm>
              <a:off x="4760226" y="2922549"/>
              <a:ext cx="884555" cy="431800"/>
            </a:xfrm>
            <a:custGeom>
              <a:avLst/>
              <a:gdLst/>
              <a:ahLst/>
              <a:cxnLst/>
              <a:rect l="l" t="t" r="r" b="b"/>
              <a:pathLst>
                <a:path w="884554" h="431800">
                  <a:moveTo>
                    <a:pt x="879386" y="431660"/>
                  </a:moveTo>
                  <a:lnTo>
                    <a:pt x="4762" y="431660"/>
                  </a:lnTo>
                  <a:lnTo>
                    <a:pt x="3289" y="431418"/>
                  </a:lnTo>
                  <a:lnTo>
                    <a:pt x="1968" y="430745"/>
                  </a:lnTo>
                  <a:lnTo>
                    <a:pt x="914" y="429691"/>
                  </a:lnTo>
                  <a:lnTo>
                    <a:pt x="228" y="428358"/>
                  </a:lnTo>
                  <a:lnTo>
                    <a:pt x="0" y="426897"/>
                  </a:lnTo>
                  <a:lnTo>
                    <a:pt x="0" y="4762"/>
                  </a:lnTo>
                  <a:lnTo>
                    <a:pt x="4762" y="0"/>
                  </a:lnTo>
                  <a:lnTo>
                    <a:pt x="879386" y="0"/>
                  </a:lnTo>
                  <a:lnTo>
                    <a:pt x="884148" y="4762"/>
                  </a:lnTo>
                  <a:lnTo>
                    <a:pt x="9525" y="4762"/>
                  </a:lnTo>
                  <a:lnTo>
                    <a:pt x="4762" y="9525"/>
                  </a:lnTo>
                  <a:lnTo>
                    <a:pt x="9525" y="9525"/>
                  </a:lnTo>
                  <a:lnTo>
                    <a:pt x="9525" y="422135"/>
                  </a:lnTo>
                  <a:lnTo>
                    <a:pt x="4762" y="422135"/>
                  </a:lnTo>
                  <a:lnTo>
                    <a:pt x="9525" y="426897"/>
                  </a:lnTo>
                  <a:lnTo>
                    <a:pt x="884148" y="426897"/>
                  </a:lnTo>
                  <a:lnTo>
                    <a:pt x="883919" y="428358"/>
                  </a:lnTo>
                  <a:lnTo>
                    <a:pt x="883246" y="429691"/>
                  </a:lnTo>
                  <a:lnTo>
                    <a:pt x="882192" y="430745"/>
                  </a:lnTo>
                  <a:lnTo>
                    <a:pt x="880859" y="431418"/>
                  </a:lnTo>
                  <a:lnTo>
                    <a:pt x="879386" y="431660"/>
                  </a:lnTo>
                  <a:close/>
                </a:path>
                <a:path w="884554" h="431800">
                  <a:moveTo>
                    <a:pt x="9525" y="9525"/>
                  </a:moveTo>
                  <a:lnTo>
                    <a:pt x="4762" y="9525"/>
                  </a:lnTo>
                  <a:lnTo>
                    <a:pt x="9525" y="4762"/>
                  </a:lnTo>
                  <a:lnTo>
                    <a:pt x="9525" y="9525"/>
                  </a:lnTo>
                  <a:close/>
                </a:path>
                <a:path w="884554" h="431800">
                  <a:moveTo>
                    <a:pt x="874623" y="9525"/>
                  </a:moveTo>
                  <a:lnTo>
                    <a:pt x="9525" y="9525"/>
                  </a:lnTo>
                  <a:lnTo>
                    <a:pt x="9525" y="4762"/>
                  </a:lnTo>
                  <a:lnTo>
                    <a:pt x="874623" y="4762"/>
                  </a:lnTo>
                  <a:lnTo>
                    <a:pt x="874623" y="9525"/>
                  </a:lnTo>
                  <a:close/>
                </a:path>
                <a:path w="884554" h="431800">
                  <a:moveTo>
                    <a:pt x="874623" y="426897"/>
                  </a:moveTo>
                  <a:lnTo>
                    <a:pt x="874623" y="4762"/>
                  </a:lnTo>
                  <a:lnTo>
                    <a:pt x="879386" y="9525"/>
                  </a:lnTo>
                  <a:lnTo>
                    <a:pt x="884148" y="9525"/>
                  </a:lnTo>
                  <a:lnTo>
                    <a:pt x="884148" y="422135"/>
                  </a:lnTo>
                  <a:lnTo>
                    <a:pt x="879386" y="422135"/>
                  </a:lnTo>
                  <a:lnTo>
                    <a:pt x="874623" y="426897"/>
                  </a:lnTo>
                  <a:close/>
                </a:path>
                <a:path w="884554" h="431800">
                  <a:moveTo>
                    <a:pt x="884148" y="9525"/>
                  </a:moveTo>
                  <a:lnTo>
                    <a:pt x="879386" y="9525"/>
                  </a:lnTo>
                  <a:lnTo>
                    <a:pt x="874623" y="4762"/>
                  </a:lnTo>
                  <a:lnTo>
                    <a:pt x="884148" y="4762"/>
                  </a:lnTo>
                  <a:lnTo>
                    <a:pt x="884148" y="9525"/>
                  </a:lnTo>
                  <a:close/>
                </a:path>
                <a:path w="884554" h="431800">
                  <a:moveTo>
                    <a:pt x="9525" y="426897"/>
                  </a:moveTo>
                  <a:lnTo>
                    <a:pt x="4762" y="422135"/>
                  </a:lnTo>
                  <a:lnTo>
                    <a:pt x="9525" y="422135"/>
                  </a:lnTo>
                  <a:lnTo>
                    <a:pt x="9525" y="426897"/>
                  </a:lnTo>
                  <a:close/>
                </a:path>
                <a:path w="884554" h="431800">
                  <a:moveTo>
                    <a:pt x="874623" y="426897"/>
                  </a:moveTo>
                  <a:lnTo>
                    <a:pt x="9525" y="426897"/>
                  </a:lnTo>
                  <a:lnTo>
                    <a:pt x="9525" y="422135"/>
                  </a:lnTo>
                  <a:lnTo>
                    <a:pt x="874623" y="422135"/>
                  </a:lnTo>
                  <a:lnTo>
                    <a:pt x="874623" y="426897"/>
                  </a:lnTo>
                  <a:close/>
                </a:path>
                <a:path w="884554" h="431800">
                  <a:moveTo>
                    <a:pt x="884148" y="426897"/>
                  </a:moveTo>
                  <a:lnTo>
                    <a:pt x="874623" y="426897"/>
                  </a:lnTo>
                  <a:lnTo>
                    <a:pt x="879386" y="422135"/>
                  </a:lnTo>
                  <a:lnTo>
                    <a:pt x="884148" y="422135"/>
                  </a:lnTo>
                  <a:lnTo>
                    <a:pt x="884148" y="426897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1" name="object 72"/>
          <p:cNvSpPr txBox="1"/>
          <p:nvPr/>
        </p:nvSpPr>
        <p:spPr>
          <a:xfrm>
            <a:off x="760489" y="3177455"/>
            <a:ext cx="875030" cy="396875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55"/>
              </a:spcBef>
            </a:pPr>
            <a:r>
              <a:rPr sz="1200" b="1" dirty="0">
                <a:latin typeface="微软雅黑" panose="020B0503020204020204" pitchFamily="34" charset="-122"/>
                <a:cs typeface="微软雅黑" panose="020B0503020204020204" pitchFamily="34" charset="-122"/>
              </a:rPr>
              <a:t>补</a:t>
            </a:r>
            <a:endParaRPr sz="1200"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sz="1000" dirty="0">
                <a:latin typeface="微软雅黑" panose="020B0503020204020204" pitchFamily="34" charset="-122"/>
                <a:cs typeface="微软雅黑" panose="020B0503020204020204" pitchFamily="34" charset="-122"/>
              </a:rPr>
              <a:t>能力短</a:t>
            </a:r>
            <a:r>
              <a:rPr sz="1000" spc="-5" dirty="0">
                <a:latin typeface="微软雅黑" panose="020B0503020204020204" pitchFamily="34" charset="-122"/>
                <a:cs typeface="微软雅黑" panose="020B0503020204020204" pitchFamily="34" charset="-122"/>
              </a:rPr>
              <a:t>板</a:t>
            </a:r>
            <a:endParaRPr sz="1000"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2" name="object 73"/>
          <p:cNvSpPr/>
          <p:nvPr/>
        </p:nvSpPr>
        <p:spPr>
          <a:xfrm>
            <a:off x="1704499" y="2727277"/>
            <a:ext cx="2087245" cy="412750"/>
          </a:xfrm>
          <a:custGeom>
            <a:avLst/>
            <a:gdLst/>
            <a:ahLst/>
            <a:cxnLst/>
            <a:rect l="l" t="t" r="r" b="b"/>
            <a:pathLst>
              <a:path w="2087245" h="412750">
                <a:moveTo>
                  <a:pt x="2082406" y="412369"/>
                </a:moveTo>
                <a:lnTo>
                  <a:pt x="4762" y="412369"/>
                </a:lnTo>
                <a:lnTo>
                  <a:pt x="3302" y="412140"/>
                </a:lnTo>
                <a:lnTo>
                  <a:pt x="1968" y="411454"/>
                </a:lnTo>
                <a:lnTo>
                  <a:pt x="914" y="410400"/>
                </a:lnTo>
                <a:lnTo>
                  <a:pt x="241" y="409079"/>
                </a:lnTo>
                <a:lnTo>
                  <a:pt x="0" y="407606"/>
                </a:lnTo>
                <a:lnTo>
                  <a:pt x="0" y="4762"/>
                </a:lnTo>
                <a:lnTo>
                  <a:pt x="4762" y="0"/>
                </a:lnTo>
                <a:lnTo>
                  <a:pt x="2082406" y="0"/>
                </a:lnTo>
                <a:lnTo>
                  <a:pt x="2087168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402844"/>
                </a:lnTo>
                <a:lnTo>
                  <a:pt x="4762" y="402844"/>
                </a:lnTo>
                <a:lnTo>
                  <a:pt x="9525" y="407606"/>
                </a:lnTo>
                <a:lnTo>
                  <a:pt x="2087168" y="407606"/>
                </a:lnTo>
                <a:lnTo>
                  <a:pt x="2086940" y="409079"/>
                </a:lnTo>
                <a:lnTo>
                  <a:pt x="2086254" y="410400"/>
                </a:lnTo>
                <a:lnTo>
                  <a:pt x="2085200" y="411454"/>
                </a:lnTo>
                <a:lnTo>
                  <a:pt x="2083879" y="412140"/>
                </a:lnTo>
                <a:lnTo>
                  <a:pt x="2082406" y="412369"/>
                </a:lnTo>
                <a:close/>
              </a:path>
              <a:path w="2087245" h="412750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2087245" h="412750">
                <a:moveTo>
                  <a:pt x="2077643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2077643" y="4762"/>
                </a:lnTo>
                <a:lnTo>
                  <a:pt x="2077643" y="9525"/>
                </a:lnTo>
                <a:close/>
              </a:path>
              <a:path w="2087245" h="412750">
                <a:moveTo>
                  <a:pt x="2077643" y="407606"/>
                </a:moveTo>
                <a:lnTo>
                  <a:pt x="2077643" y="4762"/>
                </a:lnTo>
                <a:lnTo>
                  <a:pt x="2082406" y="9525"/>
                </a:lnTo>
                <a:lnTo>
                  <a:pt x="2087168" y="9525"/>
                </a:lnTo>
                <a:lnTo>
                  <a:pt x="2087168" y="402844"/>
                </a:lnTo>
                <a:lnTo>
                  <a:pt x="2082406" y="402844"/>
                </a:lnTo>
                <a:lnTo>
                  <a:pt x="2077643" y="407606"/>
                </a:lnTo>
                <a:close/>
              </a:path>
              <a:path w="2087245" h="412750">
                <a:moveTo>
                  <a:pt x="2087168" y="9525"/>
                </a:moveTo>
                <a:lnTo>
                  <a:pt x="2082406" y="9525"/>
                </a:lnTo>
                <a:lnTo>
                  <a:pt x="2077643" y="4762"/>
                </a:lnTo>
                <a:lnTo>
                  <a:pt x="2087168" y="4762"/>
                </a:lnTo>
                <a:lnTo>
                  <a:pt x="2087168" y="9525"/>
                </a:lnTo>
                <a:close/>
              </a:path>
              <a:path w="2087245" h="412750">
                <a:moveTo>
                  <a:pt x="9525" y="407606"/>
                </a:moveTo>
                <a:lnTo>
                  <a:pt x="4762" y="402844"/>
                </a:lnTo>
                <a:lnTo>
                  <a:pt x="9525" y="402844"/>
                </a:lnTo>
                <a:lnTo>
                  <a:pt x="9525" y="407606"/>
                </a:lnTo>
                <a:close/>
              </a:path>
              <a:path w="2087245" h="412750">
                <a:moveTo>
                  <a:pt x="2077643" y="407606"/>
                </a:moveTo>
                <a:lnTo>
                  <a:pt x="9525" y="407606"/>
                </a:lnTo>
                <a:lnTo>
                  <a:pt x="9525" y="402844"/>
                </a:lnTo>
                <a:lnTo>
                  <a:pt x="2077643" y="402844"/>
                </a:lnTo>
                <a:lnTo>
                  <a:pt x="2077643" y="407606"/>
                </a:lnTo>
                <a:close/>
              </a:path>
              <a:path w="2087245" h="412750">
                <a:moveTo>
                  <a:pt x="2087168" y="407606"/>
                </a:moveTo>
                <a:lnTo>
                  <a:pt x="2077643" y="407606"/>
                </a:lnTo>
                <a:lnTo>
                  <a:pt x="2082406" y="402844"/>
                </a:lnTo>
                <a:lnTo>
                  <a:pt x="2087168" y="402844"/>
                </a:lnTo>
                <a:lnTo>
                  <a:pt x="2087168" y="407606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3" name="object 74"/>
          <p:cNvSpPr txBox="1"/>
          <p:nvPr/>
        </p:nvSpPr>
        <p:spPr>
          <a:xfrm>
            <a:off x="1788002" y="2733945"/>
            <a:ext cx="1919605" cy="371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0000"/>
              </a:lnSpc>
              <a:spcBef>
                <a:spcPts val="100"/>
              </a:spcBef>
            </a:pPr>
            <a:r>
              <a:rPr lang="zh-CN" altLang="en-US" sz="900" spc="3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建立客户经理队伍能力</a:t>
            </a:r>
            <a:r>
              <a:rPr lang="zh-CN" altLang="en-US" sz="900" spc="3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评估画像</a:t>
            </a:r>
            <a:r>
              <a:rPr lang="zh-CN" altLang="en-US" sz="900" spc="3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zh-CN" altLang="en-US" sz="900" spc="3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定点帮扶</a:t>
            </a:r>
            <a:r>
              <a:rPr lang="zh-CN" altLang="en-US" sz="900" spc="3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业务偏科的网格及个人</a:t>
            </a:r>
            <a:r>
              <a:rPr lang="zh-CN" altLang="en-US" sz="900" spc="3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sz="9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4" name="object 75"/>
          <p:cNvSpPr/>
          <p:nvPr/>
        </p:nvSpPr>
        <p:spPr>
          <a:xfrm>
            <a:off x="1704499" y="3615616"/>
            <a:ext cx="2086610" cy="431165"/>
          </a:xfrm>
          <a:custGeom>
            <a:avLst/>
            <a:gdLst/>
            <a:ahLst/>
            <a:cxnLst/>
            <a:rect l="l" t="t" r="r" b="b"/>
            <a:pathLst>
              <a:path w="2086609" h="431164">
                <a:moveTo>
                  <a:pt x="2081771" y="430555"/>
                </a:moveTo>
                <a:lnTo>
                  <a:pt x="4762" y="430555"/>
                </a:lnTo>
                <a:lnTo>
                  <a:pt x="3302" y="430314"/>
                </a:lnTo>
                <a:lnTo>
                  <a:pt x="1968" y="429641"/>
                </a:lnTo>
                <a:lnTo>
                  <a:pt x="914" y="428586"/>
                </a:lnTo>
                <a:lnTo>
                  <a:pt x="241" y="427253"/>
                </a:lnTo>
                <a:lnTo>
                  <a:pt x="0" y="425792"/>
                </a:lnTo>
                <a:lnTo>
                  <a:pt x="0" y="4762"/>
                </a:lnTo>
                <a:lnTo>
                  <a:pt x="4762" y="0"/>
                </a:lnTo>
                <a:lnTo>
                  <a:pt x="2081771" y="0"/>
                </a:lnTo>
                <a:lnTo>
                  <a:pt x="2086533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421030"/>
                </a:lnTo>
                <a:lnTo>
                  <a:pt x="4762" y="421030"/>
                </a:lnTo>
                <a:lnTo>
                  <a:pt x="9525" y="425792"/>
                </a:lnTo>
                <a:lnTo>
                  <a:pt x="2086533" y="425792"/>
                </a:lnTo>
                <a:lnTo>
                  <a:pt x="2086305" y="427253"/>
                </a:lnTo>
                <a:lnTo>
                  <a:pt x="2085632" y="428586"/>
                </a:lnTo>
                <a:lnTo>
                  <a:pt x="2084577" y="429641"/>
                </a:lnTo>
                <a:lnTo>
                  <a:pt x="2083244" y="430314"/>
                </a:lnTo>
                <a:lnTo>
                  <a:pt x="2081771" y="430555"/>
                </a:lnTo>
                <a:close/>
              </a:path>
              <a:path w="2086609" h="431164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2086609" h="431164">
                <a:moveTo>
                  <a:pt x="2077008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2077008" y="4762"/>
                </a:lnTo>
                <a:lnTo>
                  <a:pt x="2077008" y="9525"/>
                </a:lnTo>
                <a:close/>
              </a:path>
              <a:path w="2086609" h="431164">
                <a:moveTo>
                  <a:pt x="2077008" y="425792"/>
                </a:moveTo>
                <a:lnTo>
                  <a:pt x="2077008" y="4762"/>
                </a:lnTo>
                <a:lnTo>
                  <a:pt x="2081771" y="9525"/>
                </a:lnTo>
                <a:lnTo>
                  <a:pt x="2086533" y="9525"/>
                </a:lnTo>
                <a:lnTo>
                  <a:pt x="2086533" y="421030"/>
                </a:lnTo>
                <a:lnTo>
                  <a:pt x="2081771" y="421030"/>
                </a:lnTo>
                <a:lnTo>
                  <a:pt x="2077008" y="425792"/>
                </a:lnTo>
                <a:close/>
              </a:path>
              <a:path w="2086609" h="431164">
                <a:moveTo>
                  <a:pt x="2086533" y="9525"/>
                </a:moveTo>
                <a:lnTo>
                  <a:pt x="2081771" y="9525"/>
                </a:lnTo>
                <a:lnTo>
                  <a:pt x="2077008" y="4762"/>
                </a:lnTo>
                <a:lnTo>
                  <a:pt x="2086533" y="4762"/>
                </a:lnTo>
                <a:lnTo>
                  <a:pt x="2086533" y="9525"/>
                </a:lnTo>
                <a:close/>
              </a:path>
              <a:path w="2086609" h="431164">
                <a:moveTo>
                  <a:pt x="9525" y="425792"/>
                </a:moveTo>
                <a:lnTo>
                  <a:pt x="4762" y="421030"/>
                </a:lnTo>
                <a:lnTo>
                  <a:pt x="9525" y="421030"/>
                </a:lnTo>
                <a:lnTo>
                  <a:pt x="9525" y="425792"/>
                </a:lnTo>
                <a:close/>
              </a:path>
              <a:path w="2086609" h="431164">
                <a:moveTo>
                  <a:pt x="2077008" y="425792"/>
                </a:moveTo>
                <a:lnTo>
                  <a:pt x="9525" y="425792"/>
                </a:lnTo>
                <a:lnTo>
                  <a:pt x="9525" y="421030"/>
                </a:lnTo>
                <a:lnTo>
                  <a:pt x="2077008" y="421030"/>
                </a:lnTo>
                <a:lnTo>
                  <a:pt x="2077008" y="425792"/>
                </a:lnTo>
                <a:close/>
              </a:path>
              <a:path w="2086609" h="431164">
                <a:moveTo>
                  <a:pt x="2086533" y="425792"/>
                </a:moveTo>
                <a:lnTo>
                  <a:pt x="2077008" y="425792"/>
                </a:lnTo>
                <a:lnTo>
                  <a:pt x="2081771" y="421030"/>
                </a:lnTo>
                <a:lnTo>
                  <a:pt x="2086533" y="421030"/>
                </a:lnTo>
                <a:lnTo>
                  <a:pt x="2086533" y="425792"/>
                </a:lnTo>
                <a:close/>
              </a:path>
            </a:pathLst>
          </a:custGeom>
          <a:solidFill>
            <a:srgbClr val="D0CEC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5" name="object 76"/>
          <p:cNvSpPr txBox="1"/>
          <p:nvPr/>
        </p:nvSpPr>
        <p:spPr>
          <a:xfrm>
            <a:off x="1788002" y="3173237"/>
            <a:ext cx="1854200" cy="833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0000"/>
              </a:lnSpc>
              <a:spcBef>
                <a:spcPts val="100"/>
              </a:spcBef>
            </a:pP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从县市送陪到贴格赋能，建立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场景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产品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话术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一揽子轮动训练。</a:t>
            </a:r>
            <a:endParaRPr lang="zh-CN" altLang="en-US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2700" marR="5080">
              <a:lnSpc>
                <a:spcPct val="130000"/>
              </a:lnSpc>
              <a:spcBef>
                <a:spcPts val="805"/>
              </a:spcBef>
            </a:pP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树场景标杆案例，新品从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培训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破零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标杆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三步七天快速推进。</a:t>
            </a:r>
            <a:endParaRPr sz="9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46" name="object 77"/>
          <p:cNvGrpSpPr/>
          <p:nvPr/>
        </p:nvGrpSpPr>
        <p:grpSpPr>
          <a:xfrm>
            <a:off x="755168" y="3615070"/>
            <a:ext cx="884555" cy="431800"/>
            <a:chOff x="4760226" y="3371684"/>
            <a:chExt cx="884555" cy="431800"/>
          </a:xfrm>
        </p:grpSpPr>
        <p:sp>
          <p:nvSpPr>
            <p:cNvPr id="47" name="object 78"/>
            <p:cNvSpPr/>
            <p:nvPr/>
          </p:nvSpPr>
          <p:spPr>
            <a:xfrm>
              <a:off x="4765548" y="3377183"/>
              <a:ext cx="875030" cy="422275"/>
            </a:xfrm>
            <a:custGeom>
              <a:avLst/>
              <a:gdLst/>
              <a:ahLst/>
              <a:cxnLst/>
              <a:rect l="l" t="t" r="r" b="b"/>
              <a:pathLst>
                <a:path w="875029" h="422275">
                  <a:moveTo>
                    <a:pt x="874776" y="422148"/>
                  </a:moveTo>
                  <a:lnTo>
                    <a:pt x="0" y="422148"/>
                  </a:lnTo>
                  <a:lnTo>
                    <a:pt x="0" y="0"/>
                  </a:lnTo>
                  <a:lnTo>
                    <a:pt x="874776" y="0"/>
                  </a:lnTo>
                  <a:lnTo>
                    <a:pt x="874776" y="422148"/>
                  </a:lnTo>
                  <a:close/>
                </a:path>
              </a:pathLst>
            </a:custGeom>
            <a:solidFill>
              <a:srgbClr val="EEF6F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8" name="object 79"/>
            <p:cNvSpPr/>
            <p:nvPr/>
          </p:nvSpPr>
          <p:spPr>
            <a:xfrm>
              <a:off x="4760226" y="3371684"/>
              <a:ext cx="884555" cy="431800"/>
            </a:xfrm>
            <a:custGeom>
              <a:avLst/>
              <a:gdLst/>
              <a:ahLst/>
              <a:cxnLst/>
              <a:rect l="l" t="t" r="r" b="b"/>
              <a:pathLst>
                <a:path w="884554" h="431800">
                  <a:moveTo>
                    <a:pt x="879386" y="431647"/>
                  </a:moveTo>
                  <a:lnTo>
                    <a:pt x="4762" y="431647"/>
                  </a:lnTo>
                  <a:lnTo>
                    <a:pt x="3289" y="431418"/>
                  </a:lnTo>
                  <a:lnTo>
                    <a:pt x="1968" y="430733"/>
                  </a:lnTo>
                  <a:lnTo>
                    <a:pt x="914" y="429679"/>
                  </a:lnTo>
                  <a:lnTo>
                    <a:pt x="228" y="428358"/>
                  </a:lnTo>
                  <a:lnTo>
                    <a:pt x="0" y="426885"/>
                  </a:lnTo>
                  <a:lnTo>
                    <a:pt x="0" y="4762"/>
                  </a:lnTo>
                  <a:lnTo>
                    <a:pt x="4762" y="0"/>
                  </a:lnTo>
                  <a:lnTo>
                    <a:pt x="879386" y="0"/>
                  </a:lnTo>
                  <a:lnTo>
                    <a:pt x="884148" y="4762"/>
                  </a:lnTo>
                  <a:lnTo>
                    <a:pt x="9525" y="4762"/>
                  </a:lnTo>
                  <a:lnTo>
                    <a:pt x="4762" y="9525"/>
                  </a:lnTo>
                  <a:lnTo>
                    <a:pt x="9525" y="9525"/>
                  </a:lnTo>
                  <a:lnTo>
                    <a:pt x="9525" y="422122"/>
                  </a:lnTo>
                  <a:lnTo>
                    <a:pt x="4762" y="422122"/>
                  </a:lnTo>
                  <a:lnTo>
                    <a:pt x="9525" y="426885"/>
                  </a:lnTo>
                  <a:lnTo>
                    <a:pt x="884148" y="426885"/>
                  </a:lnTo>
                  <a:lnTo>
                    <a:pt x="883919" y="428358"/>
                  </a:lnTo>
                  <a:lnTo>
                    <a:pt x="883246" y="429679"/>
                  </a:lnTo>
                  <a:lnTo>
                    <a:pt x="882192" y="430733"/>
                  </a:lnTo>
                  <a:lnTo>
                    <a:pt x="880859" y="431418"/>
                  </a:lnTo>
                  <a:lnTo>
                    <a:pt x="879386" y="431647"/>
                  </a:lnTo>
                  <a:close/>
                </a:path>
                <a:path w="884554" h="431800">
                  <a:moveTo>
                    <a:pt x="9525" y="9525"/>
                  </a:moveTo>
                  <a:lnTo>
                    <a:pt x="4762" y="9525"/>
                  </a:lnTo>
                  <a:lnTo>
                    <a:pt x="9525" y="4762"/>
                  </a:lnTo>
                  <a:lnTo>
                    <a:pt x="9525" y="9525"/>
                  </a:lnTo>
                  <a:close/>
                </a:path>
                <a:path w="884554" h="431800">
                  <a:moveTo>
                    <a:pt x="874623" y="9525"/>
                  </a:moveTo>
                  <a:lnTo>
                    <a:pt x="9525" y="9525"/>
                  </a:lnTo>
                  <a:lnTo>
                    <a:pt x="9525" y="4762"/>
                  </a:lnTo>
                  <a:lnTo>
                    <a:pt x="874623" y="4762"/>
                  </a:lnTo>
                  <a:lnTo>
                    <a:pt x="874623" y="9525"/>
                  </a:lnTo>
                  <a:close/>
                </a:path>
                <a:path w="884554" h="431800">
                  <a:moveTo>
                    <a:pt x="874623" y="426885"/>
                  </a:moveTo>
                  <a:lnTo>
                    <a:pt x="874623" y="4762"/>
                  </a:lnTo>
                  <a:lnTo>
                    <a:pt x="879386" y="9525"/>
                  </a:lnTo>
                  <a:lnTo>
                    <a:pt x="884148" y="9525"/>
                  </a:lnTo>
                  <a:lnTo>
                    <a:pt x="884148" y="422122"/>
                  </a:lnTo>
                  <a:lnTo>
                    <a:pt x="879386" y="422122"/>
                  </a:lnTo>
                  <a:lnTo>
                    <a:pt x="874623" y="426885"/>
                  </a:lnTo>
                  <a:close/>
                </a:path>
                <a:path w="884554" h="431800">
                  <a:moveTo>
                    <a:pt x="884148" y="9525"/>
                  </a:moveTo>
                  <a:lnTo>
                    <a:pt x="879386" y="9525"/>
                  </a:lnTo>
                  <a:lnTo>
                    <a:pt x="874623" y="4762"/>
                  </a:lnTo>
                  <a:lnTo>
                    <a:pt x="884148" y="4762"/>
                  </a:lnTo>
                  <a:lnTo>
                    <a:pt x="884148" y="9525"/>
                  </a:lnTo>
                  <a:close/>
                </a:path>
                <a:path w="884554" h="431800">
                  <a:moveTo>
                    <a:pt x="9525" y="426885"/>
                  </a:moveTo>
                  <a:lnTo>
                    <a:pt x="4762" y="422122"/>
                  </a:lnTo>
                  <a:lnTo>
                    <a:pt x="9525" y="422122"/>
                  </a:lnTo>
                  <a:lnTo>
                    <a:pt x="9525" y="426885"/>
                  </a:lnTo>
                  <a:close/>
                </a:path>
                <a:path w="884554" h="431800">
                  <a:moveTo>
                    <a:pt x="874623" y="426885"/>
                  </a:moveTo>
                  <a:lnTo>
                    <a:pt x="9525" y="426885"/>
                  </a:lnTo>
                  <a:lnTo>
                    <a:pt x="9525" y="422122"/>
                  </a:lnTo>
                  <a:lnTo>
                    <a:pt x="874623" y="422122"/>
                  </a:lnTo>
                  <a:lnTo>
                    <a:pt x="874623" y="426885"/>
                  </a:lnTo>
                  <a:close/>
                </a:path>
                <a:path w="884554" h="431800">
                  <a:moveTo>
                    <a:pt x="884148" y="426885"/>
                  </a:moveTo>
                  <a:lnTo>
                    <a:pt x="874623" y="426885"/>
                  </a:lnTo>
                  <a:lnTo>
                    <a:pt x="879386" y="422122"/>
                  </a:lnTo>
                  <a:lnTo>
                    <a:pt x="884148" y="422122"/>
                  </a:lnTo>
                  <a:lnTo>
                    <a:pt x="884148" y="426885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9" name="object 80"/>
          <p:cNvSpPr txBox="1"/>
          <p:nvPr/>
        </p:nvSpPr>
        <p:spPr>
          <a:xfrm>
            <a:off x="760489" y="3626591"/>
            <a:ext cx="875030" cy="396875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55"/>
              </a:spcBef>
            </a:pPr>
            <a:r>
              <a:rPr sz="1200" b="1" dirty="0">
                <a:latin typeface="微软雅黑" panose="020B0503020204020204" pitchFamily="34" charset="-122"/>
                <a:cs typeface="微软雅黑" panose="020B0503020204020204" pitchFamily="34" charset="-122"/>
              </a:rPr>
              <a:t>攻</a:t>
            </a:r>
            <a:endParaRPr sz="1200"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sz="1000" dirty="0">
                <a:latin typeface="微软雅黑" panose="020B0503020204020204" pitchFamily="34" charset="-122"/>
                <a:cs typeface="微软雅黑" panose="020B0503020204020204" pitchFamily="34" charset="-122"/>
              </a:rPr>
              <a:t>目标场</a:t>
            </a:r>
            <a:r>
              <a:rPr sz="1000" spc="-5" dirty="0">
                <a:latin typeface="微软雅黑" panose="020B0503020204020204" pitchFamily="34" charset="-122"/>
                <a:cs typeface="微软雅黑" panose="020B0503020204020204" pitchFamily="34" charset="-122"/>
              </a:rPr>
              <a:t>景</a:t>
            </a:r>
            <a:endParaRPr sz="1000"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0" name="object 38"/>
          <p:cNvSpPr txBox="1"/>
          <p:nvPr/>
        </p:nvSpPr>
        <p:spPr>
          <a:xfrm>
            <a:off x="1341120" y="2060342"/>
            <a:ext cx="2068830" cy="219075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聚</a:t>
            </a:r>
            <a:r>
              <a:rPr lang="zh-CN" altLang="en-US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力做强</a:t>
            </a:r>
            <a:r>
              <a:rPr lang="zh-CN" altLang="en-US" sz="15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销售能力</a:t>
            </a:r>
            <a:endParaRPr sz="15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71" name="object 40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881364" y="2361093"/>
            <a:ext cx="2555875" cy="25400"/>
          </a:xfrm>
          <a:prstGeom prst="rect">
            <a:avLst/>
          </a:prstGeom>
        </p:spPr>
      </p:pic>
      <p:sp>
        <p:nvSpPr>
          <p:cNvPr id="108" name="object 38"/>
          <p:cNvSpPr txBox="1"/>
          <p:nvPr/>
        </p:nvSpPr>
        <p:spPr>
          <a:xfrm>
            <a:off x="9114790" y="1989455"/>
            <a:ext cx="1818640" cy="22098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 algn="l">
              <a:lnSpc>
                <a:spcPct val="100000"/>
              </a:lnSpc>
              <a:spcBef>
                <a:spcPts val="100"/>
              </a:spcBef>
              <a:buClrTx/>
              <a:buSzTx/>
              <a:buFontTx/>
            </a:pPr>
            <a:r>
              <a:rPr lang="zh-CN" altLang="en-US" sz="15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完善垂直支撑体系</a:t>
            </a:r>
            <a:endParaRPr lang="zh-CN" altLang="en-US" sz="15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8076565" y="2289810"/>
            <a:ext cx="3789045" cy="4432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针对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自有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I+P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产品，建立甩单机制，打造</a:t>
            </a:r>
            <a:r>
              <a:rPr lang="en-US" altLang="zh-CN" sz="1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“</a:t>
            </a:r>
            <a:r>
              <a:rPr lang="zh-CN" altLang="en-US" sz="1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三个一</a:t>
            </a:r>
            <a:r>
              <a:rPr lang="en-US" altLang="zh-CN" sz="1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”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体系，拉通全流程管理，提能、增效、扩收。</a:t>
            </a:r>
            <a:endParaRPr lang="zh-CN" altLang="en-US" sz="10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0" name="object 40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8575024" y="2264171"/>
            <a:ext cx="2555875" cy="25400"/>
          </a:xfrm>
          <a:prstGeom prst="rect">
            <a:avLst/>
          </a:prstGeom>
        </p:spPr>
      </p:pic>
      <p:sp>
        <p:nvSpPr>
          <p:cNvPr id="111" name="object 38"/>
          <p:cNvSpPr txBox="1"/>
          <p:nvPr/>
        </p:nvSpPr>
        <p:spPr>
          <a:xfrm>
            <a:off x="9120505" y="3726815"/>
            <a:ext cx="1818640" cy="22098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优化大单协同管理</a:t>
            </a:r>
            <a:endParaRPr lang="zh-CN" altLang="en-US" sz="15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15" name="object 40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8508984" y="4001531"/>
            <a:ext cx="2555875" cy="25400"/>
          </a:xfrm>
          <a:prstGeom prst="rect">
            <a:avLst/>
          </a:prstGeom>
        </p:spPr>
      </p:pic>
      <p:sp>
        <p:nvSpPr>
          <p:cNvPr id="116" name="文本框 115"/>
          <p:cNvSpPr txBox="1"/>
          <p:nvPr/>
        </p:nvSpPr>
        <p:spPr>
          <a:xfrm>
            <a:off x="8098790" y="4064635"/>
            <a:ext cx="3719195" cy="4908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针对</a:t>
            </a: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智算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及</a:t>
            </a: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全栈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大单，</a:t>
            </a: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一项目一团队</a:t>
            </a: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000" dirty="0">
                <a:solidFill>
                  <a:prstClr val="black"/>
                </a:solidFill>
                <a:cs typeface="微软雅黑" panose="020B0503020204020204" pitchFamily="34" charset="-122"/>
                <a:sym typeface="+mn-ea"/>
              </a:rPr>
              <a:t>分公司管理层负责，市专协同，</a:t>
            </a: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云产品经理专项支撑，</a:t>
            </a:r>
            <a:r>
              <a:rPr lang="zh-CN" altLang="en-US" sz="1000" dirty="0">
                <a:solidFill>
                  <a:prstClr val="black"/>
                </a:solidFill>
                <a:cs typeface="微软雅黑" panose="020B0503020204020204" pitchFamily="34" charset="-122"/>
                <a:sym typeface="+mn-ea"/>
              </a:rPr>
              <a:t>协同保障，攻坚大单。</a:t>
            </a:r>
            <a:endParaRPr lang="zh-CN" altLang="en-US" sz="10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" name="object 38"/>
          <p:cNvSpPr txBox="1"/>
          <p:nvPr/>
        </p:nvSpPr>
        <p:spPr>
          <a:xfrm>
            <a:off x="1306195" y="4209768"/>
            <a:ext cx="1818640" cy="22098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提升价值经营能力</a:t>
            </a:r>
            <a:endParaRPr sz="15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2" name="object 40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881364" y="4483214"/>
            <a:ext cx="2555875" cy="25400"/>
          </a:xfrm>
          <a:prstGeom prst="rect">
            <a:avLst/>
          </a:prstGeom>
        </p:spPr>
      </p:pic>
      <p:sp>
        <p:nvSpPr>
          <p:cNvPr id="107" name="矩形: 圆角 21"/>
          <p:cNvSpPr/>
          <p:nvPr>
            <p:custDataLst>
              <p:tags r:id="rId18"/>
            </p:custDataLst>
          </p:nvPr>
        </p:nvSpPr>
        <p:spPr>
          <a:xfrm>
            <a:off x="4109720" y="1652905"/>
            <a:ext cx="3789045" cy="4968875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rgbClr val="BCDAEF"/>
            </a:solidFill>
            <a:prstDash val="solid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45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armonyOS Sans SC"/>
              <a:cs typeface="+mn-cs"/>
            </a:endParaRPr>
          </a:p>
        </p:txBody>
      </p:sp>
      <p:sp>
        <p:nvSpPr>
          <p:cNvPr id="114" name="矩形: 圆角 24"/>
          <p:cNvSpPr/>
          <p:nvPr>
            <p:custDataLst>
              <p:tags r:id="rId19"/>
            </p:custDataLst>
          </p:nvPr>
        </p:nvSpPr>
        <p:spPr>
          <a:xfrm>
            <a:off x="4403725" y="1480185"/>
            <a:ext cx="3108325" cy="347980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加宽业务通道增收能力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4443095" y="5671820"/>
            <a:ext cx="789305" cy="22987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客情关系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59" name="文本框 158"/>
          <p:cNvSpPr txBox="1"/>
          <p:nvPr/>
        </p:nvSpPr>
        <p:spPr>
          <a:xfrm>
            <a:off x="6892290" y="5672455"/>
            <a:ext cx="813435" cy="22987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服务能力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5702935" y="5678170"/>
            <a:ext cx="797560" cy="22987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合作模式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2" name="文本框 161"/>
          <p:cNvSpPr txBox="1"/>
          <p:nvPr/>
        </p:nvSpPr>
        <p:spPr>
          <a:xfrm flipH="1">
            <a:off x="6902450" y="5923280"/>
            <a:ext cx="816610" cy="2311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zh-CN" altLang="en-US" sz="900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积极改善</a:t>
            </a:r>
            <a:endParaRPr lang="zh-CN" altLang="en-US" sz="9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63" name="文本框 162"/>
          <p:cNvSpPr txBox="1"/>
          <p:nvPr/>
        </p:nvSpPr>
        <p:spPr>
          <a:xfrm flipH="1">
            <a:off x="5702300" y="5924550"/>
            <a:ext cx="79819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不断创新</a:t>
            </a:r>
            <a:endParaRPr lang="zh-CN" altLang="en-US" sz="9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64" name="文本框 163"/>
          <p:cNvSpPr txBox="1"/>
          <p:nvPr/>
        </p:nvSpPr>
        <p:spPr>
          <a:xfrm flipH="1">
            <a:off x="4435475" y="5924550"/>
            <a:ext cx="79629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层层深入</a:t>
            </a:r>
            <a:endParaRPr lang="zh-CN" altLang="en-US" sz="9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4096385" y="2264410"/>
            <a:ext cx="372999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推动由</a:t>
            </a:r>
            <a:r>
              <a:rPr lang="zh-CN" sz="1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追求量的</a:t>
            </a:r>
            <a:r>
              <a:rPr 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粗放式管理到</a:t>
            </a:r>
            <a:r>
              <a:rPr lang="zh-CN" sz="1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量质并重</a:t>
            </a:r>
            <a:r>
              <a:rPr 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的效益化运营。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4096385" y="4533265"/>
            <a:ext cx="37973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拓宽</a:t>
            </a:r>
            <a:r>
              <a:rPr lang="zh-CN" sz="1000" dirty="0">
                <a:ea typeface="微软雅黑" panose="020B0503020204020204" pitchFamily="34" charset="-122"/>
                <a:sym typeface="+mn-ea"/>
              </a:rPr>
              <a:t>合作</a:t>
            </a:r>
            <a:r>
              <a:rPr lang="zh-CN" altLang="en-US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广度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锚定新兴产业聚集地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，广纳资源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，建立客户清单销项跟踪责任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机制。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8" name="object 38"/>
          <p:cNvSpPr txBox="1"/>
          <p:nvPr/>
        </p:nvSpPr>
        <p:spPr>
          <a:xfrm>
            <a:off x="5179060" y="1989455"/>
            <a:ext cx="1650365" cy="22098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优化渠道管理模式</a:t>
            </a:r>
            <a:endParaRPr lang="zh-CN" altLang="en-US" sz="1500" b="1" dirty="0" smtClean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79" name="object 40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4876165" y="2265045"/>
            <a:ext cx="2555875" cy="25400"/>
          </a:xfrm>
          <a:prstGeom prst="rect">
            <a:avLst/>
          </a:prstGeom>
        </p:spPr>
      </p:pic>
      <p:sp>
        <p:nvSpPr>
          <p:cNvPr id="180" name="文本框 179"/>
          <p:cNvSpPr txBox="1"/>
          <p:nvPr/>
        </p:nvSpPr>
        <p:spPr>
          <a:xfrm>
            <a:off x="4105275" y="3525520"/>
            <a:ext cx="3721100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建立</a:t>
            </a:r>
            <a:r>
              <a:rPr lang="zh-CN" altLang="en-US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帮、</a:t>
            </a:r>
            <a:r>
              <a:rPr lang="zh-CN" altLang="en-US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管、服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，周联系、月培训，落实销售产品下沉，商机跟进共拓，云服务优先体验的机制。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1" name="object 38"/>
          <p:cNvSpPr txBox="1"/>
          <p:nvPr/>
        </p:nvSpPr>
        <p:spPr>
          <a:xfrm>
            <a:off x="5192395" y="4243705"/>
            <a:ext cx="1623695" cy="22098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加强域外拓展力度</a:t>
            </a:r>
            <a:endParaRPr lang="zh-CN" altLang="en-US" sz="1500" b="1" dirty="0" smtClean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82" name="object 40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4826635" y="4509770"/>
            <a:ext cx="2555875" cy="25400"/>
          </a:xfrm>
          <a:prstGeom prst="rect">
            <a:avLst/>
          </a:prstGeom>
        </p:spPr>
      </p:pic>
      <p:sp>
        <p:nvSpPr>
          <p:cNvPr id="183" name="文本框 182"/>
          <p:cNvSpPr txBox="1"/>
          <p:nvPr/>
        </p:nvSpPr>
        <p:spPr>
          <a:xfrm>
            <a:off x="4085590" y="5210175"/>
            <a:ext cx="379666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强化合作</a:t>
            </a:r>
            <a:r>
              <a:rPr lang="zh-CN" altLang="en-US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深度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，攻坚互联头部客户，积累客情资源，打通增收新触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点。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4443730" y="4989195"/>
            <a:ext cx="788035" cy="23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走得出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5" name="矩形 184"/>
          <p:cNvSpPr/>
          <p:nvPr/>
        </p:nvSpPr>
        <p:spPr>
          <a:xfrm>
            <a:off x="6891655" y="4989830"/>
            <a:ext cx="813435" cy="240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留得住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6" name="矩形 185"/>
          <p:cNvSpPr/>
          <p:nvPr/>
        </p:nvSpPr>
        <p:spPr>
          <a:xfrm>
            <a:off x="5702935" y="4995545"/>
            <a:ext cx="803910" cy="23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引得进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5523865" y="3964305"/>
            <a:ext cx="1065530" cy="24511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持证达标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100%</a:t>
            </a:r>
            <a:endParaRPr lang="en-US" alt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9" name="文本框 188"/>
          <p:cNvSpPr txBox="1"/>
          <p:nvPr/>
        </p:nvSpPr>
        <p:spPr>
          <a:xfrm>
            <a:off x="6701790" y="3947795"/>
            <a:ext cx="1042035" cy="24511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产品下沉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00%</a:t>
            </a:r>
            <a:endParaRPr lang="en-US" alt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1" name="文本框 190"/>
          <p:cNvSpPr txBox="1"/>
          <p:nvPr/>
        </p:nvSpPr>
        <p:spPr>
          <a:xfrm>
            <a:off x="4243070" y="3970655"/>
            <a:ext cx="1118870" cy="245110"/>
          </a:xfrm>
          <a:prstGeom prst="rect">
            <a:avLst/>
          </a:prstGeom>
          <a:solidFill>
            <a:srgbClr val="8EB4E3"/>
          </a:solidFill>
        </p:spPr>
        <p:txBody>
          <a:bodyPr vert="horz" wrap="square" numCol="1" spcCol="0" rtlCol="0" fromWordArt="0" anchor="t" anchorCtr="0" forceAA="0" compatLnSpc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培训覆盖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00%</a:t>
            </a:r>
            <a:endParaRPr lang="en-US" alt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282240" y="2367040"/>
            <a:ext cx="3729990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加快人员能力提升，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推动客户经理“</a:t>
            </a:r>
            <a:r>
              <a:rPr lang="zh-CN" altLang="en-US" sz="1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多打粮食、多增产量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”</a:t>
            </a:r>
            <a:r>
              <a:rPr lang="zh-CN" altLang="en-US" sz="1000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。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224348" y="4533265"/>
            <a:ext cx="386537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场景需求、</a:t>
            </a:r>
            <a:r>
              <a:rPr lang="zh-CN" altLang="en-US" sz="1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产品功能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，以“云</a:t>
            </a:r>
            <a:r>
              <a:rPr lang="en-US" alt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+X”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产品叠加融合推广增收</a:t>
            </a:r>
            <a:r>
              <a:rPr lang="zh-CN" altLang="en-US" sz="1000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入。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482584" y="4930140"/>
            <a:ext cx="683260" cy="24511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云</a:t>
            </a:r>
            <a:r>
              <a:rPr lang="en-US" alt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专线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1358884" y="4930140"/>
            <a:ext cx="683260" cy="24511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云</a:t>
            </a:r>
            <a:r>
              <a:rPr lang="en-US" alt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2211054" y="4930140"/>
            <a:ext cx="683260" cy="24511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云</a:t>
            </a:r>
            <a:r>
              <a:rPr lang="en-US" alt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存储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3095609" y="4930140"/>
            <a:ext cx="683260" cy="245110"/>
          </a:xfrm>
          <a:prstGeom prst="rect">
            <a:avLst/>
          </a:prstGeom>
          <a:solidFill>
            <a:srgbClr val="8EB4E3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云</a:t>
            </a:r>
            <a:r>
              <a:rPr lang="en-US" alt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备份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221263" y="5187621"/>
            <a:ext cx="386537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细化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执行，</a:t>
            </a:r>
            <a:r>
              <a:rPr lang="zh-CN" altLang="en-US" sz="10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分析客户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，清单式跟进到期、扩容客户提存量续签增收。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488525" y="5699542"/>
            <a:ext cx="1465175" cy="5181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以</a:t>
            </a:r>
            <a:r>
              <a:rPr lang="zh-CN" altLang="en-US" sz="1065" dirty="0">
                <a:solidFill>
                  <a:srgbClr val="FF0000"/>
                </a:solidFill>
                <a:sym typeface="+mn-ea"/>
              </a:rPr>
              <a:t>资源预警客户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为切入点</a:t>
            </a:r>
            <a:r>
              <a:rPr lang="zh-CN" altLang="en-US" sz="1065" dirty="0" smtClean="0">
                <a:solidFill>
                  <a:schemeClr val="tx1"/>
                </a:solidFill>
                <a:sym typeface="+mn-ea"/>
              </a:rPr>
              <a:t>，推荐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扩容产品。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2298365" y="5694045"/>
            <a:ext cx="1506599" cy="5184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065" dirty="0" smtClean="0">
                <a:solidFill>
                  <a:schemeClr val="tx1"/>
                </a:solidFill>
                <a:sym typeface="+mn-ea"/>
              </a:rPr>
              <a:t>包月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、</a:t>
            </a:r>
            <a:r>
              <a:rPr lang="zh-CN" altLang="en-US" sz="1065" dirty="0" smtClean="0">
                <a:solidFill>
                  <a:schemeClr val="tx1"/>
                </a:solidFill>
                <a:sym typeface="+mn-ea"/>
              </a:rPr>
              <a:t>包年</a:t>
            </a:r>
            <a:r>
              <a:rPr lang="zh-CN" altLang="en-US" sz="1060" dirty="0" smtClean="0">
                <a:solidFill>
                  <a:srgbClr val="FF0000"/>
                </a:solidFill>
                <a:sym typeface="+mn-ea"/>
              </a:rPr>
              <a:t>到期</a:t>
            </a:r>
            <a:r>
              <a:rPr lang="zh-CN" altLang="en-US" sz="1065" dirty="0">
                <a:solidFill>
                  <a:srgbClr val="FF0000"/>
                </a:solidFill>
                <a:sym typeface="+mn-ea"/>
              </a:rPr>
              <a:t>客户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留存率不低于</a:t>
            </a:r>
            <a:r>
              <a:rPr lang="en-US" altLang="zh-CN" sz="1065" dirty="0">
                <a:solidFill>
                  <a:srgbClr val="FF0000"/>
                </a:solidFill>
                <a:sym typeface="+mn-ea"/>
              </a:rPr>
              <a:t>70</a:t>
            </a:r>
            <a:r>
              <a:rPr lang="en-US" altLang="zh-CN" sz="1065" dirty="0" smtClean="0">
                <a:solidFill>
                  <a:srgbClr val="FF0000"/>
                </a:solidFill>
                <a:sym typeface="+mn-ea"/>
              </a:rPr>
              <a:t>%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 flipH="1">
            <a:off x="4465955" y="6338570"/>
            <a:ext cx="168656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域外拓展收入：</a:t>
            </a:r>
            <a:r>
              <a:rPr lang="zh-CN" altLang="en-US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90</a:t>
            </a:r>
            <a:r>
              <a:rPr lang="en-US" altLang="zh-CN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00</a:t>
            </a:r>
            <a:r>
              <a:rPr lang="zh-CN" altLang="en-US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万元</a:t>
            </a:r>
            <a:endParaRPr lang="zh-CN" altLang="en-US" sz="9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 flipH="1">
            <a:off x="407670" y="6322060"/>
            <a:ext cx="2520315" cy="2749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/>
            <a:r>
              <a:rPr lang="zh-CN" altLang="en-US" sz="9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客户经理月均云</a:t>
            </a:r>
            <a:r>
              <a:rPr lang="zh-CN" altLang="en-US" sz="9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底座收入：</a:t>
            </a:r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5000</a:t>
            </a:r>
            <a:r>
              <a:rPr lang="zh-CN" altLang="en-US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元</a:t>
            </a:r>
            <a:r>
              <a:rPr lang="en-US" altLang="zh-CN" sz="9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  </a:t>
            </a:r>
            <a:endParaRPr lang="en-US" altLang="zh-CN" sz="900" b="1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  <a:p>
            <a:pPr algn="ctr"/>
            <a:endParaRPr lang="en-US" altLang="zh-CN" sz="900" b="1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3" name="Freeform 7"/>
          <p:cNvSpPr/>
          <p:nvPr>
            <p:custDataLst>
              <p:tags r:id="rId20"/>
            </p:custDataLst>
          </p:nvPr>
        </p:nvSpPr>
        <p:spPr bwMode="gray">
          <a:xfrm rot="18164228" flipH="1">
            <a:off x="2599055" y="6356985"/>
            <a:ext cx="308610" cy="131445"/>
          </a:xfrm>
          <a:custGeom>
            <a:avLst/>
            <a:gdLst>
              <a:gd name="T0" fmla="*/ 580 w 580"/>
              <a:gd name="T1" fmla="*/ 0 h 798"/>
              <a:gd name="T2" fmla="*/ 578 w 580"/>
              <a:gd name="T3" fmla="*/ 90 h 798"/>
              <a:gd name="T4" fmla="*/ 568 w 580"/>
              <a:gd name="T5" fmla="*/ 174 h 798"/>
              <a:gd name="T6" fmla="*/ 552 w 580"/>
              <a:gd name="T7" fmla="*/ 252 h 798"/>
              <a:gd name="T8" fmla="*/ 526 w 580"/>
              <a:gd name="T9" fmla="*/ 324 h 798"/>
              <a:gd name="T10" fmla="*/ 494 w 580"/>
              <a:gd name="T11" fmla="*/ 390 h 798"/>
              <a:gd name="T12" fmla="*/ 452 w 580"/>
              <a:gd name="T13" fmla="*/ 450 h 798"/>
              <a:gd name="T14" fmla="*/ 402 w 580"/>
              <a:gd name="T15" fmla="*/ 508 h 798"/>
              <a:gd name="T16" fmla="*/ 342 w 580"/>
              <a:gd name="T17" fmla="*/ 560 h 798"/>
              <a:gd name="T18" fmla="*/ 270 w 580"/>
              <a:gd name="T19" fmla="*/ 610 h 798"/>
              <a:gd name="T20" fmla="*/ 188 w 580"/>
              <a:gd name="T21" fmla="*/ 656 h 798"/>
              <a:gd name="T22" fmla="*/ 188 w 580"/>
              <a:gd name="T23" fmla="*/ 798 h 798"/>
              <a:gd name="T24" fmla="*/ 0 w 580"/>
              <a:gd name="T25" fmla="*/ 514 h 798"/>
              <a:gd name="T26" fmla="*/ 188 w 580"/>
              <a:gd name="T27" fmla="*/ 230 h 798"/>
              <a:gd name="T28" fmla="*/ 188 w 580"/>
              <a:gd name="T29" fmla="*/ 372 h 798"/>
              <a:gd name="T30" fmla="*/ 224 w 580"/>
              <a:gd name="T31" fmla="*/ 368 h 798"/>
              <a:gd name="T32" fmla="*/ 264 w 580"/>
              <a:gd name="T33" fmla="*/ 356 h 798"/>
              <a:gd name="T34" fmla="*/ 306 w 580"/>
              <a:gd name="T35" fmla="*/ 336 h 798"/>
              <a:gd name="T36" fmla="*/ 348 w 580"/>
              <a:gd name="T37" fmla="*/ 310 h 798"/>
              <a:gd name="T38" fmla="*/ 392 w 580"/>
              <a:gd name="T39" fmla="*/ 280 h 798"/>
              <a:gd name="T40" fmla="*/ 432 w 580"/>
              <a:gd name="T41" fmla="*/ 246 h 798"/>
              <a:gd name="T42" fmla="*/ 472 w 580"/>
              <a:gd name="T43" fmla="*/ 208 h 798"/>
              <a:gd name="T44" fmla="*/ 506 w 580"/>
              <a:gd name="T45" fmla="*/ 166 h 798"/>
              <a:gd name="T46" fmla="*/ 536 w 580"/>
              <a:gd name="T47" fmla="*/ 124 h 798"/>
              <a:gd name="T48" fmla="*/ 558 w 580"/>
              <a:gd name="T49" fmla="*/ 82 h 798"/>
              <a:gd name="T50" fmla="*/ 574 w 580"/>
              <a:gd name="T51" fmla="*/ 40 h 798"/>
              <a:gd name="T52" fmla="*/ 578 w 580"/>
              <a:gd name="T53" fmla="*/ 0 h 798"/>
              <a:gd name="T54" fmla="*/ 580 w 580"/>
              <a:gd name="T55" fmla="*/ 0 h 79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80" h="798">
                <a:moveTo>
                  <a:pt x="580" y="0"/>
                </a:moveTo>
                <a:lnTo>
                  <a:pt x="578" y="90"/>
                </a:lnTo>
                <a:lnTo>
                  <a:pt x="568" y="174"/>
                </a:lnTo>
                <a:lnTo>
                  <a:pt x="552" y="252"/>
                </a:lnTo>
                <a:lnTo>
                  <a:pt x="526" y="324"/>
                </a:lnTo>
                <a:lnTo>
                  <a:pt x="494" y="390"/>
                </a:lnTo>
                <a:lnTo>
                  <a:pt x="452" y="450"/>
                </a:lnTo>
                <a:lnTo>
                  <a:pt x="402" y="508"/>
                </a:lnTo>
                <a:lnTo>
                  <a:pt x="342" y="560"/>
                </a:lnTo>
                <a:lnTo>
                  <a:pt x="270" y="610"/>
                </a:lnTo>
                <a:lnTo>
                  <a:pt x="188" y="656"/>
                </a:lnTo>
                <a:lnTo>
                  <a:pt x="188" y="798"/>
                </a:lnTo>
                <a:lnTo>
                  <a:pt x="0" y="514"/>
                </a:lnTo>
                <a:lnTo>
                  <a:pt x="188" y="230"/>
                </a:lnTo>
                <a:lnTo>
                  <a:pt x="188" y="372"/>
                </a:lnTo>
                <a:lnTo>
                  <a:pt x="224" y="368"/>
                </a:lnTo>
                <a:lnTo>
                  <a:pt x="264" y="356"/>
                </a:lnTo>
                <a:lnTo>
                  <a:pt x="306" y="336"/>
                </a:lnTo>
                <a:lnTo>
                  <a:pt x="348" y="310"/>
                </a:lnTo>
                <a:lnTo>
                  <a:pt x="392" y="280"/>
                </a:lnTo>
                <a:lnTo>
                  <a:pt x="432" y="246"/>
                </a:lnTo>
                <a:lnTo>
                  <a:pt x="472" y="208"/>
                </a:lnTo>
                <a:lnTo>
                  <a:pt x="506" y="166"/>
                </a:lnTo>
                <a:lnTo>
                  <a:pt x="536" y="124"/>
                </a:lnTo>
                <a:lnTo>
                  <a:pt x="558" y="82"/>
                </a:lnTo>
                <a:lnTo>
                  <a:pt x="574" y="40"/>
                </a:lnTo>
                <a:lnTo>
                  <a:pt x="578" y="0"/>
                </a:lnTo>
                <a:lnTo>
                  <a:pt x="580" y="0"/>
                </a:lnTo>
                <a:close/>
              </a:path>
            </a:pathLst>
          </a:custGeom>
          <a:gradFill rotWithShape="1">
            <a:gsLst>
              <a:gs pos="52000">
                <a:srgbClr val="FF0000"/>
              </a:gs>
              <a:gs pos="100000">
                <a:schemeClr val="bg1"/>
              </a:gs>
            </a:gsLst>
            <a:lin ang="0" scaled="1"/>
          </a:gradFill>
          <a:ln w="0" cap="flat" cmpd="sng">
            <a:noFill/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2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875280" y="6307455"/>
            <a:ext cx="83248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 </a:t>
            </a:r>
            <a:r>
              <a:rPr lang="zh-CN" altLang="en-US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提升</a:t>
            </a:r>
            <a:r>
              <a:rPr lang="en-US" altLang="zh-CN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51%</a:t>
            </a:r>
            <a:endParaRPr lang="en-US" altLang="zh-CN" sz="900" b="1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5" name="Freeform 7"/>
          <p:cNvSpPr/>
          <p:nvPr>
            <p:custDataLst>
              <p:tags r:id="rId21"/>
            </p:custDataLst>
          </p:nvPr>
        </p:nvSpPr>
        <p:spPr bwMode="gray">
          <a:xfrm rot="18164228" flipH="1">
            <a:off x="6170295" y="6340475"/>
            <a:ext cx="308610" cy="131445"/>
          </a:xfrm>
          <a:custGeom>
            <a:avLst/>
            <a:gdLst>
              <a:gd name="T0" fmla="*/ 580 w 580"/>
              <a:gd name="T1" fmla="*/ 0 h 798"/>
              <a:gd name="T2" fmla="*/ 578 w 580"/>
              <a:gd name="T3" fmla="*/ 90 h 798"/>
              <a:gd name="T4" fmla="*/ 568 w 580"/>
              <a:gd name="T5" fmla="*/ 174 h 798"/>
              <a:gd name="T6" fmla="*/ 552 w 580"/>
              <a:gd name="T7" fmla="*/ 252 h 798"/>
              <a:gd name="T8" fmla="*/ 526 w 580"/>
              <a:gd name="T9" fmla="*/ 324 h 798"/>
              <a:gd name="T10" fmla="*/ 494 w 580"/>
              <a:gd name="T11" fmla="*/ 390 h 798"/>
              <a:gd name="T12" fmla="*/ 452 w 580"/>
              <a:gd name="T13" fmla="*/ 450 h 798"/>
              <a:gd name="T14" fmla="*/ 402 w 580"/>
              <a:gd name="T15" fmla="*/ 508 h 798"/>
              <a:gd name="T16" fmla="*/ 342 w 580"/>
              <a:gd name="T17" fmla="*/ 560 h 798"/>
              <a:gd name="T18" fmla="*/ 270 w 580"/>
              <a:gd name="T19" fmla="*/ 610 h 798"/>
              <a:gd name="T20" fmla="*/ 188 w 580"/>
              <a:gd name="T21" fmla="*/ 656 h 798"/>
              <a:gd name="T22" fmla="*/ 188 w 580"/>
              <a:gd name="T23" fmla="*/ 798 h 798"/>
              <a:gd name="T24" fmla="*/ 0 w 580"/>
              <a:gd name="T25" fmla="*/ 514 h 798"/>
              <a:gd name="T26" fmla="*/ 188 w 580"/>
              <a:gd name="T27" fmla="*/ 230 h 798"/>
              <a:gd name="T28" fmla="*/ 188 w 580"/>
              <a:gd name="T29" fmla="*/ 372 h 798"/>
              <a:gd name="T30" fmla="*/ 224 w 580"/>
              <a:gd name="T31" fmla="*/ 368 h 798"/>
              <a:gd name="T32" fmla="*/ 264 w 580"/>
              <a:gd name="T33" fmla="*/ 356 h 798"/>
              <a:gd name="T34" fmla="*/ 306 w 580"/>
              <a:gd name="T35" fmla="*/ 336 h 798"/>
              <a:gd name="T36" fmla="*/ 348 w 580"/>
              <a:gd name="T37" fmla="*/ 310 h 798"/>
              <a:gd name="T38" fmla="*/ 392 w 580"/>
              <a:gd name="T39" fmla="*/ 280 h 798"/>
              <a:gd name="T40" fmla="*/ 432 w 580"/>
              <a:gd name="T41" fmla="*/ 246 h 798"/>
              <a:gd name="T42" fmla="*/ 472 w 580"/>
              <a:gd name="T43" fmla="*/ 208 h 798"/>
              <a:gd name="T44" fmla="*/ 506 w 580"/>
              <a:gd name="T45" fmla="*/ 166 h 798"/>
              <a:gd name="T46" fmla="*/ 536 w 580"/>
              <a:gd name="T47" fmla="*/ 124 h 798"/>
              <a:gd name="T48" fmla="*/ 558 w 580"/>
              <a:gd name="T49" fmla="*/ 82 h 798"/>
              <a:gd name="T50" fmla="*/ 574 w 580"/>
              <a:gd name="T51" fmla="*/ 40 h 798"/>
              <a:gd name="T52" fmla="*/ 578 w 580"/>
              <a:gd name="T53" fmla="*/ 0 h 798"/>
              <a:gd name="T54" fmla="*/ 580 w 580"/>
              <a:gd name="T55" fmla="*/ 0 h 79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80" h="798">
                <a:moveTo>
                  <a:pt x="580" y="0"/>
                </a:moveTo>
                <a:lnTo>
                  <a:pt x="578" y="90"/>
                </a:lnTo>
                <a:lnTo>
                  <a:pt x="568" y="174"/>
                </a:lnTo>
                <a:lnTo>
                  <a:pt x="552" y="252"/>
                </a:lnTo>
                <a:lnTo>
                  <a:pt x="526" y="324"/>
                </a:lnTo>
                <a:lnTo>
                  <a:pt x="494" y="390"/>
                </a:lnTo>
                <a:lnTo>
                  <a:pt x="452" y="450"/>
                </a:lnTo>
                <a:lnTo>
                  <a:pt x="402" y="508"/>
                </a:lnTo>
                <a:lnTo>
                  <a:pt x="342" y="560"/>
                </a:lnTo>
                <a:lnTo>
                  <a:pt x="270" y="610"/>
                </a:lnTo>
                <a:lnTo>
                  <a:pt x="188" y="656"/>
                </a:lnTo>
                <a:lnTo>
                  <a:pt x="188" y="798"/>
                </a:lnTo>
                <a:lnTo>
                  <a:pt x="0" y="514"/>
                </a:lnTo>
                <a:lnTo>
                  <a:pt x="188" y="230"/>
                </a:lnTo>
                <a:lnTo>
                  <a:pt x="188" y="372"/>
                </a:lnTo>
                <a:lnTo>
                  <a:pt x="224" y="368"/>
                </a:lnTo>
                <a:lnTo>
                  <a:pt x="264" y="356"/>
                </a:lnTo>
                <a:lnTo>
                  <a:pt x="306" y="336"/>
                </a:lnTo>
                <a:lnTo>
                  <a:pt x="348" y="310"/>
                </a:lnTo>
                <a:lnTo>
                  <a:pt x="392" y="280"/>
                </a:lnTo>
                <a:lnTo>
                  <a:pt x="432" y="246"/>
                </a:lnTo>
                <a:lnTo>
                  <a:pt x="472" y="208"/>
                </a:lnTo>
                <a:lnTo>
                  <a:pt x="506" y="166"/>
                </a:lnTo>
                <a:lnTo>
                  <a:pt x="536" y="124"/>
                </a:lnTo>
                <a:lnTo>
                  <a:pt x="558" y="82"/>
                </a:lnTo>
                <a:lnTo>
                  <a:pt x="574" y="40"/>
                </a:lnTo>
                <a:lnTo>
                  <a:pt x="578" y="0"/>
                </a:lnTo>
                <a:lnTo>
                  <a:pt x="580" y="0"/>
                </a:lnTo>
                <a:close/>
              </a:path>
            </a:pathLst>
          </a:custGeom>
          <a:gradFill rotWithShape="1">
            <a:gsLst>
              <a:gs pos="52000">
                <a:srgbClr val="FF0000"/>
              </a:gs>
              <a:gs pos="100000">
                <a:schemeClr val="bg1"/>
              </a:gs>
            </a:gsLst>
            <a:lin ang="0" scaled="1"/>
          </a:gradFill>
          <a:ln w="0" cap="flat" cmpd="sng">
            <a:noFill/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2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526530" y="6331585"/>
            <a:ext cx="95313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提升</a:t>
            </a:r>
            <a:r>
              <a:rPr lang="en-US" altLang="zh-CN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 20%</a:t>
            </a:r>
            <a:endParaRPr lang="en-US" altLang="zh-CN" sz="900" b="1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 flipH="1">
            <a:off x="8826500" y="6322060"/>
            <a:ext cx="168656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全</a:t>
            </a:r>
            <a:r>
              <a:rPr lang="zh-CN" altLang="en-US" sz="9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栈云签约：</a:t>
            </a:r>
            <a:r>
              <a:rPr lang="en-US" altLang="zh-CN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1</a:t>
            </a:r>
            <a:r>
              <a:rPr lang="zh-CN" altLang="en-US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0</a:t>
            </a:r>
            <a:r>
              <a:rPr lang="en-US" altLang="zh-CN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00</a:t>
            </a:r>
            <a:r>
              <a:rPr lang="zh-CN" altLang="en-US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万元</a:t>
            </a:r>
            <a:endParaRPr lang="zh-CN" altLang="en-US" sz="9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8" name="Freeform 7"/>
          <p:cNvSpPr/>
          <p:nvPr>
            <p:custDataLst>
              <p:tags r:id="rId22"/>
            </p:custDataLst>
          </p:nvPr>
        </p:nvSpPr>
        <p:spPr bwMode="gray">
          <a:xfrm rot="18164228" flipH="1">
            <a:off x="10315575" y="6395720"/>
            <a:ext cx="308610" cy="131445"/>
          </a:xfrm>
          <a:custGeom>
            <a:avLst/>
            <a:gdLst>
              <a:gd name="T0" fmla="*/ 580 w 580"/>
              <a:gd name="T1" fmla="*/ 0 h 798"/>
              <a:gd name="T2" fmla="*/ 578 w 580"/>
              <a:gd name="T3" fmla="*/ 90 h 798"/>
              <a:gd name="T4" fmla="*/ 568 w 580"/>
              <a:gd name="T5" fmla="*/ 174 h 798"/>
              <a:gd name="T6" fmla="*/ 552 w 580"/>
              <a:gd name="T7" fmla="*/ 252 h 798"/>
              <a:gd name="T8" fmla="*/ 526 w 580"/>
              <a:gd name="T9" fmla="*/ 324 h 798"/>
              <a:gd name="T10" fmla="*/ 494 w 580"/>
              <a:gd name="T11" fmla="*/ 390 h 798"/>
              <a:gd name="T12" fmla="*/ 452 w 580"/>
              <a:gd name="T13" fmla="*/ 450 h 798"/>
              <a:gd name="T14" fmla="*/ 402 w 580"/>
              <a:gd name="T15" fmla="*/ 508 h 798"/>
              <a:gd name="T16" fmla="*/ 342 w 580"/>
              <a:gd name="T17" fmla="*/ 560 h 798"/>
              <a:gd name="T18" fmla="*/ 270 w 580"/>
              <a:gd name="T19" fmla="*/ 610 h 798"/>
              <a:gd name="T20" fmla="*/ 188 w 580"/>
              <a:gd name="T21" fmla="*/ 656 h 798"/>
              <a:gd name="T22" fmla="*/ 188 w 580"/>
              <a:gd name="T23" fmla="*/ 798 h 798"/>
              <a:gd name="T24" fmla="*/ 0 w 580"/>
              <a:gd name="T25" fmla="*/ 514 h 798"/>
              <a:gd name="T26" fmla="*/ 188 w 580"/>
              <a:gd name="T27" fmla="*/ 230 h 798"/>
              <a:gd name="T28" fmla="*/ 188 w 580"/>
              <a:gd name="T29" fmla="*/ 372 h 798"/>
              <a:gd name="T30" fmla="*/ 224 w 580"/>
              <a:gd name="T31" fmla="*/ 368 h 798"/>
              <a:gd name="T32" fmla="*/ 264 w 580"/>
              <a:gd name="T33" fmla="*/ 356 h 798"/>
              <a:gd name="T34" fmla="*/ 306 w 580"/>
              <a:gd name="T35" fmla="*/ 336 h 798"/>
              <a:gd name="T36" fmla="*/ 348 w 580"/>
              <a:gd name="T37" fmla="*/ 310 h 798"/>
              <a:gd name="T38" fmla="*/ 392 w 580"/>
              <a:gd name="T39" fmla="*/ 280 h 798"/>
              <a:gd name="T40" fmla="*/ 432 w 580"/>
              <a:gd name="T41" fmla="*/ 246 h 798"/>
              <a:gd name="T42" fmla="*/ 472 w 580"/>
              <a:gd name="T43" fmla="*/ 208 h 798"/>
              <a:gd name="T44" fmla="*/ 506 w 580"/>
              <a:gd name="T45" fmla="*/ 166 h 798"/>
              <a:gd name="T46" fmla="*/ 536 w 580"/>
              <a:gd name="T47" fmla="*/ 124 h 798"/>
              <a:gd name="T48" fmla="*/ 558 w 580"/>
              <a:gd name="T49" fmla="*/ 82 h 798"/>
              <a:gd name="T50" fmla="*/ 574 w 580"/>
              <a:gd name="T51" fmla="*/ 40 h 798"/>
              <a:gd name="T52" fmla="*/ 578 w 580"/>
              <a:gd name="T53" fmla="*/ 0 h 798"/>
              <a:gd name="T54" fmla="*/ 580 w 580"/>
              <a:gd name="T55" fmla="*/ 0 h 79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80" h="798">
                <a:moveTo>
                  <a:pt x="580" y="0"/>
                </a:moveTo>
                <a:lnTo>
                  <a:pt x="578" y="90"/>
                </a:lnTo>
                <a:lnTo>
                  <a:pt x="568" y="174"/>
                </a:lnTo>
                <a:lnTo>
                  <a:pt x="552" y="252"/>
                </a:lnTo>
                <a:lnTo>
                  <a:pt x="526" y="324"/>
                </a:lnTo>
                <a:lnTo>
                  <a:pt x="494" y="390"/>
                </a:lnTo>
                <a:lnTo>
                  <a:pt x="452" y="450"/>
                </a:lnTo>
                <a:lnTo>
                  <a:pt x="402" y="508"/>
                </a:lnTo>
                <a:lnTo>
                  <a:pt x="342" y="560"/>
                </a:lnTo>
                <a:lnTo>
                  <a:pt x="270" y="610"/>
                </a:lnTo>
                <a:lnTo>
                  <a:pt x="188" y="656"/>
                </a:lnTo>
                <a:lnTo>
                  <a:pt x="188" y="798"/>
                </a:lnTo>
                <a:lnTo>
                  <a:pt x="0" y="514"/>
                </a:lnTo>
                <a:lnTo>
                  <a:pt x="188" y="230"/>
                </a:lnTo>
                <a:lnTo>
                  <a:pt x="188" y="372"/>
                </a:lnTo>
                <a:lnTo>
                  <a:pt x="224" y="368"/>
                </a:lnTo>
                <a:lnTo>
                  <a:pt x="264" y="356"/>
                </a:lnTo>
                <a:lnTo>
                  <a:pt x="306" y="336"/>
                </a:lnTo>
                <a:lnTo>
                  <a:pt x="348" y="310"/>
                </a:lnTo>
                <a:lnTo>
                  <a:pt x="392" y="280"/>
                </a:lnTo>
                <a:lnTo>
                  <a:pt x="432" y="246"/>
                </a:lnTo>
                <a:lnTo>
                  <a:pt x="472" y="208"/>
                </a:lnTo>
                <a:lnTo>
                  <a:pt x="506" y="166"/>
                </a:lnTo>
                <a:lnTo>
                  <a:pt x="536" y="124"/>
                </a:lnTo>
                <a:lnTo>
                  <a:pt x="558" y="82"/>
                </a:lnTo>
                <a:lnTo>
                  <a:pt x="574" y="40"/>
                </a:lnTo>
                <a:lnTo>
                  <a:pt x="578" y="0"/>
                </a:lnTo>
                <a:lnTo>
                  <a:pt x="580" y="0"/>
                </a:lnTo>
                <a:close/>
              </a:path>
            </a:pathLst>
          </a:custGeom>
          <a:gradFill rotWithShape="1">
            <a:gsLst>
              <a:gs pos="52000">
                <a:srgbClr val="FF0000"/>
              </a:gs>
              <a:gs pos="100000">
                <a:schemeClr val="bg1"/>
              </a:gs>
            </a:gsLst>
            <a:lin ang="0" scaled="1"/>
          </a:gradFill>
          <a:ln w="0" cap="flat" cmpd="sng">
            <a:noFill/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2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591800" y="6346190"/>
            <a:ext cx="83248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 </a:t>
            </a:r>
            <a:r>
              <a:rPr lang="zh-CN" altLang="en-US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提升</a:t>
            </a:r>
            <a:r>
              <a:rPr lang="en-US" altLang="zh-CN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5</a:t>
            </a:r>
            <a:r>
              <a:rPr lang="en-US" altLang="zh-CN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0%</a:t>
            </a:r>
            <a:endParaRPr lang="en-US" altLang="zh-CN" sz="900" b="1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 flipH="1">
            <a:off x="4439920" y="6130925"/>
            <a:ext cx="175895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渠道代理收入：</a:t>
            </a:r>
            <a:r>
              <a:rPr lang="en-US" altLang="zh-CN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240</a:t>
            </a:r>
            <a:r>
              <a:rPr lang="zh-CN" altLang="en-US" sz="9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万元</a:t>
            </a:r>
            <a:endParaRPr lang="zh-CN" altLang="en-US" sz="9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501765" y="6130925"/>
            <a:ext cx="93535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提升</a:t>
            </a:r>
            <a:r>
              <a:rPr lang="en-US" altLang="zh-CN" sz="9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 300%</a:t>
            </a:r>
            <a:endParaRPr lang="en-US" altLang="zh-CN" sz="900" b="1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pPr algn="just">
              <a:buClrTx/>
              <a:buSzTx/>
              <a:buFontTx/>
            </a:pP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移动云（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1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220210" y="3003550"/>
            <a:ext cx="433705" cy="368300"/>
          </a:xfrm>
          <a:prstGeom prst="rect">
            <a:avLst/>
          </a:prstGeom>
          <a:solidFill>
            <a:srgbClr val="8EB4E3"/>
          </a:solidFill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荣誉机制</a:t>
            </a:r>
            <a:endParaRPr lang="zh-CN" altLang="en-US" sz="9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左大括号 13"/>
          <p:cNvSpPr/>
          <p:nvPr/>
        </p:nvSpPr>
        <p:spPr>
          <a:xfrm>
            <a:off x="4654061" y="2906395"/>
            <a:ext cx="133938" cy="53276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4728353" y="2821305"/>
            <a:ext cx="1028834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月度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能手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1368" y="3050540"/>
            <a:ext cx="1035946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季度之星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728353" y="3290570"/>
            <a:ext cx="100216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年度销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冠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466080" y="3004820"/>
            <a:ext cx="419100" cy="368300"/>
          </a:xfrm>
          <a:prstGeom prst="rect">
            <a:avLst/>
          </a:prstGeom>
          <a:solidFill>
            <a:srgbClr val="8EB4E3"/>
          </a:solidFill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无忧</a:t>
            </a:r>
            <a:r>
              <a:rPr lang="zh-CN" altLang="en-US" sz="9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</a:t>
            </a:r>
            <a:endParaRPr lang="zh-CN" altLang="en-US" sz="9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5951855" y="2849245"/>
            <a:ext cx="18522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培训支撑贴身服务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点对点</a:t>
            </a:r>
            <a:endParaRPr lang="zh-CN" altLang="en-US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5951855" y="3048000"/>
            <a:ext cx="195008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代理负责商找商机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签单保障</a:t>
            </a:r>
            <a:endParaRPr lang="zh-CN" altLang="en-US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5922010" y="3259455"/>
            <a:ext cx="19697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支撑服务达标要求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满意度考核</a:t>
            </a:r>
            <a:endParaRPr lang="zh-CN" altLang="en-US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左大括号 62"/>
          <p:cNvSpPr/>
          <p:nvPr/>
        </p:nvSpPr>
        <p:spPr>
          <a:xfrm>
            <a:off x="5920836" y="2950845"/>
            <a:ext cx="101343" cy="4616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4355465" y="2604770"/>
            <a:ext cx="826135" cy="2343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找准代理商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5431790" y="2604770"/>
            <a:ext cx="905510" cy="2343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软件开发商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6651625" y="2604770"/>
            <a:ext cx="826135" cy="2343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异云经销商</a:t>
            </a:r>
            <a:endParaRPr lang="zh-CN" altLang="en-US" sz="1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7" name="加号 66"/>
          <p:cNvSpPr/>
          <p:nvPr/>
        </p:nvSpPr>
        <p:spPr>
          <a:xfrm>
            <a:off x="6383020" y="2628900"/>
            <a:ext cx="224790" cy="193040"/>
          </a:xfrm>
          <a:prstGeom prst="mathPlus">
            <a:avLst/>
          </a:prstGeom>
          <a:solidFill>
            <a:srgbClr val="247EC0"/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sz="1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8" name="picture 13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>
            <a:off x="611505" y="2708910"/>
            <a:ext cx="10819130" cy="378841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839470" y="3601720"/>
            <a:ext cx="4517390" cy="3917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把握</a:t>
            </a:r>
            <a:r>
              <a:rPr lang="zh-CN" sz="14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招募方向</a:t>
            </a:r>
            <a:r>
              <a:rPr lang="zh-CN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精准遴选菁英，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择优引入。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zh-CN" sz="14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  <a:p>
            <a:pPr indent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endParaRPr lang="zh-CN" sz="14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80" name="文本框 179"/>
          <p:cNvSpPr txBox="1"/>
          <p:nvPr/>
        </p:nvSpPr>
        <p:spPr>
          <a:xfrm>
            <a:off x="788670" y="4653915"/>
            <a:ext cx="4806950" cy="327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建立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常态化沟通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，维系培育，勤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互动。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2615565" y="5133340"/>
            <a:ext cx="1097915" cy="346710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每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月走访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3890645" y="5116830"/>
            <a:ext cx="1407795" cy="346710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每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季座谈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231900" y="5157470"/>
            <a:ext cx="1184910" cy="346710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每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周联系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4055" y="4107180"/>
            <a:ext cx="3406140" cy="342265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配备专项支撑特派员贴身服务  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2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pPr algn="just">
              <a:buClrTx/>
              <a:buSzTx/>
              <a:buFontTx/>
            </a:pP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移动云（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8" name="文本框 97"/>
          <p:cNvSpPr txBox="1"/>
          <p:nvPr>
            <p:custDataLst>
              <p:tags r:id="rId3"/>
            </p:custDataLst>
          </p:nvPr>
        </p:nvSpPr>
        <p:spPr>
          <a:xfrm>
            <a:off x="590135" y="732631"/>
            <a:ext cx="11670030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altLang="zh-CN" sz="20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        </a:t>
            </a:r>
            <a:r>
              <a:rPr lang="zh-CN" altLang="en-US" sz="20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培育</a:t>
            </a:r>
            <a:r>
              <a:rPr lang="en-US" altLang="zh-CN" sz="20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渠道拓展能力</a:t>
            </a:r>
            <a:r>
              <a:rPr lang="zh-CN" altLang="en-US" sz="20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，加快</a:t>
            </a:r>
            <a:r>
              <a:rPr lang="zh-CN" altLang="en-US" sz="20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建设专业化的政企行业</a:t>
            </a:r>
            <a:r>
              <a:rPr lang="zh-CN" altLang="en-US" sz="20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渠道代理</a:t>
            </a:r>
            <a:r>
              <a:rPr lang="en-US" altLang="zh-CN" sz="20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体系</a:t>
            </a:r>
            <a:endParaRPr lang="en-US" altLang="zh-CN" sz="2000" b="1" kern="1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991995" y="1162050"/>
            <a:ext cx="9444355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渠道代理产能亟待提升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24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年引入代理渠道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18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家，签约收入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51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万，有1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家渠道没有业务签约）</a:t>
            </a:r>
            <a:r>
              <a:rPr lang="zh-CN" altLang="en-US" sz="12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代理商引入停留在找客情好的合作伙伴，对云资源销售</a:t>
            </a:r>
            <a:r>
              <a:rPr lang="zh-CN" altLang="en-US" sz="1400" b="1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能力参差不齐，</a:t>
            </a:r>
            <a:r>
              <a:rPr lang="zh-CN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商机获取不足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（在跟商机仅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15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单，金额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75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万）</a:t>
            </a:r>
            <a:r>
              <a:rPr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对代理商</a:t>
            </a:r>
            <a:r>
              <a:rPr 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管理较粗放，代理业务</a:t>
            </a:r>
            <a:r>
              <a:rPr 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拓展</a:t>
            </a:r>
            <a:r>
              <a:rPr lang="zh-CN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意愿不强</a:t>
            </a:r>
            <a:r>
              <a:rPr 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的状况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（阿里在嘉兴的某城市代理商可每年为其销售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00万云资源，而引入移动云代理商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后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24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年仅发展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单，收入</a:t>
            </a:r>
            <a:r>
              <a:rPr lang="en-US" altLang="zh-CN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200" b="1" i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万）。</a:t>
            </a:r>
            <a:endParaRPr lang="zh-CN" altLang="en-US" sz="1200" b="1" i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>
            <p:custDataLst>
              <p:tags r:id="rId4"/>
            </p:custDataLst>
          </p:nvPr>
        </p:nvSpPr>
        <p:spPr>
          <a:xfrm>
            <a:off x="551180" y="1162685"/>
            <a:ext cx="11007725" cy="995045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p>
            <a:pPr algn="ctr">
              <a:defRPr/>
            </a:pPr>
            <a:endParaRPr lang="zh-CN" altLang="en-US" sz="1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>
            <p:custDataLst>
              <p:tags r:id="rId5"/>
            </p:custDataLst>
          </p:nvPr>
        </p:nvSpPr>
        <p:spPr>
          <a:xfrm>
            <a:off x="3222625" y="2407285"/>
            <a:ext cx="5706745" cy="611505"/>
          </a:xfrm>
          <a:prstGeom prst="rect">
            <a:avLst/>
          </a:prstGeom>
          <a:solidFill>
            <a:srgbClr val="C00000"/>
          </a:solidFill>
        </p:spPr>
        <p:txBody>
          <a:bodyPr wrap="square" rtlCol="0" anchor="ctr">
            <a:noAutofit/>
          </a:bodyPr>
          <a:p>
            <a:pPr lvl="0" algn="ctr" defTabSz="609600">
              <a:buClrTx/>
              <a:buSzTx/>
              <a:buFontTx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精细管理促</a:t>
            </a: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进产能</a:t>
            </a:r>
            <a:endParaRPr lang="zh-CN" alt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285" y="1191260"/>
            <a:ext cx="1316355" cy="910590"/>
          </a:xfrm>
          <a:prstGeom prst="rect">
            <a:avLst/>
          </a:prstGeom>
        </p:spPr>
      </p:pic>
      <p:sp>
        <p:nvSpPr>
          <p:cNvPr id="120" name="文本框 119"/>
          <p:cNvSpPr txBox="1"/>
          <p:nvPr/>
        </p:nvSpPr>
        <p:spPr>
          <a:xfrm>
            <a:off x="6244590" y="3644900"/>
            <a:ext cx="4912995" cy="4210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indent="-28575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营造良好营商环境，强化</a:t>
            </a:r>
            <a:r>
              <a:rPr lang="zh-CN" altLang="en-US" sz="14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无忧贴身服务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，提升业务能力</a:t>
            </a: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614930" y="4148455"/>
            <a:ext cx="1097915" cy="370205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软件开发商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54125" y="4126230"/>
            <a:ext cx="1162685" cy="392430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异云经销商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890010" y="4152900"/>
            <a:ext cx="1409065" cy="365125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销售团队集成商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43915" y="5570220"/>
            <a:ext cx="4556760" cy="327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创建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营商氛围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，资源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倾斜，增加获得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感。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231265" y="5991225"/>
            <a:ext cx="1228090" cy="346710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酬金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610485" y="5988050"/>
            <a:ext cx="1102360" cy="346710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荣誉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890645" y="6004560"/>
            <a:ext cx="1413510" cy="346710"/>
          </a:xfrm>
          <a:prstGeom prst="rect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资源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" name="矩形: 圆角 24"/>
          <p:cNvSpPr/>
          <p:nvPr>
            <p:custDataLst>
              <p:tags r:id="rId7"/>
            </p:custDataLst>
          </p:nvPr>
        </p:nvSpPr>
        <p:spPr>
          <a:xfrm>
            <a:off x="8989060" y="5367020"/>
            <a:ext cx="1840230" cy="309245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资源共享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9" name="矩形: 圆角 24"/>
          <p:cNvSpPr/>
          <p:nvPr>
            <p:custDataLst>
              <p:tags r:id="rId8"/>
            </p:custDataLst>
          </p:nvPr>
        </p:nvSpPr>
        <p:spPr>
          <a:xfrm>
            <a:off x="6687820" y="5991225"/>
            <a:ext cx="1847215" cy="314325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客情共筑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4" name="矩形: 圆角 24"/>
          <p:cNvSpPr/>
          <p:nvPr>
            <p:custDataLst>
              <p:tags r:id="rId9"/>
            </p:custDataLst>
          </p:nvPr>
        </p:nvSpPr>
        <p:spPr>
          <a:xfrm>
            <a:off x="9027160" y="5991860"/>
            <a:ext cx="1839595" cy="309245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利益共赢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6" name="矩形: 圆角 24"/>
          <p:cNvSpPr/>
          <p:nvPr>
            <p:custDataLst>
              <p:tags r:id="rId10"/>
            </p:custDataLst>
          </p:nvPr>
        </p:nvSpPr>
        <p:spPr>
          <a:xfrm>
            <a:off x="6650355" y="5350510"/>
            <a:ext cx="1918970" cy="320675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商机共拓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0" name="加号 19"/>
          <p:cNvSpPr/>
          <p:nvPr/>
        </p:nvSpPr>
        <p:spPr>
          <a:xfrm>
            <a:off x="7476490" y="5732780"/>
            <a:ext cx="254000" cy="217805"/>
          </a:xfrm>
          <a:prstGeom prst="mathPlus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2" name="加号 21"/>
          <p:cNvSpPr/>
          <p:nvPr/>
        </p:nvSpPr>
        <p:spPr>
          <a:xfrm>
            <a:off x="9794240" y="5699760"/>
            <a:ext cx="242570" cy="244475"/>
          </a:xfrm>
          <a:prstGeom prst="mathPlus">
            <a:avLst/>
          </a:prstGeom>
          <a:solidFill>
            <a:srgbClr val="C00000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lvl="0" algn="ctr" defTabSz="121920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4" name="Object 1" descr="preencoded.png"/>
          <p:cNvSpPr/>
          <p:nvPr>
            <p:custDataLst>
              <p:tags r:id="rId11"/>
            </p:custDataLst>
          </p:nvPr>
        </p:nvSpPr>
        <p:spPr>
          <a:xfrm rot="16200000">
            <a:off x="8652510" y="3553460"/>
            <a:ext cx="210185" cy="3348990"/>
          </a:xfrm>
          <a:custGeom>
            <a:avLst/>
            <a:gdLst>
              <a:gd name="connsiteX0" fmla="*/ 0 w 2800093"/>
              <a:gd name="connsiteY0" fmla="*/ 1720789 h 5162377"/>
              <a:gd name="connsiteX1" fmla="*/ 0 w 2800093"/>
              <a:gd name="connsiteY1" fmla="*/ 3441588 h 5162377"/>
              <a:gd name="connsiteX2" fmla="*/ 2800093 w 2800093"/>
              <a:gd name="connsiteY2" fmla="*/ 5162377 h 5162377"/>
              <a:gd name="connsiteX3" fmla="*/ 2800093 w 2800093"/>
              <a:gd name="connsiteY3" fmla="*/ 0 h 5162377"/>
              <a:gd name="connsiteX4" fmla="*/ 0 w 2800093"/>
              <a:gd name="connsiteY4" fmla="*/ 1720789 h 516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0093" h="5162377">
                <a:moveTo>
                  <a:pt x="0" y="1720789"/>
                </a:moveTo>
                <a:lnTo>
                  <a:pt x="0" y="3441588"/>
                </a:lnTo>
                <a:cubicBezTo>
                  <a:pt x="1108319" y="3495493"/>
                  <a:pt x="2167196" y="4532586"/>
                  <a:pt x="2800093" y="5162377"/>
                </a:cubicBezTo>
                <a:lnTo>
                  <a:pt x="2800093" y="0"/>
                </a:lnTo>
                <a:cubicBezTo>
                  <a:pt x="2181580" y="615478"/>
                  <a:pt x="1090493" y="1671360"/>
                  <a:pt x="0" y="1720789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3175" cap="flat" cmpd="sng">
            <a:noFill/>
            <a:prstDash val="solid"/>
            <a:miter/>
          </a:ln>
        </p:spPr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noAutofit/>
          </a:bodyPr>
          <a:p>
            <a:pPr algn="ctr" defTabSz="731520"/>
            <a:endParaRPr lang="en-US" altLang="zh-CN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003300" y="3124835"/>
            <a:ext cx="4294505" cy="44196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>
            <a:noAutofit/>
          </a:bodyPr>
          <a:p>
            <a:pPr lv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请进来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给公司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创收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247255" y="4508500"/>
            <a:ext cx="877570" cy="27559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创建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集团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307070" y="4491990"/>
            <a:ext cx="909955" cy="27559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资源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订购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383395" y="4491990"/>
            <a:ext cx="901065" cy="27559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折扣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申请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30745" y="4850765"/>
            <a:ext cx="893445" cy="27559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申请账号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307070" y="4850765"/>
            <a:ext cx="898525" cy="27559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业务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提单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383395" y="4850765"/>
            <a:ext cx="907415" cy="27559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续订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扩容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368415" y="3108325"/>
            <a:ext cx="4294505" cy="44196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>
            <a:noAutofit/>
          </a:bodyPr>
          <a:p>
            <a:pPr lv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走出去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给代理商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打工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pPr algn="just">
              <a:buClrTx/>
              <a:buSzTx/>
              <a:buFontTx/>
            </a:pP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物联视联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（1/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en-US" altLang="zh-CN" sz="2400" b="1" kern="0" spc="-2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535228" y="2348865"/>
            <a:ext cx="4421505" cy="87884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立足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“价值、规模、质量”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连接三要素，紧扣</a:t>
            </a:r>
            <a:r>
              <a:rPr lang="zh-CN" altLang="en-US" sz="2400" b="1" kern="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“效益、客户、产品”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三大矩阵，全方位锻造三项核心能力，推动产品高质量发展，实现通信连接服务创新焕新、跨越升级。</a:t>
            </a:r>
            <a:endParaRPr lang="zh-CN" altLang="en-US" sz="2400" b="1" kern="1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19785" y="1797685"/>
            <a:ext cx="870585" cy="73596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991360" y="1797685"/>
            <a:ext cx="4481830" cy="73596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实现连接服务的高质量发展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03275" y="2787650"/>
            <a:ext cx="870585" cy="89916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</a:t>
            </a: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连接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要素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86765" y="4360545"/>
            <a:ext cx="870585" cy="7359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86765" y="5389245"/>
            <a:ext cx="870585" cy="7359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矩阵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矩形 27"/>
          <p:cNvSpPr/>
          <p:nvPr>
            <p:custDataLst>
              <p:tags r:id="rId1"/>
            </p:custDataLst>
          </p:nvPr>
        </p:nvSpPr>
        <p:spPr>
          <a:xfrm>
            <a:off x="3549015" y="2787650"/>
            <a:ext cx="1359535" cy="88582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连接规模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3549015" y="4360545"/>
            <a:ext cx="1359535" cy="7359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项目融合能力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" name="矩形 32"/>
          <p:cNvSpPr/>
          <p:nvPr>
            <p:custDataLst>
              <p:tags r:id="rId3"/>
            </p:custDataLst>
          </p:nvPr>
        </p:nvSpPr>
        <p:spPr>
          <a:xfrm>
            <a:off x="3549015" y="5389245"/>
            <a:ext cx="1359535" cy="7359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客户矩阵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5" name="矩形 34"/>
          <p:cNvSpPr/>
          <p:nvPr>
            <p:custDataLst>
              <p:tags r:id="rId4"/>
            </p:custDataLst>
          </p:nvPr>
        </p:nvSpPr>
        <p:spPr>
          <a:xfrm>
            <a:off x="5154930" y="5389245"/>
            <a:ext cx="1359535" cy="7359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产品矩阵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8" name="矩形 37"/>
          <p:cNvSpPr/>
          <p:nvPr>
            <p:custDataLst>
              <p:tags r:id="rId5"/>
            </p:custDataLst>
          </p:nvPr>
        </p:nvSpPr>
        <p:spPr>
          <a:xfrm>
            <a:off x="5154930" y="4360545"/>
            <a:ext cx="1359535" cy="7359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rtlCol="0" anchor="ctr" anchorCtr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应用融合能力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2" name="矩形 1"/>
          <p:cNvSpPr/>
          <p:nvPr>
            <p:custDataLst>
              <p:tags r:id="rId6"/>
            </p:custDataLst>
          </p:nvPr>
        </p:nvSpPr>
        <p:spPr>
          <a:xfrm>
            <a:off x="5154930" y="2787650"/>
            <a:ext cx="1359535" cy="885825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连接质量</a:t>
            </a:r>
            <a:endParaRPr lang="zh-CN" altLang="en-US" sz="14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6" name="文本框 165"/>
          <p:cNvSpPr txBox="1"/>
          <p:nvPr>
            <p:custDataLst>
              <p:tags r:id="rId7"/>
            </p:custDataLst>
          </p:nvPr>
        </p:nvSpPr>
        <p:spPr>
          <a:xfrm>
            <a:off x="3562350" y="3760470"/>
            <a:ext cx="135318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专网产品收入提升</a:t>
            </a:r>
            <a:r>
              <a: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10%</a:t>
            </a:r>
            <a:endParaRPr lang="en-US" altLang="zh-CN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5167630" y="3760470"/>
            <a:ext cx="135318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物联网健康度提升</a:t>
            </a:r>
            <a:r>
              <a: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20PP</a:t>
            </a:r>
            <a:endParaRPr lang="en-US" altLang="zh-CN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>
            <p:custDataLst>
              <p:tags r:id="rId9"/>
            </p:custDataLst>
          </p:nvPr>
        </p:nvGrpSpPr>
        <p:grpSpPr>
          <a:xfrm>
            <a:off x="1974215" y="2789555"/>
            <a:ext cx="1360805" cy="3338195"/>
            <a:chOff x="13256" y="4390"/>
            <a:chExt cx="4499" cy="5257"/>
          </a:xfrm>
        </p:grpSpPr>
        <p:sp>
          <p:nvSpPr>
            <p:cNvPr id="37" name="矩形 36"/>
            <p:cNvSpPr/>
            <p:nvPr>
              <p:custDataLst>
                <p:tags r:id="rId10"/>
              </p:custDataLst>
            </p:nvPr>
          </p:nvSpPr>
          <p:spPr>
            <a:xfrm>
              <a:off x="13260" y="8488"/>
              <a:ext cx="4495" cy="115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effectLst>
              <a:outerShdw blurRad="50800" dist="50800" dir="5400000" algn="ctr" rotWithShape="0">
                <a:schemeClr val="bg1">
                  <a:lumMod val="95000"/>
                  <a:alpha val="100000"/>
                </a:schemeClr>
              </a:outerShdw>
            </a:effectLst>
          </p:spPr>
          <p:txBody>
            <a:bodyPr vert="horz" wrap="square" lIns="0" tIns="0" rIns="0" bIns="0" rtlCol="0" anchor="ctr" anchorCtr="0">
              <a:noAutofit/>
            </a:bodyPr>
            <a:p>
              <a:pPr lvl="0" algn="ctr" eaLnBrk="0">
                <a:lnSpc>
                  <a:spcPct val="141000"/>
                </a:lnSpc>
                <a:buClrTx/>
                <a:buSzTx/>
                <a:buFontTx/>
              </a:pPr>
              <a:r>
                <a:rPr lang="zh-CN" altLang="en-US" sz="1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效益矩阵</a:t>
              </a:r>
              <a:endPara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39" name="矩形 38"/>
            <p:cNvSpPr/>
            <p:nvPr>
              <p:custDataLst>
                <p:tags r:id="rId11"/>
              </p:custDataLst>
            </p:nvPr>
          </p:nvSpPr>
          <p:spPr>
            <a:xfrm>
              <a:off x="13260" y="6868"/>
              <a:ext cx="4495" cy="1159"/>
            </a:xfrm>
            <a:prstGeom prst="rect">
              <a:avLst/>
            </a:prstGeom>
            <a:solidFill>
              <a:srgbClr val="F2DCDB"/>
            </a:solidFill>
          </p:spPr>
          <p:txBody>
            <a:bodyPr vert="horz" wrap="square" lIns="0" tIns="0" rIns="0" bIns="0" rtlCol="0" anchor="ctr" anchorCtr="0">
              <a:noAutofit/>
            </a:bodyPr>
            <a:p>
              <a:pPr lvl="0" algn="ctr">
                <a:buClrTx/>
                <a:buSzTx/>
                <a:buFontTx/>
              </a:pPr>
              <a:r>
                <a:rPr lang="zh-CN" altLang="en-US" sz="1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AI</a:t>
              </a:r>
              <a:r>
                <a:rPr lang="zh-CN" altLang="en-US" sz="1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融合能力</a:t>
              </a:r>
              <a:endPara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3" name="文本框 2"/>
            <p:cNvSpPr txBox="1"/>
            <p:nvPr>
              <p:custDataLst>
                <p:tags r:id="rId12"/>
              </p:custDataLst>
            </p:nvPr>
          </p:nvSpPr>
          <p:spPr>
            <a:xfrm>
              <a:off x="13260" y="4390"/>
              <a:ext cx="4495" cy="1395"/>
            </a:xfrm>
            <a:prstGeom prst="rect">
              <a:avLst/>
            </a:prstGeom>
            <a:solidFill>
              <a:srgbClr val="F1F5FA"/>
            </a:solidFill>
          </p:spPr>
          <p:txBody>
            <a:bodyPr wrap="square" rtlCol="0" anchor="ctr" anchorCtr="0">
              <a:noAutofit/>
            </a:bodyPr>
            <a:p>
              <a:pPr algn="ctr"/>
              <a:r>
                <a:rPr lang="zh-CN" altLang="en-US" sz="1400" b="1">
                  <a:solidFill>
                    <a:srgbClr val="1184D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连接价值</a:t>
              </a:r>
              <a:endParaRPr lang="zh-CN" altLang="en-US" sz="1400" b="1">
                <a:solidFill>
                  <a:srgbClr val="1184D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>
              <p:custDataLst>
                <p:tags r:id="rId13"/>
              </p:custDataLst>
            </p:nvPr>
          </p:nvSpPr>
          <p:spPr>
            <a:xfrm>
              <a:off x="13256" y="5922"/>
              <a:ext cx="4475" cy="8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新装视联网连接数提升</a:t>
              </a:r>
              <a:r>
                <a:rPr lang="en-US" altLang="zh-CN" sz="1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50%</a:t>
              </a:r>
              <a:endPara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8" name="右大括号 7"/>
          <p:cNvSpPr/>
          <p:nvPr/>
        </p:nvSpPr>
        <p:spPr>
          <a:xfrm>
            <a:off x="6959283" y="1844675"/>
            <a:ext cx="575945" cy="417639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583430" y="908685"/>
            <a:ext cx="38252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kern="0" spc="-2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2400" b="1" kern="0" spc="-2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物联视联工作思路</a:t>
            </a:r>
            <a:endParaRPr lang="zh-CN" altLang="en-US" sz="2400" b="1" kern="0" spc="-2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304800" y="615950"/>
            <a:ext cx="11640185" cy="7308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5G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物联网要精准匹配客户需求，加快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新产品推广，实现技术、能力、流量向应用的封装，推进产品运营能力升级，不断打造规模收入的量级产品。</a:t>
            </a: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矩形: 圆角 21"/>
          <p:cNvSpPr/>
          <p:nvPr>
            <p:custDataLst>
              <p:tags r:id="rId2"/>
            </p:custDataLst>
          </p:nvPr>
        </p:nvSpPr>
        <p:spPr>
          <a:xfrm>
            <a:off x="264160" y="1546860"/>
            <a:ext cx="3789045" cy="4968875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rgbClr val="BCDAEF"/>
            </a:solidFill>
            <a:prstDash val="solid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45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armonyOS Sans SC"/>
              <a:cs typeface="+mn-cs"/>
            </a:endParaRPr>
          </a:p>
        </p:txBody>
      </p:sp>
      <p:sp>
        <p:nvSpPr>
          <p:cNvPr id="10" name="矩形: 圆角 24"/>
          <p:cNvSpPr/>
          <p:nvPr>
            <p:custDataLst>
              <p:tags r:id="rId3"/>
            </p:custDataLst>
          </p:nvPr>
        </p:nvSpPr>
        <p:spPr>
          <a:xfrm>
            <a:off x="1238673" y="1406948"/>
            <a:ext cx="2152227" cy="347980"/>
          </a:xfrm>
          <a:prstGeom prst="roundRect">
            <a:avLst>
              <a:gd name="adj" fmla="val 13039"/>
            </a:avLst>
          </a:prstGeom>
          <a:solidFill>
            <a:srgbClr val="0A84CE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normalizeH="0" baseline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底座型产品</a:t>
            </a:r>
            <a:endParaRPr kumimoji="0" lang="zh-CN" altLang="en-US" sz="1600" b="1" i="0" u="none" strike="noStrike" kern="1200" cap="none" normalizeH="0" baseline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矩形: 圆角 24"/>
          <p:cNvSpPr/>
          <p:nvPr>
            <p:custDataLst>
              <p:tags r:id="rId4"/>
            </p:custDataLst>
          </p:nvPr>
        </p:nvSpPr>
        <p:spPr>
          <a:xfrm>
            <a:off x="540385" y="1407160"/>
            <a:ext cx="3106800" cy="347980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5G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矩形: 圆角 21"/>
          <p:cNvSpPr/>
          <p:nvPr>
            <p:custDataLst>
              <p:tags r:id="rId5"/>
            </p:custDataLst>
          </p:nvPr>
        </p:nvSpPr>
        <p:spPr>
          <a:xfrm>
            <a:off x="8137525" y="1546860"/>
            <a:ext cx="3789045" cy="4968875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rgbClr val="BCDAEF"/>
            </a:solidFill>
            <a:prstDash val="solid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45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armonyOS Sans SC"/>
              <a:cs typeface="+mn-cs"/>
            </a:endParaRPr>
          </a:p>
        </p:txBody>
      </p:sp>
      <p:sp>
        <p:nvSpPr>
          <p:cNvPr id="3" name="矩形: 圆角 24"/>
          <p:cNvSpPr/>
          <p:nvPr>
            <p:custDataLst>
              <p:tags r:id="rId6"/>
            </p:custDataLst>
          </p:nvPr>
        </p:nvSpPr>
        <p:spPr>
          <a:xfrm>
            <a:off x="8499475" y="1390650"/>
            <a:ext cx="3108325" cy="347980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视联网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2" name="文本框 69"/>
          <p:cNvSpPr txBox="1"/>
          <p:nvPr>
            <p:custDataLst>
              <p:tags r:id="rId7"/>
            </p:custDataLst>
          </p:nvPr>
        </p:nvSpPr>
        <p:spPr>
          <a:xfrm>
            <a:off x="8138795" y="1789430"/>
            <a:ext cx="3787775" cy="60642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marL="171450" indent="-171450" algn="l">
              <a:lnSpc>
                <a:spcPct val="120000"/>
              </a:lnSpc>
              <a:spcBef>
                <a:spcPts val="0"/>
              </a:spcBef>
              <a:buClrTx/>
              <a:buSzTx/>
              <a:buFont typeface="Wingdings" panose="05000000000000000000" charset="0"/>
              <a:buChar char="Ø"/>
            </a:pP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推广</a:t>
            </a:r>
            <a:r>
              <a:rPr lang="en-US" altLang="zh-CN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和对讲新</a:t>
            </a: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</a:t>
            </a:r>
            <a:r>
              <a:rPr lang="en-US" altLang="zh-CN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品</a:t>
            </a:r>
            <a:endParaRPr lang="zh-CN" altLang="en-US" sz="1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4" name="文本框 69"/>
          <p:cNvSpPr txBox="1"/>
          <p:nvPr>
            <p:custDataLst>
              <p:tags r:id="rId8"/>
            </p:custDataLst>
          </p:nvPr>
        </p:nvSpPr>
        <p:spPr>
          <a:xfrm>
            <a:off x="8159750" y="3305810"/>
            <a:ext cx="2840355" cy="33591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布局</a:t>
            </a:r>
            <a:r>
              <a:rPr lang="en-US" altLang="zh-CN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无线监控新</a:t>
            </a: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</a:t>
            </a:r>
            <a:r>
              <a:rPr lang="en-US" altLang="zh-CN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endParaRPr lang="zh-CN" altLang="en-US" sz="10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980420" y="3592195"/>
            <a:ext cx="890905" cy="414020"/>
          </a:xfrm>
          <a:prstGeom prst="rect">
            <a:avLst/>
          </a:prstGeom>
        </p:spPr>
      </p:pic>
      <p:sp>
        <p:nvSpPr>
          <p:cNvPr id="66" name="文本框 65"/>
          <p:cNvSpPr txBox="1"/>
          <p:nvPr/>
        </p:nvSpPr>
        <p:spPr>
          <a:xfrm>
            <a:off x="8195310" y="4004945"/>
            <a:ext cx="368935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b="1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首单：</a:t>
            </a:r>
            <a:r>
              <a:rPr lang="zh-CN" altLang="en-US" sz="1000" i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海宁公司聚焦难布网场景拓展</a:t>
            </a:r>
            <a:r>
              <a:rPr lang="en-US" altLang="zh-CN" sz="1000" i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4G</a:t>
            </a:r>
            <a:r>
              <a:rPr lang="zh-CN" altLang="en-US" sz="1000" i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监控业务，应用于</a:t>
            </a:r>
            <a:r>
              <a:rPr lang="zh-CN" altLang="en-US" sz="1000" i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工地视频场景。</a:t>
            </a:r>
            <a:endParaRPr lang="zh-CN" altLang="en-US" sz="1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4" name="圆角矩形 73"/>
          <p:cNvSpPr/>
          <p:nvPr/>
        </p:nvSpPr>
        <p:spPr>
          <a:xfrm>
            <a:off x="10691495" y="2472690"/>
            <a:ext cx="207645" cy="467995"/>
          </a:xfrm>
          <a:prstGeom prst="roundRect">
            <a:avLst/>
          </a:prstGeom>
          <a:solidFill>
            <a:srgbClr val="FCD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单北斗</a:t>
            </a:r>
            <a:endParaRPr lang="zh-CN" altLang="en-US" sz="9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0542270" y="2999740"/>
            <a:ext cx="1316990" cy="33718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buFont typeface="Wingdings" panose="05000000000000000000" pitchFamily="2" charset="2"/>
              <a:buChar char="ü"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提供单北斗满足</a:t>
            </a:r>
            <a:r>
              <a:rPr lang="zh-CN" altLang="en-US" sz="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信创</a:t>
            </a:r>
            <a:r>
              <a:rPr lang="en-US" altLang="zh-CN" sz="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zh-CN" altLang="en-US" sz="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国产需求，</a:t>
            </a:r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保底</a:t>
            </a:r>
            <a:r>
              <a:rPr lang="en-US" altLang="zh-CN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22</a:t>
            </a:r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  <a:r>
              <a:rPr lang="en-US" altLang="zh-CN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月起</a:t>
            </a:r>
            <a:endParaRPr lang="zh-CN" altLang="en-US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7" name="Picture 7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0955655" y="2489835"/>
            <a:ext cx="671195" cy="436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" name="圆角矩形 77"/>
          <p:cNvSpPr/>
          <p:nvPr/>
        </p:nvSpPr>
        <p:spPr>
          <a:xfrm>
            <a:off x="8373487" y="2472665"/>
            <a:ext cx="216000" cy="468000"/>
          </a:xfrm>
          <a:prstGeom prst="roundRect">
            <a:avLst/>
          </a:prstGeom>
          <a:solidFill>
            <a:srgbClr val="FCD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高精度</a:t>
            </a:r>
            <a:endParaRPr lang="zh-CN" altLang="en-US" sz="9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9" name="Picture 5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8590280" y="2484755"/>
            <a:ext cx="748030" cy="437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3" name="矩形 82"/>
          <p:cNvSpPr/>
          <p:nvPr/>
        </p:nvSpPr>
        <p:spPr>
          <a:xfrm>
            <a:off x="8344535" y="2994025"/>
            <a:ext cx="1081405" cy="33718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buFont typeface="Wingdings" panose="05000000000000000000" pitchFamily="2" charset="2"/>
              <a:buChar char="ü"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提供亚米级定位服务，</a:t>
            </a:r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保底</a:t>
            </a:r>
            <a:r>
              <a:rPr lang="en-US" altLang="zh-CN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  <a:r>
              <a:rPr lang="en-US" altLang="zh-CN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月起</a:t>
            </a:r>
            <a:endParaRPr lang="zh-CN" altLang="en-US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圆角矩形 83"/>
          <p:cNvSpPr/>
          <p:nvPr/>
        </p:nvSpPr>
        <p:spPr>
          <a:xfrm>
            <a:off x="9535259" y="2453615"/>
            <a:ext cx="216000" cy="468000"/>
          </a:xfrm>
          <a:prstGeom prst="roundRect">
            <a:avLst/>
          </a:prstGeom>
          <a:solidFill>
            <a:srgbClr val="FCD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新形态</a:t>
            </a:r>
            <a:endParaRPr lang="zh-CN" altLang="en-US" sz="9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9" name="Picture 6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9754870" y="2456180"/>
            <a:ext cx="755650" cy="434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0" name="矩形 89"/>
          <p:cNvSpPr/>
          <p:nvPr/>
        </p:nvSpPr>
        <p:spPr>
          <a:xfrm>
            <a:off x="9463251" y="3009681"/>
            <a:ext cx="1075690" cy="321945"/>
          </a:xfrm>
          <a:prstGeom prst="rect">
            <a:avLst/>
          </a:prstGeom>
        </p:spPr>
        <p:txBody>
          <a:bodyPr wrap="none">
            <a:spAutoFit/>
          </a:bodyPr>
          <a:p>
            <a:pPr>
              <a:buFont typeface="Wingdings" panose="05000000000000000000" pitchFamily="2" charset="2"/>
              <a:buChar char="ü"/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胸牌式对讲记录仪</a:t>
            </a: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保底</a:t>
            </a:r>
            <a:r>
              <a:rPr lang="en-US" altLang="zh-CN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  <a:r>
              <a:rPr lang="en-US" altLang="zh-CN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月起</a:t>
            </a:r>
            <a:endParaRPr lang="zh-CN" altLang="en-US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04800" y="3808730"/>
            <a:ext cx="3700145" cy="312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深耕</a:t>
            </a:r>
            <a:r>
              <a:rPr lang="en-US" altLang="zh-CN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5G</a:t>
            </a: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覆盖市场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30505" y="4953635"/>
            <a:ext cx="236029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000" b="1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场景分析：</a:t>
            </a:r>
            <a:r>
              <a:rPr lang="en-US" altLang="zh-CN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信号穿透能力弱，</a:t>
            </a:r>
            <a:r>
              <a:rPr lang="en-US" altLang="zh-CN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r>
              <a:rPr lang="zh-CN" altLang="en-US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室内场景宏站穿透无法满足；商住楼宇、大型场馆及封闭空间为主要目标场所。</a:t>
            </a:r>
            <a:endParaRPr lang="zh-CN" altLang="en-US" sz="10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2" name="图片 6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82215" y="4838065"/>
            <a:ext cx="1375410" cy="694690"/>
          </a:xfrm>
          <a:prstGeom prst="rect">
            <a:avLst/>
          </a:prstGeom>
        </p:spPr>
      </p:pic>
      <p:graphicFrame>
        <p:nvGraphicFramePr>
          <p:cNvPr id="42" name="表格 41"/>
          <p:cNvGraphicFramePr>
            <a:graphicFrameLocks noGrp="1"/>
          </p:cNvGraphicFramePr>
          <p:nvPr>
            <p:custDataLst>
              <p:tags r:id="rId14"/>
            </p:custDataLst>
          </p:nvPr>
        </p:nvGraphicFramePr>
        <p:xfrm>
          <a:off x="280670" y="5664835"/>
          <a:ext cx="3672840" cy="7747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69035"/>
                <a:gridCol w="2503805"/>
              </a:tblGrid>
              <a:tr h="127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典型场景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</a:tr>
              <a:tr h="1270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商住市内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酒店、办公楼、工厂、房产行业等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</a:tr>
              <a:tr h="139700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临街商铺、健身房、茶楼、别墅、车库等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</a:tr>
              <a:tr h="127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大型场馆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会展中心、体育场馆、博物馆等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</a:tr>
              <a:tr h="1270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封闭空间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居民楼电梯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</a:tr>
              <a:tr h="127000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公路隧道、城市地下通道等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/>
                </a:tc>
              </a:tr>
            </a:tbl>
          </a:graphicData>
        </a:graphic>
      </p:graphicFrame>
      <p:sp>
        <p:nvSpPr>
          <p:cNvPr id="56" name="文本框 55"/>
          <p:cNvSpPr txBox="1"/>
          <p:nvPr/>
        </p:nvSpPr>
        <p:spPr>
          <a:xfrm>
            <a:off x="230505" y="4421505"/>
            <a:ext cx="38030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20000"/>
              </a:lnSpc>
              <a:buFont typeface="Wingdings" panose="05000000000000000000" charset="0"/>
              <a:buNone/>
            </a:pPr>
            <a:r>
              <a:rPr lang="zh-CN" altLang="en-US" sz="1000" b="1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商机统计：</a:t>
            </a:r>
            <a:r>
              <a:rPr lang="zh-CN" altLang="en-US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全市</a:t>
            </a:r>
            <a:r>
              <a:rPr lang="en-US" altLang="zh-CN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室内分布覆盖优化市场商机金额高达</a:t>
            </a:r>
            <a:r>
              <a:rPr lang="en-US" altLang="zh-CN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4516</a:t>
            </a:r>
            <a:r>
              <a:rPr lang="zh-CN" altLang="en-US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万，</a:t>
            </a:r>
            <a:r>
              <a:rPr lang="en-US" altLang="zh-CN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年转化落地录收</a:t>
            </a:r>
            <a:r>
              <a:rPr lang="en-US" altLang="zh-CN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142</a:t>
            </a:r>
            <a:r>
              <a:rPr lang="zh-CN" altLang="en-US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万，仅占</a:t>
            </a:r>
            <a:r>
              <a:rPr lang="en-US" altLang="zh-CN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3.1%</a:t>
            </a:r>
            <a:r>
              <a:rPr lang="zh-CN" altLang="en-US" sz="1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0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268605" y="1803400"/>
            <a:ext cx="3797300" cy="312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发力</a:t>
            </a:r>
            <a:r>
              <a:rPr lang="en-US" altLang="zh-CN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新产品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559764" y="2649486"/>
            <a:ext cx="788035" cy="23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物体识别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5" name="矩形 184"/>
          <p:cNvSpPr/>
          <p:nvPr/>
        </p:nvSpPr>
        <p:spPr>
          <a:xfrm>
            <a:off x="2997835" y="2670107"/>
            <a:ext cx="813435" cy="240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电子围栏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6" name="矩形 185"/>
          <p:cNvSpPr/>
          <p:nvPr/>
        </p:nvSpPr>
        <p:spPr>
          <a:xfrm>
            <a:off x="1779565" y="2660792"/>
            <a:ext cx="803910" cy="23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轨迹监控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559764" y="2898390"/>
            <a:ext cx="788035" cy="23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低空安防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6" name="矩形 155"/>
          <p:cNvSpPr/>
          <p:nvPr/>
        </p:nvSpPr>
        <p:spPr>
          <a:xfrm>
            <a:off x="2997835" y="2919011"/>
            <a:ext cx="813435" cy="240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桥梁防撞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7" name="矩形 156"/>
          <p:cNvSpPr/>
          <p:nvPr/>
        </p:nvSpPr>
        <p:spPr>
          <a:xfrm>
            <a:off x="1779565" y="2909696"/>
            <a:ext cx="803910" cy="23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距离感知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6" name="文本框 205"/>
          <p:cNvSpPr txBox="1"/>
          <p:nvPr/>
        </p:nvSpPr>
        <p:spPr>
          <a:xfrm>
            <a:off x="8117840" y="4385310"/>
            <a:ext cx="3629660" cy="829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l">
              <a:lnSpc>
                <a:spcPct val="120000"/>
              </a:lnSpc>
              <a:spcBef>
                <a:spcPts val="0"/>
              </a:spcBef>
              <a:buClrTx/>
              <a:buSzTx/>
              <a:buFont typeface="Wingdings" panose="05000000000000000000" charset="0"/>
              <a:buChar char="Ø"/>
            </a:pP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融合推动</a:t>
            </a:r>
            <a:r>
              <a:rPr lang="en-US" altLang="zh-CN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视频</a:t>
            </a:r>
            <a:r>
              <a:rPr lang="zh-CN" altLang="en-US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叠</a:t>
            </a:r>
            <a:r>
              <a:rPr lang="en-US" altLang="zh-CN" sz="12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AI</a:t>
            </a:r>
            <a:endParaRPr lang="en-US" altLang="zh-CN" sz="12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00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</a:t>
            </a:r>
            <a:r>
              <a:rPr lang="zh-CN" altLang="en-US" sz="120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提供摄像头+云存储+AI的标准解决方案，当前物联网公司已上线</a:t>
            </a:r>
            <a:r>
              <a:rPr lang="en-US" altLang="zh-CN" sz="120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23</a:t>
            </a:r>
            <a:r>
              <a:rPr lang="zh-CN" altLang="en-US" sz="120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个小场景</a:t>
            </a:r>
            <a:r>
              <a:rPr lang="en-US" altLang="zh-CN" sz="120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</a:t>
            </a:r>
            <a:r>
              <a:rPr lang="zh-CN" altLang="en-US" sz="120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应用。</a:t>
            </a:r>
            <a:endParaRPr lang="zh-CN" altLang="en-US" sz="1200" noProof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矩形: 圆角 21"/>
          <p:cNvSpPr/>
          <p:nvPr>
            <p:custDataLst>
              <p:tags r:id="rId15"/>
            </p:custDataLst>
          </p:nvPr>
        </p:nvSpPr>
        <p:spPr>
          <a:xfrm>
            <a:off x="4171315" y="1546860"/>
            <a:ext cx="3789045" cy="4968875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rgbClr val="BCDAEF"/>
            </a:solidFill>
            <a:prstDash val="solid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45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armonyOS Sans SC"/>
              <a:cs typeface="+mn-cs"/>
            </a:endParaRPr>
          </a:p>
        </p:txBody>
      </p:sp>
      <p:sp>
        <p:nvSpPr>
          <p:cNvPr id="7" name="矩形: 圆角 24"/>
          <p:cNvSpPr/>
          <p:nvPr>
            <p:custDataLst>
              <p:tags r:id="rId16"/>
            </p:custDataLst>
          </p:nvPr>
        </p:nvSpPr>
        <p:spPr>
          <a:xfrm>
            <a:off x="4464685" y="1374140"/>
            <a:ext cx="3108325" cy="347980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物联网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4" name="文本框 49"/>
          <p:cNvSpPr txBox="1"/>
          <p:nvPr/>
        </p:nvSpPr>
        <p:spPr>
          <a:xfrm>
            <a:off x="4212744" y="3791833"/>
            <a:ext cx="3456384" cy="312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2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拓宽产品</a:t>
            </a:r>
            <a:r>
              <a:rPr lang="zh-CN" altLang="en-US" sz="12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销售新</a:t>
            </a:r>
            <a:r>
              <a:rPr lang="zh-CN" altLang="en-US" sz="12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渠道</a:t>
            </a:r>
            <a:endParaRPr lang="zh-CN" altLang="en-US" sz="12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4212590" y="4079875"/>
            <a:ext cx="3745230" cy="645160"/>
          </a:xfrm>
          <a:prstGeom prst="rect">
            <a:avLst/>
          </a:prstGeom>
        </p:spPr>
        <p:txBody>
          <a:bodyPr wrap="square">
            <a:spAutoFit/>
          </a:bodyPr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发挥物联网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商城的线上渠道能力，快速上架轻量化解决方案及终端类产品，方便客户业务订购。 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文本框 207"/>
          <p:cNvSpPr txBox="1"/>
          <p:nvPr/>
        </p:nvSpPr>
        <p:spPr>
          <a:xfrm>
            <a:off x="5293117" y="5123180"/>
            <a:ext cx="432044" cy="338554"/>
          </a:xfrm>
          <a:prstGeom prst="rect">
            <a:avLst/>
          </a:prstGeom>
          <a:noFill/>
          <a:ln w="12700"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p>
            <a:r>
              <a:rPr lang="zh-CN" altLang="en-US" sz="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楼宇园区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文本框 207"/>
          <p:cNvSpPr txBox="1"/>
          <p:nvPr/>
        </p:nvSpPr>
        <p:spPr>
          <a:xfrm>
            <a:off x="5293113" y="5555228"/>
            <a:ext cx="432048" cy="338554"/>
          </a:xfrm>
          <a:prstGeom prst="rect">
            <a:avLst/>
          </a:prstGeom>
          <a:noFill/>
          <a:ln w="12700"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p>
            <a:r>
              <a:rPr lang="zh-CN" altLang="en-US" sz="800" b="1" dirty="0" smtClean="0"/>
              <a:t>酒店民宿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207"/>
          <p:cNvSpPr txBox="1"/>
          <p:nvPr/>
        </p:nvSpPr>
        <p:spPr>
          <a:xfrm>
            <a:off x="5293113" y="6037798"/>
            <a:ext cx="432048" cy="338554"/>
          </a:xfrm>
          <a:prstGeom prst="rect">
            <a:avLst/>
          </a:prstGeom>
          <a:noFill/>
          <a:ln w="12700"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p>
            <a:r>
              <a:rPr lang="zh-CN" altLang="en-US" sz="800" b="1" dirty="0" smtClean="0"/>
              <a:t>店铺开业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6517253" y="5029686"/>
            <a:ext cx="459625" cy="360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7063214" y="5101694"/>
            <a:ext cx="390143" cy="3291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3" name="文本框 5"/>
          <p:cNvSpPr txBox="1"/>
          <p:nvPr/>
        </p:nvSpPr>
        <p:spPr>
          <a:xfrm>
            <a:off x="4212590" y="1789430"/>
            <a:ext cx="2202180" cy="312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12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布局卡</a:t>
            </a:r>
            <a:r>
              <a:rPr lang="en-US" altLang="zh-CN" sz="12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+</a:t>
            </a:r>
            <a:r>
              <a:rPr lang="zh-CN" altLang="en-US" sz="12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模组重点场景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文本框 6"/>
          <p:cNvSpPr txBox="1"/>
          <p:nvPr/>
        </p:nvSpPr>
        <p:spPr>
          <a:xfrm>
            <a:off x="4384675" y="2034173"/>
            <a:ext cx="3405505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聚焦定位器需求，开展定位类卡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模组需求排摸营销和解决方案整理。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0" name="文本框 57"/>
          <p:cNvSpPr txBox="1"/>
          <p:nvPr/>
        </p:nvSpPr>
        <p:spPr>
          <a:xfrm>
            <a:off x="4428490" y="2690646"/>
            <a:ext cx="619760" cy="4368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p>
            <a:pPr algn="ctr"/>
            <a:endParaRPr lang="zh-CN" altLang="en-US" sz="900" b="1" dirty="0">
              <a:solidFill>
                <a:srgbClr val="097FC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10"/>
          <p:cNvSpPr txBox="1"/>
          <p:nvPr/>
        </p:nvSpPr>
        <p:spPr>
          <a:xfrm>
            <a:off x="4418330" y="2678581"/>
            <a:ext cx="620395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b="1" dirty="0">
                <a:solidFill>
                  <a:srgbClr val="097FC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公共</a:t>
            </a:r>
            <a:endParaRPr lang="zh-CN" altLang="en-US" sz="1000" b="1" dirty="0">
              <a:solidFill>
                <a:srgbClr val="097FCB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b="1" dirty="0">
                <a:solidFill>
                  <a:srgbClr val="097FC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出行</a:t>
            </a:r>
            <a:endParaRPr lang="zh-CN" altLang="en-US" sz="1000" b="1" dirty="0">
              <a:solidFill>
                <a:srgbClr val="097FCB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71"/>
          <p:cNvSpPr txBox="1"/>
          <p:nvPr/>
        </p:nvSpPr>
        <p:spPr>
          <a:xfrm>
            <a:off x="5068570" y="2672080"/>
            <a:ext cx="2917825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如电动车新规要求：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内置北斗定位模块”、“采用TLS加密的4G或5G公网通信模块”，亟需加装定位器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5" name="文本框 12"/>
          <p:cNvSpPr txBox="1"/>
          <p:nvPr/>
        </p:nvSpPr>
        <p:spPr>
          <a:xfrm>
            <a:off x="4428490" y="3241444"/>
            <a:ext cx="619760" cy="4368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p>
            <a:pPr algn="ctr"/>
            <a:endParaRPr lang="zh-CN" altLang="en-US" sz="900" b="1" dirty="0">
              <a:solidFill>
                <a:srgbClr val="097FC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文本框 13"/>
          <p:cNvSpPr txBox="1"/>
          <p:nvPr/>
        </p:nvSpPr>
        <p:spPr>
          <a:xfrm>
            <a:off x="4418330" y="3215409"/>
            <a:ext cx="620395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b="1" dirty="0">
                <a:solidFill>
                  <a:srgbClr val="097FC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</a:t>
            </a:r>
            <a:endParaRPr lang="zh-CN" altLang="en-US" sz="1000" b="1" dirty="0">
              <a:solidFill>
                <a:srgbClr val="097FCB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b="1" dirty="0">
                <a:solidFill>
                  <a:srgbClr val="097FC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制造</a:t>
            </a:r>
            <a:endParaRPr lang="zh-CN" altLang="en-US" sz="1000" b="1" dirty="0">
              <a:solidFill>
                <a:srgbClr val="097FCB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7" name="文本框 14"/>
          <p:cNvSpPr txBox="1"/>
          <p:nvPr/>
        </p:nvSpPr>
        <p:spPr>
          <a:xfrm>
            <a:off x="5052060" y="3204850"/>
            <a:ext cx="2793365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如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嘉兴箱包厂较多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：箱包有定位、防盗报警新需求，市场前景广阔，可排摸模组方面需求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27" name="组合 126"/>
          <p:cNvGrpSpPr/>
          <p:nvPr/>
        </p:nvGrpSpPr>
        <p:grpSpPr>
          <a:xfrm>
            <a:off x="4429021" y="5173702"/>
            <a:ext cx="720080" cy="982687"/>
            <a:chOff x="1066800" y="1825625"/>
            <a:chExt cx="3105150" cy="4194175"/>
          </a:xfrm>
        </p:grpSpPr>
        <p:grpSp>
          <p:nvGrpSpPr>
            <p:cNvPr id="88" name="Group 8"/>
            <p:cNvGrpSpPr/>
            <p:nvPr/>
          </p:nvGrpSpPr>
          <p:grpSpPr bwMode="auto">
            <a:xfrm>
              <a:off x="1071563" y="1825625"/>
              <a:ext cx="1879600" cy="1825625"/>
              <a:chOff x="2457" y="2000"/>
              <a:chExt cx="901" cy="888"/>
            </a:xfrm>
          </p:grpSpPr>
          <p:pic>
            <p:nvPicPr>
              <p:cNvPr id="91" name="Picture 9" descr="circuler_1"/>
              <p:cNvPicPr>
                <a:picLocks noChangeAspect="1" noChangeArrowheads="1"/>
              </p:cNvPicPr>
              <p:nvPr/>
            </p:nvPicPr>
            <p:blipFill>
              <a:blip r:embed="rId19" cstate="print"/>
              <a:srcRect/>
              <a:stretch>
                <a:fillRect/>
              </a:stretch>
            </p:blipFill>
            <p:spPr bwMode="ltGray">
              <a:xfrm>
                <a:off x="2457" y="2000"/>
                <a:ext cx="901" cy="8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92" name="Oval 10"/>
              <p:cNvSpPr>
                <a:spLocks noChangeArrowheads="1"/>
              </p:cNvSpPr>
              <p:nvPr/>
            </p:nvSpPr>
            <p:spPr bwMode="ltGray">
              <a:xfrm>
                <a:off x="2457" y="2000"/>
                <a:ext cx="895" cy="888"/>
              </a:xfrm>
              <a:prstGeom prst="ellipse">
                <a:avLst/>
              </a:prstGeom>
              <a:gradFill rotWithShape="1">
                <a:gsLst>
                  <a:gs pos="0">
                    <a:srgbClr val="F8F8F8">
                      <a:gamma/>
                      <a:shade val="26275"/>
                      <a:invGamma/>
                      <a:alpha val="89999"/>
                    </a:srgbClr>
                  </a:gs>
                  <a:gs pos="50000">
                    <a:srgbClr val="F8F8F8">
                      <a:alpha val="45000"/>
                    </a:srgbClr>
                  </a:gs>
                  <a:gs pos="100000">
                    <a:srgbClr val="F8F8F8">
                      <a:gamma/>
                      <a:shade val="26275"/>
                      <a:invGamma/>
                      <a:alpha val="89999"/>
                    </a:srgbClr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wrap="none" anchor="ctr"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93" name="Freeform 11"/>
              <p:cNvSpPr/>
              <p:nvPr/>
            </p:nvSpPr>
            <p:spPr bwMode="ltGray">
              <a:xfrm>
                <a:off x="2550" y="2018"/>
                <a:ext cx="703" cy="308"/>
              </a:xfrm>
              <a:custGeom>
                <a:avLst/>
                <a:gdLst>
                  <a:gd name="T0" fmla="*/ 692 w 1321"/>
                  <a:gd name="T1" fmla="*/ 173 h 712"/>
                  <a:gd name="T2" fmla="*/ 701 w 1321"/>
                  <a:gd name="T3" fmla="*/ 191 h 712"/>
                  <a:gd name="T4" fmla="*/ 703 w 1321"/>
                  <a:gd name="T5" fmla="*/ 208 h 712"/>
                  <a:gd name="T6" fmla="*/ 700 w 1321"/>
                  <a:gd name="T7" fmla="*/ 223 h 712"/>
                  <a:gd name="T8" fmla="*/ 691 w 1321"/>
                  <a:gd name="T9" fmla="*/ 238 h 712"/>
                  <a:gd name="T10" fmla="*/ 677 w 1321"/>
                  <a:gd name="T11" fmla="*/ 250 h 712"/>
                  <a:gd name="T12" fmla="*/ 659 w 1321"/>
                  <a:gd name="T13" fmla="*/ 261 h 712"/>
                  <a:gd name="T14" fmla="*/ 636 w 1321"/>
                  <a:gd name="T15" fmla="*/ 272 h 712"/>
                  <a:gd name="T16" fmla="*/ 610 w 1321"/>
                  <a:gd name="T17" fmla="*/ 281 h 712"/>
                  <a:gd name="T18" fmla="*/ 581 w 1321"/>
                  <a:gd name="T19" fmla="*/ 289 h 712"/>
                  <a:gd name="T20" fmla="*/ 549 w 1321"/>
                  <a:gd name="T21" fmla="*/ 295 h 712"/>
                  <a:gd name="T22" fmla="*/ 515 w 1321"/>
                  <a:gd name="T23" fmla="*/ 300 h 712"/>
                  <a:gd name="T24" fmla="*/ 477 w 1321"/>
                  <a:gd name="T25" fmla="*/ 305 h 712"/>
                  <a:gd name="T26" fmla="*/ 439 w 1321"/>
                  <a:gd name="T27" fmla="*/ 307 h 712"/>
                  <a:gd name="T28" fmla="*/ 423 w 1321"/>
                  <a:gd name="T29" fmla="*/ 308 h 712"/>
                  <a:gd name="T30" fmla="*/ 253 w 1321"/>
                  <a:gd name="T31" fmla="*/ 308 h 712"/>
                  <a:gd name="T32" fmla="*/ 251 w 1321"/>
                  <a:gd name="T33" fmla="*/ 308 h 712"/>
                  <a:gd name="T34" fmla="*/ 218 w 1321"/>
                  <a:gd name="T35" fmla="*/ 306 h 712"/>
                  <a:gd name="T36" fmla="*/ 185 w 1321"/>
                  <a:gd name="T37" fmla="*/ 305 h 712"/>
                  <a:gd name="T38" fmla="*/ 154 w 1321"/>
                  <a:gd name="T39" fmla="*/ 301 h 712"/>
                  <a:gd name="T40" fmla="*/ 125 w 1321"/>
                  <a:gd name="T41" fmla="*/ 298 h 712"/>
                  <a:gd name="T42" fmla="*/ 99 w 1321"/>
                  <a:gd name="T43" fmla="*/ 293 h 712"/>
                  <a:gd name="T44" fmla="*/ 75 w 1321"/>
                  <a:gd name="T45" fmla="*/ 287 h 712"/>
                  <a:gd name="T46" fmla="*/ 54 w 1321"/>
                  <a:gd name="T47" fmla="*/ 280 h 712"/>
                  <a:gd name="T48" fmla="*/ 36 w 1321"/>
                  <a:gd name="T49" fmla="*/ 273 h 712"/>
                  <a:gd name="T50" fmla="*/ 21 w 1321"/>
                  <a:gd name="T51" fmla="*/ 263 h 712"/>
                  <a:gd name="T52" fmla="*/ 10 w 1321"/>
                  <a:gd name="T53" fmla="*/ 252 h 712"/>
                  <a:gd name="T54" fmla="*/ 3 w 1321"/>
                  <a:gd name="T55" fmla="*/ 240 h 712"/>
                  <a:gd name="T56" fmla="*/ 0 w 1321"/>
                  <a:gd name="T57" fmla="*/ 227 h 712"/>
                  <a:gd name="T58" fmla="*/ 0 w 1321"/>
                  <a:gd name="T59" fmla="*/ 225 h 712"/>
                  <a:gd name="T60" fmla="*/ 2 w 1321"/>
                  <a:gd name="T61" fmla="*/ 211 h 712"/>
                  <a:gd name="T62" fmla="*/ 9 w 1321"/>
                  <a:gd name="T63" fmla="*/ 193 h 712"/>
                  <a:gd name="T64" fmla="*/ 27 w 1321"/>
                  <a:gd name="T65" fmla="*/ 160 h 712"/>
                  <a:gd name="T66" fmla="*/ 50 w 1321"/>
                  <a:gd name="T67" fmla="*/ 129 h 712"/>
                  <a:gd name="T68" fmla="*/ 78 w 1321"/>
                  <a:gd name="T69" fmla="*/ 102 h 712"/>
                  <a:gd name="T70" fmla="*/ 109 w 1321"/>
                  <a:gd name="T71" fmla="*/ 76 h 712"/>
                  <a:gd name="T72" fmla="*/ 144 w 1321"/>
                  <a:gd name="T73" fmla="*/ 54 h 712"/>
                  <a:gd name="T74" fmla="*/ 181 w 1321"/>
                  <a:gd name="T75" fmla="*/ 35 h 712"/>
                  <a:gd name="T76" fmla="*/ 221 w 1321"/>
                  <a:gd name="T77" fmla="*/ 20 h 712"/>
                  <a:gd name="T78" fmla="*/ 264 w 1321"/>
                  <a:gd name="T79" fmla="*/ 9 h 712"/>
                  <a:gd name="T80" fmla="*/ 309 w 1321"/>
                  <a:gd name="T81" fmla="*/ 3 h 712"/>
                  <a:gd name="T82" fmla="*/ 355 w 1321"/>
                  <a:gd name="T83" fmla="*/ 0 h 712"/>
                  <a:gd name="T84" fmla="*/ 355 w 1321"/>
                  <a:gd name="T85" fmla="*/ 0 h 712"/>
                  <a:gd name="T86" fmla="*/ 404 w 1321"/>
                  <a:gd name="T87" fmla="*/ 3 h 712"/>
                  <a:gd name="T88" fmla="*/ 451 w 1321"/>
                  <a:gd name="T89" fmla="*/ 10 h 712"/>
                  <a:gd name="T90" fmla="*/ 496 w 1321"/>
                  <a:gd name="T91" fmla="*/ 23 h 712"/>
                  <a:gd name="T92" fmla="*/ 537 w 1321"/>
                  <a:gd name="T93" fmla="*/ 39 h 712"/>
                  <a:gd name="T94" fmla="*/ 576 w 1321"/>
                  <a:gd name="T95" fmla="*/ 59 h 712"/>
                  <a:gd name="T96" fmla="*/ 611 w 1321"/>
                  <a:gd name="T97" fmla="*/ 84 h 712"/>
                  <a:gd name="T98" fmla="*/ 643 w 1321"/>
                  <a:gd name="T99" fmla="*/ 111 h 712"/>
                  <a:gd name="T100" fmla="*/ 669 w 1321"/>
                  <a:gd name="T101" fmla="*/ 141 h 712"/>
                  <a:gd name="T102" fmla="*/ 692 w 1321"/>
                  <a:gd name="T103" fmla="*/ 173 h 712"/>
                  <a:gd name="T104" fmla="*/ 692 w 1321"/>
                  <a:gd name="T105" fmla="*/ 173 h 712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1321"/>
                  <a:gd name="T160" fmla="*/ 0 h 712"/>
                  <a:gd name="T161" fmla="*/ 1321 w 1321"/>
                  <a:gd name="T162" fmla="*/ 712 h 712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DDDDDD"/>
                  </a:gs>
                </a:gsLst>
                <a:lin ang="5400000" scaled="1"/>
              </a:gradFill>
              <a:ln w="0">
                <a:noFill/>
                <a:round/>
              </a:ln>
            </p:spPr>
            <p:txBody>
              <a:bodyPr/>
              <a:p>
                <a:endParaRPr lang="zh-CN" altLang="en-US"/>
              </a:p>
            </p:txBody>
          </p:sp>
          <p:grpSp>
            <p:nvGrpSpPr>
              <p:cNvPr id="94" name="Group 12"/>
              <p:cNvGrpSpPr/>
              <p:nvPr/>
            </p:nvGrpSpPr>
            <p:grpSpPr bwMode="auto">
              <a:xfrm rot="-1297425" flipH="1" flipV="1">
                <a:off x="2525" y="2693"/>
                <a:ext cx="781" cy="188"/>
                <a:chOff x="2532" y="1051"/>
                <a:chExt cx="893" cy="246"/>
              </a:xfrm>
            </p:grpSpPr>
            <p:grpSp>
              <p:nvGrpSpPr>
                <p:cNvPr id="95" name="Group 13"/>
                <p:cNvGrpSpPr/>
                <p:nvPr/>
              </p:nvGrpSpPr>
              <p:grpSpPr bwMode="auto">
                <a:xfrm>
                  <a:off x="2532" y="1051"/>
                  <a:ext cx="743" cy="185"/>
                  <a:chOff x="1565" y="2568"/>
                  <a:chExt cx="1118" cy="279"/>
                </a:xfrm>
              </p:grpSpPr>
              <p:sp>
                <p:nvSpPr>
                  <p:cNvPr id="101" name="AutoShape 14"/>
                  <p:cNvSpPr>
                    <a:spLocks noChangeArrowheads="1"/>
                  </p:cNvSpPr>
                  <p:nvPr/>
                </p:nvSpPr>
                <p:spPr bwMode="ltGray">
                  <a:xfrm rot="5263130">
                    <a:off x="1859" y="2274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02" name="AutoShape 15"/>
                  <p:cNvSpPr>
                    <a:spLocks noChangeArrowheads="1"/>
                  </p:cNvSpPr>
                  <p:nvPr/>
                </p:nvSpPr>
                <p:spPr bwMode="ltGray">
                  <a:xfrm rot="6078281">
                    <a:off x="1995" y="2274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03" name="AutoShape 16"/>
                  <p:cNvSpPr>
                    <a:spLocks noChangeArrowheads="1"/>
                  </p:cNvSpPr>
                  <p:nvPr/>
                </p:nvSpPr>
                <p:spPr bwMode="ltGray">
                  <a:xfrm rot="6373927">
                    <a:off x="2071" y="2296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04" name="AutoShape 17"/>
                  <p:cNvSpPr>
                    <a:spLocks noChangeArrowheads="1"/>
                  </p:cNvSpPr>
                  <p:nvPr/>
                </p:nvSpPr>
                <p:spPr bwMode="ltGray">
                  <a:xfrm rot="6906312">
                    <a:off x="2161" y="2326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</p:grpSp>
            <p:grpSp>
              <p:nvGrpSpPr>
                <p:cNvPr id="96" name="Group 18"/>
                <p:cNvGrpSpPr/>
                <p:nvPr/>
              </p:nvGrpSpPr>
              <p:grpSpPr bwMode="auto">
                <a:xfrm rot="1353540">
                  <a:off x="2682" y="1111"/>
                  <a:ext cx="743" cy="186"/>
                  <a:chOff x="1565" y="2568"/>
                  <a:chExt cx="1118" cy="279"/>
                </a:xfrm>
              </p:grpSpPr>
              <p:sp>
                <p:nvSpPr>
                  <p:cNvPr id="97" name="AutoShape 19"/>
                  <p:cNvSpPr>
                    <a:spLocks noChangeArrowheads="1"/>
                  </p:cNvSpPr>
                  <p:nvPr/>
                </p:nvSpPr>
                <p:spPr bwMode="ltGray">
                  <a:xfrm rot="5263130">
                    <a:off x="1859" y="2274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98" name="AutoShape 20"/>
                  <p:cNvSpPr>
                    <a:spLocks noChangeArrowheads="1"/>
                  </p:cNvSpPr>
                  <p:nvPr/>
                </p:nvSpPr>
                <p:spPr bwMode="ltGray">
                  <a:xfrm rot="6078281">
                    <a:off x="1995" y="2274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99" name="AutoShape 21"/>
                  <p:cNvSpPr>
                    <a:spLocks noChangeArrowheads="1"/>
                  </p:cNvSpPr>
                  <p:nvPr/>
                </p:nvSpPr>
                <p:spPr bwMode="ltGray">
                  <a:xfrm rot="6373927">
                    <a:off x="2071" y="2296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00" name="AutoShape 22"/>
                  <p:cNvSpPr>
                    <a:spLocks noChangeArrowheads="1"/>
                  </p:cNvSpPr>
                  <p:nvPr/>
                </p:nvSpPr>
                <p:spPr bwMode="ltGray">
                  <a:xfrm rot="6906312">
                    <a:off x="2161" y="2326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105" name="Group 23"/>
            <p:cNvGrpSpPr/>
            <p:nvPr/>
          </p:nvGrpSpPr>
          <p:grpSpPr bwMode="auto">
            <a:xfrm>
              <a:off x="1119188" y="4181475"/>
              <a:ext cx="1879600" cy="1825625"/>
              <a:chOff x="2457" y="2000"/>
              <a:chExt cx="901" cy="888"/>
            </a:xfrm>
          </p:grpSpPr>
          <p:pic>
            <p:nvPicPr>
              <p:cNvPr id="106" name="Picture 24" descr="circuler_1"/>
              <p:cNvPicPr>
                <a:picLocks noChangeAspect="1" noChangeArrowheads="1"/>
              </p:cNvPicPr>
              <p:nvPr/>
            </p:nvPicPr>
            <p:blipFill>
              <a:blip r:embed="rId19" cstate="print"/>
              <a:srcRect/>
              <a:stretch>
                <a:fillRect/>
              </a:stretch>
            </p:blipFill>
            <p:spPr bwMode="ltGray">
              <a:xfrm>
                <a:off x="2457" y="2000"/>
                <a:ext cx="901" cy="8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08" name="Oval 25"/>
              <p:cNvSpPr>
                <a:spLocks noChangeArrowheads="1"/>
              </p:cNvSpPr>
              <p:nvPr/>
            </p:nvSpPr>
            <p:spPr bwMode="ltGray">
              <a:xfrm>
                <a:off x="2457" y="2000"/>
                <a:ext cx="895" cy="888"/>
              </a:xfrm>
              <a:prstGeom prst="ellipse">
                <a:avLst/>
              </a:prstGeom>
              <a:gradFill rotWithShape="1">
                <a:gsLst>
                  <a:gs pos="0">
                    <a:srgbClr val="F8F8F8">
                      <a:gamma/>
                      <a:shade val="26275"/>
                      <a:invGamma/>
                      <a:alpha val="89999"/>
                    </a:srgbClr>
                  </a:gs>
                  <a:gs pos="50000">
                    <a:srgbClr val="F8F8F8">
                      <a:alpha val="45000"/>
                    </a:srgbClr>
                  </a:gs>
                  <a:gs pos="100000">
                    <a:srgbClr val="F8F8F8">
                      <a:gamma/>
                      <a:shade val="26275"/>
                      <a:invGamma/>
                      <a:alpha val="89999"/>
                    </a:srgbClr>
                  </a:gs>
                </a:gsLst>
                <a:lin ang="5400000" scaled="1"/>
              </a:gradFill>
              <a:ln w="9525" algn="ctr">
                <a:noFill/>
                <a:round/>
              </a:ln>
              <a:effectLst/>
            </p:spPr>
            <p:txBody>
              <a:bodyPr wrap="none" anchor="ctr"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109" name="Freeform 26"/>
              <p:cNvSpPr/>
              <p:nvPr/>
            </p:nvSpPr>
            <p:spPr bwMode="ltGray">
              <a:xfrm>
                <a:off x="2550" y="2018"/>
                <a:ext cx="703" cy="308"/>
              </a:xfrm>
              <a:custGeom>
                <a:avLst/>
                <a:gdLst>
                  <a:gd name="T0" fmla="*/ 692 w 1321"/>
                  <a:gd name="T1" fmla="*/ 173 h 712"/>
                  <a:gd name="T2" fmla="*/ 701 w 1321"/>
                  <a:gd name="T3" fmla="*/ 191 h 712"/>
                  <a:gd name="T4" fmla="*/ 703 w 1321"/>
                  <a:gd name="T5" fmla="*/ 208 h 712"/>
                  <a:gd name="T6" fmla="*/ 700 w 1321"/>
                  <a:gd name="T7" fmla="*/ 223 h 712"/>
                  <a:gd name="T8" fmla="*/ 691 w 1321"/>
                  <a:gd name="T9" fmla="*/ 238 h 712"/>
                  <a:gd name="T10" fmla="*/ 677 w 1321"/>
                  <a:gd name="T11" fmla="*/ 250 h 712"/>
                  <a:gd name="T12" fmla="*/ 659 w 1321"/>
                  <a:gd name="T13" fmla="*/ 261 h 712"/>
                  <a:gd name="T14" fmla="*/ 636 w 1321"/>
                  <a:gd name="T15" fmla="*/ 272 h 712"/>
                  <a:gd name="T16" fmla="*/ 610 w 1321"/>
                  <a:gd name="T17" fmla="*/ 281 h 712"/>
                  <a:gd name="T18" fmla="*/ 581 w 1321"/>
                  <a:gd name="T19" fmla="*/ 289 h 712"/>
                  <a:gd name="T20" fmla="*/ 549 w 1321"/>
                  <a:gd name="T21" fmla="*/ 295 h 712"/>
                  <a:gd name="T22" fmla="*/ 515 w 1321"/>
                  <a:gd name="T23" fmla="*/ 300 h 712"/>
                  <a:gd name="T24" fmla="*/ 477 w 1321"/>
                  <a:gd name="T25" fmla="*/ 305 h 712"/>
                  <a:gd name="T26" fmla="*/ 439 w 1321"/>
                  <a:gd name="T27" fmla="*/ 307 h 712"/>
                  <a:gd name="T28" fmla="*/ 423 w 1321"/>
                  <a:gd name="T29" fmla="*/ 308 h 712"/>
                  <a:gd name="T30" fmla="*/ 253 w 1321"/>
                  <a:gd name="T31" fmla="*/ 308 h 712"/>
                  <a:gd name="T32" fmla="*/ 251 w 1321"/>
                  <a:gd name="T33" fmla="*/ 308 h 712"/>
                  <a:gd name="T34" fmla="*/ 218 w 1321"/>
                  <a:gd name="T35" fmla="*/ 306 h 712"/>
                  <a:gd name="T36" fmla="*/ 185 w 1321"/>
                  <a:gd name="T37" fmla="*/ 305 h 712"/>
                  <a:gd name="T38" fmla="*/ 154 w 1321"/>
                  <a:gd name="T39" fmla="*/ 301 h 712"/>
                  <a:gd name="T40" fmla="*/ 125 w 1321"/>
                  <a:gd name="T41" fmla="*/ 298 h 712"/>
                  <a:gd name="T42" fmla="*/ 99 w 1321"/>
                  <a:gd name="T43" fmla="*/ 293 h 712"/>
                  <a:gd name="T44" fmla="*/ 75 w 1321"/>
                  <a:gd name="T45" fmla="*/ 287 h 712"/>
                  <a:gd name="T46" fmla="*/ 54 w 1321"/>
                  <a:gd name="T47" fmla="*/ 280 h 712"/>
                  <a:gd name="T48" fmla="*/ 36 w 1321"/>
                  <a:gd name="T49" fmla="*/ 273 h 712"/>
                  <a:gd name="T50" fmla="*/ 21 w 1321"/>
                  <a:gd name="T51" fmla="*/ 263 h 712"/>
                  <a:gd name="T52" fmla="*/ 10 w 1321"/>
                  <a:gd name="T53" fmla="*/ 252 h 712"/>
                  <a:gd name="T54" fmla="*/ 3 w 1321"/>
                  <a:gd name="T55" fmla="*/ 240 h 712"/>
                  <a:gd name="T56" fmla="*/ 0 w 1321"/>
                  <a:gd name="T57" fmla="*/ 227 h 712"/>
                  <a:gd name="T58" fmla="*/ 0 w 1321"/>
                  <a:gd name="T59" fmla="*/ 225 h 712"/>
                  <a:gd name="T60" fmla="*/ 2 w 1321"/>
                  <a:gd name="T61" fmla="*/ 211 h 712"/>
                  <a:gd name="T62" fmla="*/ 9 w 1321"/>
                  <a:gd name="T63" fmla="*/ 193 h 712"/>
                  <a:gd name="T64" fmla="*/ 27 w 1321"/>
                  <a:gd name="T65" fmla="*/ 160 h 712"/>
                  <a:gd name="T66" fmla="*/ 50 w 1321"/>
                  <a:gd name="T67" fmla="*/ 129 h 712"/>
                  <a:gd name="T68" fmla="*/ 78 w 1321"/>
                  <a:gd name="T69" fmla="*/ 102 h 712"/>
                  <a:gd name="T70" fmla="*/ 109 w 1321"/>
                  <a:gd name="T71" fmla="*/ 76 h 712"/>
                  <a:gd name="T72" fmla="*/ 144 w 1321"/>
                  <a:gd name="T73" fmla="*/ 54 h 712"/>
                  <a:gd name="T74" fmla="*/ 181 w 1321"/>
                  <a:gd name="T75" fmla="*/ 35 h 712"/>
                  <a:gd name="T76" fmla="*/ 221 w 1321"/>
                  <a:gd name="T77" fmla="*/ 20 h 712"/>
                  <a:gd name="T78" fmla="*/ 264 w 1321"/>
                  <a:gd name="T79" fmla="*/ 9 h 712"/>
                  <a:gd name="T80" fmla="*/ 309 w 1321"/>
                  <a:gd name="T81" fmla="*/ 3 h 712"/>
                  <a:gd name="T82" fmla="*/ 355 w 1321"/>
                  <a:gd name="T83" fmla="*/ 0 h 712"/>
                  <a:gd name="T84" fmla="*/ 355 w 1321"/>
                  <a:gd name="T85" fmla="*/ 0 h 712"/>
                  <a:gd name="T86" fmla="*/ 404 w 1321"/>
                  <a:gd name="T87" fmla="*/ 3 h 712"/>
                  <a:gd name="T88" fmla="*/ 451 w 1321"/>
                  <a:gd name="T89" fmla="*/ 10 h 712"/>
                  <a:gd name="T90" fmla="*/ 496 w 1321"/>
                  <a:gd name="T91" fmla="*/ 23 h 712"/>
                  <a:gd name="T92" fmla="*/ 537 w 1321"/>
                  <a:gd name="T93" fmla="*/ 39 h 712"/>
                  <a:gd name="T94" fmla="*/ 576 w 1321"/>
                  <a:gd name="T95" fmla="*/ 59 h 712"/>
                  <a:gd name="T96" fmla="*/ 611 w 1321"/>
                  <a:gd name="T97" fmla="*/ 84 h 712"/>
                  <a:gd name="T98" fmla="*/ 643 w 1321"/>
                  <a:gd name="T99" fmla="*/ 111 h 712"/>
                  <a:gd name="T100" fmla="*/ 669 w 1321"/>
                  <a:gd name="T101" fmla="*/ 141 h 712"/>
                  <a:gd name="T102" fmla="*/ 692 w 1321"/>
                  <a:gd name="T103" fmla="*/ 173 h 712"/>
                  <a:gd name="T104" fmla="*/ 692 w 1321"/>
                  <a:gd name="T105" fmla="*/ 173 h 712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1321"/>
                  <a:gd name="T160" fmla="*/ 0 h 712"/>
                  <a:gd name="T161" fmla="*/ 1321 w 1321"/>
                  <a:gd name="T162" fmla="*/ 712 h 712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DDDDDD"/>
                  </a:gs>
                </a:gsLst>
                <a:lin ang="5400000" scaled="1"/>
              </a:gradFill>
              <a:ln w="0">
                <a:noFill/>
                <a:round/>
              </a:ln>
            </p:spPr>
            <p:txBody>
              <a:bodyPr/>
              <a:p>
                <a:endParaRPr lang="zh-CN" altLang="en-US"/>
              </a:p>
            </p:txBody>
          </p:sp>
          <p:grpSp>
            <p:nvGrpSpPr>
              <p:cNvPr id="110" name="Group 27"/>
              <p:cNvGrpSpPr/>
              <p:nvPr/>
            </p:nvGrpSpPr>
            <p:grpSpPr bwMode="auto">
              <a:xfrm rot="-1297425" flipH="1" flipV="1">
                <a:off x="2525" y="2693"/>
                <a:ext cx="781" cy="188"/>
                <a:chOff x="2532" y="1051"/>
                <a:chExt cx="893" cy="246"/>
              </a:xfrm>
            </p:grpSpPr>
            <p:grpSp>
              <p:nvGrpSpPr>
                <p:cNvPr id="111" name="Group 28"/>
                <p:cNvGrpSpPr/>
                <p:nvPr/>
              </p:nvGrpSpPr>
              <p:grpSpPr bwMode="auto">
                <a:xfrm>
                  <a:off x="2532" y="1051"/>
                  <a:ext cx="743" cy="185"/>
                  <a:chOff x="1565" y="2568"/>
                  <a:chExt cx="1118" cy="279"/>
                </a:xfrm>
              </p:grpSpPr>
              <p:sp>
                <p:nvSpPr>
                  <p:cNvPr id="118" name="AutoShape 29"/>
                  <p:cNvSpPr>
                    <a:spLocks noChangeArrowheads="1"/>
                  </p:cNvSpPr>
                  <p:nvPr/>
                </p:nvSpPr>
                <p:spPr bwMode="ltGray">
                  <a:xfrm rot="5263130">
                    <a:off x="1859" y="2274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19" name="AutoShape 30"/>
                  <p:cNvSpPr>
                    <a:spLocks noChangeArrowheads="1"/>
                  </p:cNvSpPr>
                  <p:nvPr/>
                </p:nvSpPr>
                <p:spPr bwMode="ltGray">
                  <a:xfrm rot="6078281">
                    <a:off x="1995" y="2274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20" name="AutoShape 31"/>
                  <p:cNvSpPr>
                    <a:spLocks noChangeArrowheads="1"/>
                  </p:cNvSpPr>
                  <p:nvPr/>
                </p:nvSpPr>
                <p:spPr bwMode="ltGray">
                  <a:xfrm rot="6373927">
                    <a:off x="2071" y="2296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21" name="AutoShape 32"/>
                  <p:cNvSpPr>
                    <a:spLocks noChangeArrowheads="1"/>
                  </p:cNvSpPr>
                  <p:nvPr/>
                </p:nvSpPr>
                <p:spPr bwMode="ltGray">
                  <a:xfrm rot="6906312">
                    <a:off x="2161" y="2326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</p:grpSp>
            <p:grpSp>
              <p:nvGrpSpPr>
                <p:cNvPr id="112" name="Group 33"/>
                <p:cNvGrpSpPr/>
                <p:nvPr/>
              </p:nvGrpSpPr>
              <p:grpSpPr bwMode="auto">
                <a:xfrm rot="1353540">
                  <a:off x="2682" y="1111"/>
                  <a:ext cx="743" cy="186"/>
                  <a:chOff x="1565" y="2568"/>
                  <a:chExt cx="1118" cy="279"/>
                </a:xfrm>
              </p:grpSpPr>
              <p:sp>
                <p:nvSpPr>
                  <p:cNvPr id="113" name="AutoShape 34"/>
                  <p:cNvSpPr>
                    <a:spLocks noChangeArrowheads="1"/>
                  </p:cNvSpPr>
                  <p:nvPr/>
                </p:nvSpPr>
                <p:spPr bwMode="ltGray">
                  <a:xfrm rot="5263130">
                    <a:off x="1859" y="2274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15" name="AutoShape 35"/>
                  <p:cNvSpPr>
                    <a:spLocks noChangeArrowheads="1"/>
                  </p:cNvSpPr>
                  <p:nvPr/>
                </p:nvSpPr>
                <p:spPr bwMode="ltGray">
                  <a:xfrm rot="6078281">
                    <a:off x="1995" y="2274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16" name="AutoShape 36"/>
                  <p:cNvSpPr>
                    <a:spLocks noChangeArrowheads="1"/>
                  </p:cNvSpPr>
                  <p:nvPr/>
                </p:nvSpPr>
                <p:spPr bwMode="ltGray">
                  <a:xfrm rot="6373927">
                    <a:off x="2071" y="2296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  <p:sp>
                <p:nvSpPr>
                  <p:cNvPr id="117" name="AutoShape 37"/>
                  <p:cNvSpPr>
                    <a:spLocks noChangeArrowheads="1"/>
                  </p:cNvSpPr>
                  <p:nvPr/>
                </p:nvSpPr>
                <p:spPr bwMode="ltGray">
                  <a:xfrm rot="6906312">
                    <a:off x="2161" y="2326"/>
                    <a:ext cx="227" cy="816"/>
                  </a:xfrm>
                  <a:prstGeom prst="moon">
                    <a:avLst>
                      <a:gd name="adj" fmla="val 49773"/>
                    </a:avLst>
                  </a:prstGeom>
                  <a:solidFill>
                    <a:srgbClr val="F8F8F8">
                      <a:alpha val="3922"/>
                    </a:srgbClr>
                  </a:solidFill>
                  <a:ln w="9525">
                    <a:noFill/>
                    <a:miter lim="800000"/>
                  </a:ln>
                </p:spPr>
                <p:txBody>
                  <a:bodyPr wrap="none" anchor="ctr"/>
                  <a:p>
                    <a:endParaRPr lang="zh-CN" altLang="en-US"/>
                  </a:p>
                </p:txBody>
              </p:sp>
            </p:grpSp>
          </p:grpSp>
        </p:grpSp>
        <p:sp>
          <p:nvSpPr>
            <p:cNvPr id="122" name="Text Box 41"/>
            <p:cNvSpPr txBox="1">
              <a:spLocks noChangeArrowheads="1"/>
            </p:cNvSpPr>
            <p:nvPr/>
          </p:nvSpPr>
          <p:spPr bwMode="auto">
            <a:xfrm>
              <a:off x="1066800" y="2435225"/>
              <a:ext cx="1905001" cy="1150881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p>
              <a:pPr algn="ctr">
                <a:lnSpc>
                  <a:spcPct val="50000"/>
                </a:lnSpc>
                <a:spcBef>
                  <a:spcPct val="50000"/>
                </a:spcBef>
                <a:defRPr/>
              </a:pPr>
              <a:endParaRPr lang="en-US" altLang="zh-CN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23" name="Text Box 42"/>
            <p:cNvSpPr txBox="1">
              <a:spLocks noChangeArrowheads="1"/>
            </p:cNvSpPr>
            <p:nvPr/>
          </p:nvSpPr>
          <p:spPr bwMode="auto">
            <a:xfrm>
              <a:off x="1143000" y="4789486"/>
              <a:ext cx="1905001" cy="1150881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p>
              <a:pPr algn="ctr">
                <a:lnSpc>
                  <a:spcPct val="50000"/>
                </a:lnSpc>
                <a:spcBef>
                  <a:spcPct val="50000"/>
                </a:spcBef>
                <a:defRPr/>
              </a:pPr>
              <a:endParaRPr lang="en-US" altLang="zh-CN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24" name="Freeform 43"/>
            <p:cNvSpPr/>
            <p:nvPr/>
          </p:nvSpPr>
          <p:spPr bwMode="gray">
            <a:xfrm rot="-5400000">
              <a:off x="2875757" y="4723606"/>
              <a:ext cx="1624012" cy="968375"/>
            </a:xfrm>
            <a:custGeom>
              <a:avLst/>
              <a:gdLst>
                <a:gd name="T0" fmla="*/ 0 w 735"/>
                <a:gd name="T1" fmla="*/ 0 h 532"/>
                <a:gd name="T2" fmla="*/ 844044 w 735"/>
                <a:gd name="T3" fmla="*/ 367691 h 532"/>
                <a:gd name="T4" fmla="*/ 1274905 w 735"/>
                <a:gd name="T5" fmla="*/ 367691 h 532"/>
                <a:gd name="T6" fmla="*/ 1407477 w 735"/>
                <a:gd name="T7" fmla="*/ 453243 h 532"/>
                <a:gd name="T8" fmla="*/ 1411896 w 735"/>
                <a:gd name="T9" fmla="*/ 731742 h 532"/>
                <a:gd name="T10" fmla="*/ 1321305 w 735"/>
                <a:gd name="T11" fmla="*/ 728101 h 532"/>
                <a:gd name="T12" fmla="*/ 1478182 w 735"/>
                <a:gd name="T13" fmla="*/ 968375 h 532"/>
                <a:gd name="T14" fmla="*/ 1624012 w 735"/>
                <a:gd name="T15" fmla="*/ 731742 h 532"/>
                <a:gd name="T16" fmla="*/ 1537840 w 735"/>
                <a:gd name="T17" fmla="*/ 731742 h 532"/>
                <a:gd name="T18" fmla="*/ 1533421 w 735"/>
                <a:gd name="T19" fmla="*/ 411377 h 532"/>
                <a:gd name="T20" fmla="*/ 1361077 w 735"/>
                <a:gd name="T21" fmla="*/ 273038 h 532"/>
                <a:gd name="T22" fmla="*/ 740196 w 735"/>
                <a:gd name="T23" fmla="*/ 271218 h 532"/>
                <a:gd name="T24" fmla="*/ 152458 w 735"/>
                <a:gd name="T25" fmla="*/ 0 h 532"/>
                <a:gd name="T26" fmla="*/ 0 w 735"/>
                <a:gd name="T27" fmla="*/ 0 h 532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735"/>
                <a:gd name="T43" fmla="*/ 0 h 532"/>
                <a:gd name="T44" fmla="*/ 735 w 735"/>
                <a:gd name="T45" fmla="*/ 532 h 532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735" h="532">
                  <a:moveTo>
                    <a:pt x="0" y="0"/>
                  </a:moveTo>
                  <a:cubicBezTo>
                    <a:pt x="0" y="0"/>
                    <a:pt x="85" y="216"/>
                    <a:pt x="382" y="202"/>
                  </a:cubicBezTo>
                  <a:cubicBezTo>
                    <a:pt x="479" y="202"/>
                    <a:pt x="577" y="202"/>
                    <a:pt x="577" y="202"/>
                  </a:cubicBezTo>
                  <a:cubicBezTo>
                    <a:pt x="577" y="202"/>
                    <a:pt x="639" y="201"/>
                    <a:pt x="637" y="249"/>
                  </a:cubicBezTo>
                  <a:cubicBezTo>
                    <a:pt x="638" y="325"/>
                    <a:pt x="639" y="402"/>
                    <a:pt x="639" y="402"/>
                  </a:cubicBezTo>
                  <a:lnTo>
                    <a:pt x="598" y="400"/>
                  </a:lnTo>
                  <a:lnTo>
                    <a:pt x="669" y="532"/>
                  </a:lnTo>
                  <a:lnTo>
                    <a:pt x="735" y="402"/>
                  </a:lnTo>
                  <a:lnTo>
                    <a:pt x="696" y="402"/>
                  </a:lnTo>
                  <a:cubicBezTo>
                    <a:pt x="696" y="402"/>
                    <a:pt x="695" y="314"/>
                    <a:pt x="694" y="226"/>
                  </a:cubicBezTo>
                  <a:cubicBezTo>
                    <a:pt x="687" y="160"/>
                    <a:pt x="616" y="150"/>
                    <a:pt x="616" y="150"/>
                  </a:cubicBezTo>
                  <a:cubicBezTo>
                    <a:pt x="556" y="137"/>
                    <a:pt x="473" y="153"/>
                    <a:pt x="335" y="149"/>
                  </a:cubicBezTo>
                  <a:cubicBezTo>
                    <a:pt x="110" y="126"/>
                    <a:pt x="69" y="0"/>
                    <a:pt x="6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50195"/>
              </a:schemeClr>
            </a:solidFill>
            <a:ln w="9525">
              <a:noFill/>
              <a:round/>
            </a:ln>
          </p:spPr>
          <p:txBody>
            <a:bodyPr wrap="none" anchor="ctr"/>
            <a:p>
              <a:endParaRPr lang="zh-CN" altLang="en-US"/>
            </a:p>
          </p:txBody>
        </p:sp>
        <p:sp>
          <p:nvSpPr>
            <p:cNvPr id="126" name="Freeform 45"/>
            <p:cNvSpPr/>
            <p:nvPr/>
          </p:nvSpPr>
          <p:spPr bwMode="gray">
            <a:xfrm rot="16200000" flipH="1">
              <a:off x="2836069" y="2159794"/>
              <a:ext cx="1624013" cy="968375"/>
            </a:xfrm>
            <a:custGeom>
              <a:avLst/>
              <a:gdLst>
                <a:gd name="T0" fmla="*/ 0 w 735"/>
                <a:gd name="T1" fmla="*/ 0 h 532"/>
                <a:gd name="T2" fmla="*/ 844045 w 735"/>
                <a:gd name="T3" fmla="*/ 367691 h 532"/>
                <a:gd name="T4" fmla="*/ 1274906 w 735"/>
                <a:gd name="T5" fmla="*/ 367691 h 532"/>
                <a:gd name="T6" fmla="*/ 1407478 w 735"/>
                <a:gd name="T7" fmla="*/ 453243 h 532"/>
                <a:gd name="T8" fmla="*/ 1411897 w 735"/>
                <a:gd name="T9" fmla="*/ 731742 h 532"/>
                <a:gd name="T10" fmla="*/ 1321306 w 735"/>
                <a:gd name="T11" fmla="*/ 728101 h 532"/>
                <a:gd name="T12" fmla="*/ 1478183 w 735"/>
                <a:gd name="T13" fmla="*/ 968375 h 532"/>
                <a:gd name="T14" fmla="*/ 1624013 w 735"/>
                <a:gd name="T15" fmla="*/ 731742 h 532"/>
                <a:gd name="T16" fmla="*/ 1537841 w 735"/>
                <a:gd name="T17" fmla="*/ 731742 h 532"/>
                <a:gd name="T18" fmla="*/ 1533422 w 735"/>
                <a:gd name="T19" fmla="*/ 411377 h 532"/>
                <a:gd name="T20" fmla="*/ 1361078 w 735"/>
                <a:gd name="T21" fmla="*/ 273038 h 532"/>
                <a:gd name="T22" fmla="*/ 740196 w 735"/>
                <a:gd name="T23" fmla="*/ 271218 h 532"/>
                <a:gd name="T24" fmla="*/ 152458 w 735"/>
                <a:gd name="T25" fmla="*/ 0 h 532"/>
                <a:gd name="T26" fmla="*/ 0 w 735"/>
                <a:gd name="T27" fmla="*/ 0 h 532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735"/>
                <a:gd name="T43" fmla="*/ 0 h 532"/>
                <a:gd name="T44" fmla="*/ 735 w 735"/>
                <a:gd name="T45" fmla="*/ 532 h 532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735" h="532">
                  <a:moveTo>
                    <a:pt x="0" y="0"/>
                  </a:moveTo>
                  <a:cubicBezTo>
                    <a:pt x="0" y="0"/>
                    <a:pt x="85" y="216"/>
                    <a:pt x="382" y="202"/>
                  </a:cubicBezTo>
                  <a:cubicBezTo>
                    <a:pt x="479" y="202"/>
                    <a:pt x="577" y="202"/>
                    <a:pt x="577" y="202"/>
                  </a:cubicBezTo>
                  <a:cubicBezTo>
                    <a:pt x="577" y="202"/>
                    <a:pt x="639" y="201"/>
                    <a:pt x="637" y="249"/>
                  </a:cubicBezTo>
                  <a:cubicBezTo>
                    <a:pt x="638" y="325"/>
                    <a:pt x="639" y="402"/>
                    <a:pt x="639" y="402"/>
                  </a:cubicBezTo>
                  <a:lnTo>
                    <a:pt x="598" y="400"/>
                  </a:lnTo>
                  <a:lnTo>
                    <a:pt x="669" y="532"/>
                  </a:lnTo>
                  <a:lnTo>
                    <a:pt x="735" y="402"/>
                  </a:lnTo>
                  <a:lnTo>
                    <a:pt x="696" y="402"/>
                  </a:lnTo>
                  <a:cubicBezTo>
                    <a:pt x="696" y="402"/>
                    <a:pt x="695" y="314"/>
                    <a:pt x="694" y="226"/>
                  </a:cubicBezTo>
                  <a:cubicBezTo>
                    <a:pt x="687" y="160"/>
                    <a:pt x="616" y="150"/>
                    <a:pt x="616" y="150"/>
                  </a:cubicBezTo>
                  <a:cubicBezTo>
                    <a:pt x="556" y="137"/>
                    <a:pt x="473" y="153"/>
                    <a:pt x="335" y="149"/>
                  </a:cubicBezTo>
                  <a:cubicBezTo>
                    <a:pt x="110" y="126"/>
                    <a:pt x="69" y="0"/>
                    <a:pt x="6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50195"/>
              </a:schemeClr>
            </a:solidFill>
            <a:ln w="9525">
              <a:noFill/>
              <a:round/>
            </a:ln>
          </p:spPr>
          <p:txBody>
            <a:bodyPr wrap="none" anchor="ctr"/>
            <a:p>
              <a:endParaRPr lang="zh-CN" altLang="en-US"/>
            </a:p>
          </p:txBody>
        </p:sp>
      </p:grpSp>
      <p:sp>
        <p:nvSpPr>
          <p:cNvPr id="132" name="TextBox 131"/>
          <p:cNvSpPr txBox="1"/>
          <p:nvPr/>
        </p:nvSpPr>
        <p:spPr>
          <a:xfrm>
            <a:off x="4276874" y="5749766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代客下单</a:t>
            </a:r>
            <a:endParaRPr lang="en-US" altLang="zh-CN" sz="8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（客户经理）</a:t>
            </a:r>
            <a:endParaRPr lang="zh-CN" altLang="en-US" sz="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4436280" y="5195188"/>
            <a:ext cx="496797" cy="338554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客户直接下单</a:t>
            </a:r>
            <a:endParaRPr lang="zh-CN" altLang="en-US" sz="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0" cstate="print"/>
          <a:srcRect/>
          <a:stretch>
            <a:fillRect/>
          </a:stretch>
        </p:blipFill>
        <p:spPr bwMode="auto">
          <a:xfrm>
            <a:off x="4140736" y="4741654"/>
            <a:ext cx="1152128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4" name="矩形 133"/>
          <p:cNvSpPr/>
          <p:nvPr/>
        </p:nvSpPr>
        <p:spPr>
          <a:xfrm>
            <a:off x="5221109" y="4957678"/>
            <a:ext cx="576064" cy="1512168"/>
          </a:xfrm>
          <a:prstGeom prst="rect">
            <a:avLst/>
          </a:prstGeom>
          <a:noFill/>
          <a:ln w="127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5" name="文本框 207"/>
          <p:cNvSpPr txBox="1"/>
          <p:nvPr/>
        </p:nvSpPr>
        <p:spPr>
          <a:xfrm>
            <a:off x="5292864" y="4741654"/>
            <a:ext cx="576063" cy="215444"/>
          </a:xfrm>
          <a:prstGeom prst="rect">
            <a:avLst/>
          </a:prstGeom>
          <a:solidFill>
            <a:srgbClr val="8EB4E3"/>
          </a:solidFill>
        </p:spPr>
        <p:txBody>
          <a:bodyPr wrap="square" lIns="36000" rIns="36000" rtlCol="0">
            <a:spAutoFit/>
          </a:bodyPr>
          <a:p>
            <a:pPr algn="ctr"/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细分行业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9" name="矩形 138"/>
          <p:cNvSpPr/>
          <p:nvPr/>
        </p:nvSpPr>
        <p:spPr>
          <a:xfrm>
            <a:off x="5869181" y="4957678"/>
            <a:ext cx="576064" cy="1512168"/>
          </a:xfrm>
          <a:prstGeom prst="rect">
            <a:avLst/>
          </a:prstGeom>
          <a:noFill/>
          <a:ln w="127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0" name="文本框 207"/>
          <p:cNvSpPr txBox="1"/>
          <p:nvPr/>
        </p:nvSpPr>
        <p:spPr>
          <a:xfrm>
            <a:off x="5940936" y="4741654"/>
            <a:ext cx="576063" cy="215444"/>
          </a:xfrm>
          <a:prstGeom prst="rect">
            <a:avLst/>
          </a:prstGeom>
          <a:solidFill>
            <a:srgbClr val="8EB4E3"/>
          </a:solidFill>
        </p:spPr>
        <p:txBody>
          <a:bodyPr wrap="square" lIns="36000" rIns="36000" rtlCol="0">
            <a:spAutoFit/>
          </a:bodyPr>
          <a:p>
            <a:pPr algn="ctr"/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解决方案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5" name="矩形 144"/>
          <p:cNvSpPr/>
          <p:nvPr/>
        </p:nvSpPr>
        <p:spPr>
          <a:xfrm>
            <a:off x="6517253" y="4957678"/>
            <a:ext cx="1368152" cy="1512168"/>
          </a:xfrm>
          <a:prstGeom prst="rect">
            <a:avLst/>
          </a:prstGeom>
          <a:noFill/>
          <a:ln w="127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6" name="文本框 207"/>
          <p:cNvSpPr txBox="1"/>
          <p:nvPr/>
        </p:nvSpPr>
        <p:spPr>
          <a:xfrm>
            <a:off x="6589008" y="4742234"/>
            <a:ext cx="576063" cy="215444"/>
          </a:xfrm>
          <a:prstGeom prst="rect">
            <a:avLst/>
          </a:prstGeom>
          <a:solidFill>
            <a:srgbClr val="8EB4E3"/>
          </a:solidFill>
        </p:spPr>
        <p:txBody>
          <a:bodyPr wrap="square" lIns="36000" rIns="36000" rtlCol="0">
            <a:spAutoFit/>
          </a:bodyPr>
          <a:p>
            <a:pPr algn="ctr"/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适配终端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7" name="矩形 146"/>
          <p:cNvSpPr/>
          <p:nvPr/>
        </p:nvSpPr>
        <p:spPr>
          <a:xfrm>
            <a:off x="5869181" y="5092402"/>
            <a:ext cx="543739" cy="415498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智慧充电</a:t>
            </a:r>
            <a:endParaRPr lang="en-US" altLang="zh-CN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办公通行</a:t>
            </a:r>
            <a:endParaRPr lang="en-US" altLang="zh-CN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双碳节能</a:t>
            </a:r>
            <a:endParaRPr lang="zh-CN" altLang="en-US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1" cstate="print"/>
          <a:srcRect/>
          <a:stretch>
            <a:fillRect/>
          </a:stretch>
        </p:blipFill>
        <p:spPr bwMode="auto">
          <a:xfrm>
            <a:off x="7525365" y="6037798"/>
            <a:ext cx="291284" cy="216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8" name="矩形 147"/>
          <p:cNvSpPr/>
          <p:nvPr/>
        </p:nvSpPr>
        <p:spPr>
          <a:xfrm>
            <a:off x="6589261" y="5349076"/>
            <a:ext cx="492443" cy="184666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门禁道闸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9" name="矩形 148"/>
          <p:cNvSpPr/>
          <p:nvPr/>
        </p:nvSpPr>
        <p:spPr>
          <a:xfrm>
            <a:off x="7037859" y="5349076"/>
            <a:ext cx="415498" cy="184666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充电桩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0" name="矩形 149"/>
          <p:cNvSpPr/>
          <p:nvPr/>
        </p:nvSpPr>
        <p:spPr>
          <a:xfrm>
            <a:off x="7388026" y="6253822"/>
            <a:ext cx="569387" cy="184666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信息发布屏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5869181" y="5533742"/>
            <a:ext cx="543739" cy="415498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智慧宿管</a:t>
            </a:r>
            <a:endParaRPr lang="en-US" altLang="zh-CN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无人送货</a:t>
            </a:r>
            <a:endParaRPr lang="en-US" altLang="zh-CN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音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影娱乐</a:t>
            </a:r>
            <a:endParaRPr lang="zh-CN" altLang="en-US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2" cstate="print"/>
          <a:srcRect/>
          <a:stretch>
            <a:fillRect/>
          </a:stretch>
        </p:blipFill>
        <p:spPr bwMode="auto">
          <a:xfrm>
            <a:off x="7519719" y="5035654"/>
            <a:ext cx="310188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9" name="矩形 128"/>
          <p:cNvSpPr/>
          <p:nvPr/>
        </p:nvSpPr>
        <p:spPr>
          <a:xfrm>
            <a:off x="7409472" y="5283036"/>
            <a:ext cx="492443" cy="184666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智能表计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5869181" y="5965790"/>
            <a:ext cx="543739" cy="415498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安防监控</a:t>
            </a:r>
            <a:endParaRPr lang="en-US" altLang="zh-CN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无人值守</a:t>
            </a:r>
            <a:endParaRPr lang="en-US" altLang="zh-CN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发布</a:t>
            </a:r>
            <a:endParaRPr lang="zh-CN" altLang="en-US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23" cstate="print"/>
          <a:srcRect/>
          <a:stretch>
            <a:fillRect/>
          </a:stretch>
        </p:blipFill>
        <p:spPr bwMode="auto">
          <a:xfrm>
            <a:off x="7093317" y="5579535"/>
            <a:ext cx="360040" cy="242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1" name="矩形 130"/>
          <p:cNvSpPr/>
          <p:nvPr/>
        </p:nvSpPr>
        <p:spPr>
          <a:xfrm>
            <a:off x="7021309" y="5821774"/>
            <a:ext cx="492443" cy="184666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智能投影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24" cstate="print"/>
          <a:srcRect/>
          <a:stretch>
            <a:fillRect/>
          </a:stretch>
        </p:blipFill>
        <p:spPr bwMode="auto">
          <a:xfrm>
            <a:off x="6733277" y="5533742"/>
            <a:ext cx="323850" cy="290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6" name="矩形 135"/>
          <p:cNvSpPr/>
          <p:nvPr/>
        </p:nvSpPr>
        <p:spPr>
          <a:xfrm>
            <a:off x="6600874" y="5821774"/>
            <a:ext cx="492443" cy="184666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智能门锁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5" cstate="print"/>
          <a:srcRect/>
          <a:stretch>
            <a:fillRect/>
          </a:stretch>
        </p:blipFill>
        <p:spPr bwMode="auto">
          <a:xfrm>
            <a:off x="7453357" y="5533742"/>
            <a:ext cx="385762" cy="328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7" name="矩形 136"/>
          <p:cNvSpPr/>
          <p:nvPr/>
        </p:nvSpPr>
        <p:spPr>
          <a:xfrm>
            <a:off x="7381349" y="5821774"/>
            <a:ext cx="569387" cy="184666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送货机器人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26" cstate="print"/>
          <a:srcRect/>
          <a:stretch>
            <a:fillRect/>
          </a:stretch>
        </p:blipFill>
        <p:spPr bwMode="auto">
          <a:xfrm>
            <a:off x="6661270" y="6037799"/>
            <a:ext cx="450512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8" name="矩形 137"/>
          <p:cNvSpPr/>
          <p:nvPr/>
        </p:nvSpPr>
        <p:spPr>
          <a:xfrm>
            <a:off x="6600874" y="6253822"/>
            <a:ext cx="518091" cy="184666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4G</a:t>
            </a:r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摄像头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Picture 7"/>
          <p:cNvPicPr>
            <a:picLocks noChangeAspect="1" noChangeArrowheads="1"/>
          </p:cNvPicPr>
          <p:nvPr/>
        </p:nvPicPr>
        <p:blipFill>
          <a:blip r:embed="rId27" cstate="print"/>
          <a:srcRect/>
          <a:stretch>
            <a:fillRect/>
          </a:stretch>
        </p:blipFill>
        <p:spPr bwMode="auto">
          <a:xfrm>
            <a:off x="7093317" y="6037798"/>
            <a:ext cx="288032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1" name="矩形 140"/>
          <p:cNvSpPr/>
          <p:nvPr/>
        </p:nvSpPr>
        <p:spPr>
          <a:xfrm>
            <a:off x="7007274" y="6253822"/>
            <a:ext cx="492443" cy="184666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收银播报</a:t>
            </a:r>
            <a:endParaRPr lang="en-US" altLang="zh-CN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69"/>
          <p:cNvSpPr txBox="1"/>
          <p:nvPr>
            <p:custDataLst>
              <p:tags r:id="rId28"/>
            </p:custDataLst>
          </p:nvPr>
        </p:nvSpPr>
        <p:spPr>
          <a:xfrm>
            <a:off x="8138795" y="2047240"/>
            <a:ext cx="3787775" cy="28130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面向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特殊需求客户，开展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和对讲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新品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针对性营销。</a:t>
            </a:r>
            <a:endParaRPr lang="zh-CN" altLang="en-US" sz="1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64160" y="4100830"/>
            <a:ext cx="3741420" cy="312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挖掘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覆盖市场潜力，政网协同营销提升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收入。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80670" y="2049780"/>
            <a:ext cx="3797300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5G-A</a:t>
            </a: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围绕低空经济推广通感一体，紧盯重点需求客户，推进通感基站与凌云平台销售。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69"/>
          <p:cNvSpPr txBox="1"/>
          <p:nvPr>
            <p:custDataLst>
              <p:tags r:id="rId29"/>
            </p:custDataLst>
          </p:nvPr>
        </p:nvSpPr>
        <p:spPr>
          <a:xfrm>
            <a:off x="252730" y="3119120"/>
            <a:ext cx="3801110" cy="66357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>
              <a:lnSpc>
                <a:spcPct val="150000"/>
              </a:lnSpc>
            </a:pPr>
            <a:r>
              <a:rPr lang="en-US" altLang="zh-CN" sz="12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RedCap</a:t>
            </a:r>
            <a:r>
              <a:rPr lang="zh-CN" altLang="en-US" sz="12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en-US" altLang="zh-CN" sz="1200" noProof="0" dirty="0" err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RedCap</a:t>
            </a:r>
            <a:r>
              <a:rPr lang="zh-CN" altLang="en-US" sz="120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模组资费持续下调，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面向设备、智能家居厂商灵活推广，做大流量规模。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0" name="文本框 69"/>
          <p:cNvSpPr txBox="1"/>
          <p:nvPr>
            <p:custDataLst>
              <p:tags r:id="rId30"/>
            </p:custDataLst>
          </p:nvPr>
        </p:nvSpPr>
        <p:spPr>
          <a:xfrm>
            <a:off x="8140065" y="3536315"/>
            <a:ext cx="2840355" cy="538480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排摸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取电难、布网难场景视频监控需求，全面推广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4G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视频产品。</a:t>
            </a:r>
            <a:endParaRPr lang="zh-CN" altLang="en-US" sz="12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76" name="组合 175"/>
          <p:cNvGrpSpPr/>
          <p:nvPr/>
        </p:nvGrpSpPr>
        <p:grpSpPr>
          <a:xfrm>
            <a:off x="8268465" y="5245710"/>
            <a:ext cx="3505119" cy="1224136"/>
            <a:chOff x="442913" y="2971800"/>
            <a:chExt cx="4303712" cy="2360613"/>
          </a:xfrm>
        </p:grpSpPr>
        <p:sp>
          <p:nvSpPr>
            <p:cNvPr id="163" name="Rectangle 3"/>
            <p:cNvSpPr>
              <a:spLocks noChangeArrowheads="1"/>
            </p:cNvSpPr>
            <p:nvPr/>
          </p:nvSpPr>
          <p:spPr bwMode="gray">
            <a:xfrm>
              <a:off x="1121650" y="2971800"/>
              <a:ext cx="3624975" cy="766763"/>
            </a:xfrm>
            <a:prstGeom prst="rect">
              <a:avLst/>
            </a:prstGeom>
            <a:solidFill>
              <a:schemeClr val="bg1">
                <a:lumMod val="85000"/>
                <a:alpha val="42000"/>
              </a:schemeClr>
            </a:solidFill>
            <a:ln w="12700" algn="ctr">
              <a:noFill/>
              <a:prstDash val="dash"/>
              <a:miter lim="800000"/>
            </a:ln>
          </p:spPr>
          <p:txBody>
            <a:bodyPr wrap="none" anchor="ctr"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4" name="Rectangle 4"/>
            <p:cNvSpPr>
              <a:spLocks noChangeArrowheads="1"/>
            </p:cNvSpPr>
            <p:nvPr/>
          </p:nvSpPr>
          <p:spPr bwMode="gray">
            <a:xfrm>
              <a:off x="1121650" y="3765551"/>
              <a:ext cx="3624975" cy="766763"/>
            </a:xfrm>
            <a:prstGeom prst="rect">
              <a:avLst/>
            </a:prstGeom>
            <a:solidFill>
              <a:srgbClr val="DDDDDD">
                <a:alpha val="65000"/>
              </a:srgbClr>
            </a:solidFill>
            <a:ln w="12700" algn="ctr">
              <a:noFill/>
              <a:prstDash val="dash"/>
              <a:miter lim="800000"/>
            </a:ln>
          </p:spPr>
          <p:txBody>
            <a:bodyPr wrap="none" anchor="ctr"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5" name="Rectangle 5"/>
            <p:cNvSpPr>
              <a:spLocks noChangeArrowheads="1"/>
            </p:cNvSpPr>
            <p:nvPr/>
          </p:nvSpPr>
          <p:spPr bwMode="gray">
            <a:xfrm>
              <a:off x="1121650" y="4565650"/>
              <a:ext cx="3624975" cy="766763"/>
            </a:xfrm>
            <a:prstGeom prst="rect">
              <a:avLst/>
            </a:prstGeom>
            <a:solidFill>
              <a:srgbClr val="DDDDDD">
                <a:alpha val="66000"/>
              </a:srgbClr>
            </a:solidFill>
            <a:ln w="12700" algn="ctr">
              <a:noFill/>
              <a:prstDash val="dash"/>
              <a:miter lim="800000"/>
            </a:ln>
          </p:spPr>
          <p:txBody>
            <a:bodyPr wrap="none" anchor="ctr"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7" name="Rectangle 174"/>
            <p:cNvSpPr>
              <a:spLocks noChangeArrowheads="1"/>
            </p:cNvSpPr>
            <p:nvPr/>
          </p:nvSpPr>
          <p:spPr bwMode="gray">
            <a:xfrm>
              <a:off x="442913" y="2971800"/>
              <a:ext cx="678737" cy="766763"/>
            </a:xfrm>
            <a:prstGeom prst="rect">
              <a:avLst/>
            </a:prstGeom>
            <a:noFill/>
            <a:ln w="12700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miter lim="800000"/>
            </a:ln>
          </p:spPr>
          <p:txBody>
            <a:bodyPr wrap="none" anchor="ctr"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8" name="Rectangle 175"/>
            <p:cNvSpPr>
              <a:spLocks noChangeArrowheads="1"/>
            </p:cNvSpPr>
            <p:nvPr/>
          </p:nvSpPr>
          <p:spPr bwMode="gray">
            <a:xfrm>
              <a:off x="442913" y="3765551"/>
              <a:ext cx="678737" cy="766763"/>
            </a:xfrm>
            <a:prstGeom prst="rect">
              <a:avLst/>
            </a:prstGeom>
            <a:noFill/>
            <a:ln w="12700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miter lim="800000"/>
            </a:ln>
          </p:spPr>
          <p:txBody>
            <a:bodyPr wrap="none" anchor="ctr"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9" name="Rectangle 176"/>
            <p:cNvSpPr>
              <a:spLocks noChangeArrowheads="1"/>
            </p:cNvSpPr>
            <p:nvPr/>
          </p:nvSpPr>
          <p:spPr bwMode="gray">
            <a:xfrm>
              <a:off x="442913" y="4565650"/>
              <a:ext cx="678737" cy="766763"/>
            </a:xfrm>
            <a:prstGeom prst="rect">
              <a:avLst/>
            </a:prstGeom>
            <a:noFill/>
            <a:ln w="12700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miter lim="800000"/>
            </a:ln>
          </p:spPr>
          <p:txBody>
            <a:bodyPr wrap="none" anchor="ctr"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0" name="Rectangle 177"/>
            <p:cNvSpPr>
              <a:spLocks noChangeArrowheads="1"/>
            </p:cNvSpPr>
            <p:nvPr/>
          </p:nvSpPr>
          <p:spPr bwMode="white">
            <a:xfrm>
              <a:off x="502752" y="3013233"/>
              <a:ext cx="522826" cy="652865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square">
              <a:spAutoFit/>
            </a:bodyPr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00" b="1" kern="0" noProof="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智慧商铺</a:t>
              </a:r>
              <a:endParaRPr kumimoji="0" lang="en-US" altLang="zh-CN" sz="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1" name="Rectangle 178"/>
            <p:cNvSpPr>
              <a:spLocks noChangeArrowheads="1"/>
            </p:cNvSpPr>
            <p:nvPr/>
          </p:nvSpPr>
          <p:spPr bwMode="white">
            <a:xfrm>
              <a:off x="502752" y="3804958"/>
              <a:ext cx="548253" cy="652865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square">
              <a:spAutoFit/>
            </a:bodyPr>
            <a:p>
              <a:pPr lvl="0" algn="ctr">
                <a:defRPr/>
              </a:pPr>
              <a:r>
                <a:rPr lang="zh-CN" altLang="en-US" sz="800" b="1" kern="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视频联防</a:t>
              </a:r>
              <a:endParaRPr lang="en-US" altLang="zh-CN" sz="800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2" name="Rectangle 179"/>
            <p:cNvSpPr>
              <a:spLocks noChangeArrowheads="1"/>
            </p:cNvSpPr>
            <p:nvPr/>
          </p:nvSpPr>
          <p:spPr bwMode="white">
            <a:xfrm>
              <a:off x="484983" y="4679548"/>
              <a:ext cx="548253" cy="652865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 wrap="square">
              <a:spAutoFit/>
            </a:bodyPr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视联校园</a:t>
              </a:r>
              <a:endParaRPr kumimoji="0" lang="en-US" altLang="zh-CN" sz="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3" name="Rectangle 180"/>
            <p:cNvSpPr>
              <a:spLocks noChangeArrowheads="1"/>
            </p:cNvSpPr>
            <p:nvPr/>
          </p:nvSpPr>
          <p:spPr bwMode="auto">
            <a:xfrm>
              <a:off x="1692276" y="3089276"/>
              <a:ext cx="3051175" cy="593514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>
              <a:spAutoFit/>
            </a:bodyPr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4" name="Rectangle 181"/>
            <p:cNvSpPr>
              <a:spLocks noChangeArrowheads="1"/>
            </p:cNvSpPr>
            <p:nvPr/>
          </p:nvSpPr>
          <p:spPr bwMode="auto">
            <a:xfrm>
              <a:off x="1692276" y="3878263"/>
              <a:ext cx="3051175" cy="593514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>
              <a:spAutoFit/>
            </a:bodyPr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5" name="Rectangle 182"/>
            <p:cNvSpPr>
              <a:spLocks noChangeArrowheads="1"/>
            </p:cNvSpPr>
            <p:nvPr/>
          </p:nvSpPr>
          <p:spPr bwMode="auto">
            <a:xfrm>
              <a:off x="1692276" y="4687889"/>
              <a:ext cx="3051175" cy="593514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>
              <a:spAutoFit/>
            </a:bodyPr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77" name="矩形 176"/>
          <p:cNvSpPr/>
          <p:nvPr/>
        </p:nvSpPr>
        <p:spPr>
          <a:xfrm>
            <a:off x="8749248" y="5245710"/>
            <a:ext cx="3118992" cy="41549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buFont typeface="Wingdings" panose="05000000000000000000" pitchFamily="2" charset="2"/>
              <a:buChar char="u"/>
            </a:pPr>
            <a:r>
              <a:rPr lang="zh-CN" altLang="en-US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客户群体：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沿街商铺、连锁商铺</a:t>
            </a:r>
            <a:endParaRPr lang="zh-CN" altLang="en-US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zh-CN" altLang="en-US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监管部门：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公安、城管、市场监督管理局</a:t>
            </a:r>
            <a:endParaRPr lang="en-US" altLang="zh-CN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en-US" altLang="zh-CN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能力：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客流统计，离岗、玩手机、吸烟和鼠患检测，垃圾桶满溢</a:t>
            </a:r>
            <a:r>
              <a:rPr lang="en-US" altLang="zh-CN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8" name="矩形 177"/>
          <p:cNvSpPr/>
          <p:nvPr/>
        </p:nvSpPr>
        <p:spPr>
          <a:xfrm>
            <a:off x="8749248" y="5677758"/>
            <a:ext cx="3312368" cy="41549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buFont typeface="Wingdings" panose="05000000000000000000" pitchFamily="2" charset="2"/>
              <a:buChar char="u"/>
            </a:pPr>
            <a:r>
              <a:rPr lang="zh-CN" altLang="en-US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客户群体：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九小场所、学校、楼宇</a:t>
            </a:r>
            <a:endParaRPr lang="zh-CN" altLang="en-US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zh-CN" altLang="en-US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监管部门：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应急管理局、消防、公安</a:t>
            </a:r>
            <a:endParaRPr lang="en-US" altLang="zh-CN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en-US" altLang="zh-CN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能力：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消防占道监测、机动车检测、烟雾</a:t>
            </a:r>
            <a:r>
              <a:rPr lang="en-US" altLang="zh-CN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\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火焰检测、电动车入梯检测</a:t>
            </a:r>
            <a:r>
              <a:rPr lang="en-US" altLang="zh-CN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9" name="矩形 178"/>
          <p:cNvSpPr/>
          <p:nvPr/>
        </p:nvSpPr>
        <p:spPr>
          <a:xfrm>
            <a:off x="8749248" y="6054348"/>
            <a:ext cx="3312368" cy="41549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buFont typeface="Wingdings" panose="05000000000000000000" pitchFamily="2" charset="2"/>
              <a:buChar char="u"/>
            </a:pPr>
            <a:r>
              <a:rPr lang="zh-CN" altLang="en-US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客户群体：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各中小学、幼儿园、中专</a:t>
            </a:r>
            <a:endParaRPr lang="zh-CN" altLang="en-US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zh-CN" altLang="en-US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监管部门：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教育局、体育局、公安、消防</a:t>
            </a:r>
            <a:endParaRPr lang="en-US" altLang="zh-CN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en-US" altLang="zh-CN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7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能力：</a:t>
            </a:r>
            <a:r>
              <a:rPr lang="zh-CN" altLang="en-US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烟火检测、聚众、危险攀爬等检测、跌倒识别、打架斗殴检测</a:t>
            </a:r>
            <a:r>
              <a:rPr lang="en-US" altLang="zh-CN" sz="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物联视联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2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020" y="6526530"/>
            <a:ext cx="12203430" cy="3511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ctr">
              <a:buClrTx/>
              <a:buSzTx/>
              <a:buFontTx/>
            </a:pP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2025年目标：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物联网产品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1.2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亿元（含视联网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2960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万元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）；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专网产品收入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2800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万元；</a:t>
            </a:r>
            <a:endParaRPr sz="1400" b="1" kern="0" spc="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407670" y="683895"/>
            <a:ext cx="11357610" cy="6146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围绕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客户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产品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资费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三大矩阵，强化客户管理能力，推进应用产品管理，提升资费管控水平，全方位提升运营能力和质量，实现规模效益增长。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矩形: 圆角 21"/>
          <p:cNvSpPr/>
          <p:nvPr>
            <p:custDataLst>
              <p:tags r:id="rId5"/>
            </p:custDataLst>
          </p:nvPr>
        </p:nvSpPr>
        <p:spPr>
          <a:xfrm>
            <a:off x="203200" y="1530350"/>
            <a:ext cx="3789045" cy="4968875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rgbClr val="BCDAEF"/>
            </a:solidFill>
            <a:prstDash val="solid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45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armonyOS Sans SC"/>
              <a:cs typeface="+mn-cs"/>
            </a:endParaRPr>
          </a:p>
        </p:txBody>
      </p:sp>
      <p:sp>
        <p:nvSpPr>
          <p:cNvPr id="10" name="矩形: 圆角 24"/>
          <p:cNvSpPr/>
          <p:nvPr>
            <p:custDataLst>
              <p:tags r:id="rId6"/>
            </p:custDataLst>
          </p:nvPr>
        </p:nvSpPr>
        <p:spPr>
          <a:xfrm>
            <a:off x="1177713" y="1390438"/>
            <a:ext cx="2152227" cy="347980"/>
          </a:xfrm>
          <a:prstGeom prst="roundRect">
            <a:avLst>
              <a:gd name="adj" fmla="val 13039"/>
            </a:avLst>
          </a:prstGeom>
          <a:solidFill>
            <a:srgbClr val="0A84CE"/>
          </a:solidFill>
          <a:ln w="6350" cap="flat">
            <a:noFill/>
            <a:prstDash val="dash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normalizeH="0" baseline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底座型产品</a:t>
            </a:r>
            <a:endParaRPr kumimoji="0" lang="zh-CN" altLang="en-US" sz="1600" b="1" i="0" u="none" strike="noStrike" kern="1200" cap="none" normalizeH="0" baseline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矩形: 圆角 24"/>
          <p:cNvSpPr/>
          <p:nvPr>
            <p:custDataLst>
              <p:tags r:id="rId7"/>
            </p:custDataLst>
          </p:nvPr>
        </p:nvSpPr>
        <p:spPr>
          <a:xfrm>
            <a:off x="479425" y="1390650"/>
            <a:ext cx="3106800" cy="347980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全景管理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客户矩阵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矩形: 圆角 21"/>
          <p:cNvSpPr/>
          <p:nvPr>
            <p:custDataLst>
              <p:tags r:id="rId8"/>
            </p:custDataLst>
          </p:nvPr>
        </p:nvSpPr>
        <p:spPr>
          <a:xfrm>
            <a:off x="8076565" y="1530350"/>
            <a:ext cx="3789045" cy="4968875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rgbClr val="BCDAEF"/>
            </a:solidFill>
            <a:prstDash val="solid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45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armonyOS Sans SC"/>
              <a:cs typeface="+mn-cs"/>
            </a:endParaRPr>
          </a:p>
        </p:txBody>
      </p:sp>
      <p:sp>
        <p:nvSpPr>
          <p:cNvPr id="3" name="矩形: 圆角 24"/>
          <p:cNvSpPr/>
          <p:nvPr>
            <p:custDataLst>
              <p:tags r:id="rId9"/>
            </p:custDataLst>
          </p:nvPr>
        </p:nvSpPr>
        <p:spPr>
          <a:xfrm>
            <a:off x="8438515" y="1374140"/>
            <a:ext cx="3108325" cy="347980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精益管理效益矩阵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0" name="object 38"/>
          <p:cNvSpPr txBox="1"/>
          <p:nvPr/>
        </p:nvSpPr>
        <p:spPr>
          <a:xfrm>
            <a:off x="202565" y="2740025"/>
            <a:ext cx="3786505" cy="219075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开拓上游模组客户</a:t>
            </a:r>
            <a:endParaRPr sz="15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71" name="object 40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817880" y="3010063"/>
            <a:ext cx="2555875" cy="25400"/>
          </a:xfrm>
          <a:prstGeom prst="rect">
            <a:avLst/>
          </a:prstGeom>
        </p:spPr>
      </p:pic>
      <p:sp>
        <p:nvSpPr>
          <p:cNvPr id="108" name="object 38"/>
          <p:cNvSpPr txBox="1"/>
          <p:nvPr/>
        </p:nvSpPr>
        <p:spPr>
          <a:xfrm>
            <a:off x="8076565" y="3321685"/>
            <a:ext cx="3796665" cy="260985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  <a:buClrTx/>
              <a:buSzTx/>
              <a:buFontTx/>
            </a:pPr>
            <a:r>
              <a:rPr lang="zh-CN" altLang="en-US" sz="15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精管政策做优效益</a:t>
            </a:r>
            <a:endParaRPr lang="zh-CN" altLang="en-US" sz="15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10" name="object 40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8696960" y="3596401"/>
            <a:ext cx="2555875" cy="25400"/>
          </a:xfrm>
          <a:prstGeom prst="rect">
            <a:avLst/>
          </a:prstGeom>
        </p:spPr>
      </p:pic>
      <p:sp>
        <p:nvSpPr>
          <p:cNvPr id="111" name="object 38"/>
          <p:cNvSpPr txBox="1"/>
          <p:nvPr/>
        </p:nvSpPr>
        <p:spPr>
          <a:xfrm>
            <a:off x="8075930" y="4321810"/>
            <a:ext cx="3797935" cy="24511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建立分产品效益核算</a:t>
            </a:r>
            <a:endParaRPr lang="zh-CN" altLang="en-US" sz="15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15" name="object 40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8652494" y="4596526"/>
            <a:ext cx="2555875" cy="25400"/>
          </a:xfrm>
          <a:prstGeom prst="rect">
            <a:avLst/>
          </a:prstGeom>
        </p:spPr>
      </p:pic>
      <p:sp>
        <p:nvSpPr>
          <p:cNvPr id="107" name="矩形: 圆角 21"/>
          <p:cNvSpPr/>
          <p:nvPr>
            <p:custDataLst>
              <p:tags r:id="rId11"/>
            </p:custDataLst>
          </p:nvPr>
        </p:nvSpPr>
        <p:spPr>
          <a:xfrm>
            <a:off x="4110355" y="1530350"/>
            <a:ext cx="3789045" cy="4968875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rgbClr val="BCDAEF"/>
            </a:solidFill>
            <a:prstDash val="solid"/>
            <a:miter/>
          </a:ln>
        </p:spPr>
        <p:txBody>
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<a:noAutofit/>
          </a:bodyPr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45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armonyOS Sans SC"/>
              <a:cs typeface="+mn-cs"/>
            </a:endParaRPr>
          </a:p>
        </p:txBody>
      </p:sp>
      <p:sp>
        <p:nvSpPr>
          <p:cNvPr id="114" name="矩形: 圆角 24"/>
          <p:cNvSpPr/>
          <p:nvPr>
            <p:custDataLst>
              <p:tags r:id="rId12"/>
            </p:custDataLst>
          </p:nvPr>
        </p:nvSpPr>
        <p:spPr>
          <a:xfrm>
            <a:off x="4403725" y="1357630"/>
            <a:ext cx="3108325" cy="347980"/>
          </a:xfrm>
          <a:prstGeom prst="roundRect">
            <a:avLst>
              <a:gd name="adj" fmla="val 1303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敏捷管理产品矩阵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203835" y="3411855"/>
            <a:ext cx="38080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建立模组厂家客情，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双向引流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扩大业务合作规模</a:t>
            </a:r>
            <a:r>
              <a:rPr lang="zh-CN" altLang="en-US" sz="1000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。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6" name="object 38"/>
          <p:cNvSpPr txBox="1"/>
          <p:nvPr/>
        </p:nvSpPr>
        <p:spPr>
          <a:xfrm>
            <a:off x="203200" y="4714875"/>
            <a:ext cx="3776345" cy="22098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挖掘中游生态</a:t>
            </a:r>
            <a:r>
              <a:rPr lang="en-US" altLang="zh-CN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渠道</a:t>
            </a:r>
            <a:endParaRPr sz="15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4" name="object 40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813435" y="4943589"/>
            <a:ext cx="2555875" cy="25400"/>
          </a:xfrm>
          <a:prstGeom prst="rect">
            <a:avLst/>
          </a:prstGeom>
        </p:spPr>
      </p:pic>
      <p:sp>
        <p:nvSpPr>
          <p:cNvPr id="68" name="文本框 69"/>
          <p:cNvSpPr txBox="1"/>
          <p:nvPr>
            <p:custDataLst>
              <p:tags r:id="rId13"/>
            </p:custDataLst>
          </p:nvPr>
        </p:nvSpPr>
        <p:spPr>
          <a:xfrm>
            <a:off x="300355" y="3591560"/>
            <a:ext cx="1716405" cy="61531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algn="ctr">
              <a:lnSpc>
                <a:spcPct val="15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TOP</a:t>
            </a:r>
            <a:r>
              <a:rPr lang="zh-CN" altLang="en-US" sz="1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模组厂家（已接洽）</a:t>
            </a:r>
            <a:endParaRPr lang="zh-CN" altLang="en-US" sz="1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移远、广和通、利尔达等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9" name="文本框 69"/>
          <p:cNvSpPr txBox="1"/>
          <p:nvPr>
            <p:custDataLst>
              <p:tags r:id="rId14"/>
            </p:custDataLst>
          </p:nvPr>
        </p:nvSpPr>
        <p:spPr>
          <a:xfrm>
            <a:off x="2077720" y="3575050"/>
            <a:ext cx="1831340" cy="61531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algn="ctr">
              <a:lnSpc>
                <a:spcPct val="150000"/>
              </a:lnSpc>
            </a:pPr>
            <a:r>
              <a:rPr lang="zh-CN" altLang="en-US" sz="1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小众模组厂家（未接洽）</a:t>
            </a:r>
            <a:endParaRPr lang="zh-CN" altLang="en-US" sz="1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日海、天喻、有方、九联等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203835" y="5364480"/>
            <a:ext cx="377507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建立生态合作库，强化联系与引入，</a:t>
            </a: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拓宽业务发展渠道。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graphicFrame>
        <p:nvGraphicFramePr>
          <p:cNvPr id="141" name="图表 140"/>
          <p:cNvGraphicFramePr/>
          <p:nvPr/>
        </p:nvGraphicFramePr>
        <p:xfrm>
          <a:off x="9408368" y="5754717"/>
          <a:ext cx="1279192" cy="692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42" name="图表 141"/>
          <p:cNvGraphicFramePr/>
          <p:nvPr/>
        </p:nvGraphicFramePr>
        <p:xfrm>
          <a:off x="8112224" y="5754717"/>
          <a:ext cx="1279192" cy="692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3" name="文本框 142"/>
          <p:cNvSpPr txBox="1"/>
          <p:nvPr/>
        </p:nvSpPr>
        <p:spPr>
          <a:xfrm flipH="1">
            <a:off x="8297872" y="5610701"/>
            <a:ext cx="1576896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900" b="1" dirty="0" smtClean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应用产品效益</a:t>
            </a:r>
            <a:endParaRPr lang="zh-CN" altLang="en-US" sz="9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45" name="文本框 26"/>
          <p:cNvSpPr txBox="1"/>
          <p:nvPr/>
        </p:nvSpPr>
        <p:spPr>
          <a:xfrm flipH="1">
            <a:off x="9264352" y="5610701"/>
            <a:ext cx="1576896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900" b="1" dirty="0" smtClean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和对讲工作机效益</a:t>
            </a:r>
            <a:endParaRPr lang="zh-CN" altLang="en-US" sz="9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46" name="文本框 108"/>
          <p:cNvSpPr txBox="1"/>
          <p:nvPr/>
        </p:nvSpPr>
        <p:spPr>
          <a:xfrm>
            <a:off x="8112125" y="4632960"/>
            <a:ext cx="3761740" cy="4432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建立分产品效益核算体系，整理效益红黑榜，设置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底线资费配额制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，逐步提升产品效益。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47" name="Freeform 7"/>
          <p:cNvSpPr/>
          <p:nvPr>
            <p:custDataLst>
              <p:tags r:id="rId15"/>
            </p:custDataLst>
          </p:nvPr>
        </p:nvSpPr>
        <p:spPr bwMode="gray">
          <a:xfrm rot="18164228" flipH="1">
            <a:off x="8669118" y="5928302"/>
            <a:ext cx="308610" cy="122898"/>
          </a:xfrm>
          <a:custGeom>
            <a:avLst/>
            <a:gdLst>
              <a:gd name="T0" fmla="*/ 580 w 580"/>
              <a:gd name="T1" fmla="*/ 0 h 798"/>
              <a:gd name="T2" fmla="*/ 578 w 580"/>
              <a:gd name="T3" fmla="*/ 90 h 798"/>
              <a:gd name="T4" fmla="*/ 568 w 580"/>
              <a:gd name="T5" fmla="*/ 174 h 798"/>
              <a:gd name="T6" fmla="*/ 552 w 580"/>
              <a:gd name="T7" fmla="*/ 252 h 798"/>
              <a:gd name="T8" fmla="*/ 526 w 580"/>
              <a:gd name="T9" fmla="*/ 324 h 798"/>
              <a:gd name="T10" fmla="*/ 494 w 580"/>
              <a:gd name="T11" fmla="*/ 390 h 798"/>
              <a:gd name="T12" fmla="*/ 452 w 580"/>
              <a:gd name="T13" fmla="*/ 450 h 798"/>
              <a:gd name="T14" fmla="*/ 402 w 580"/>
              <a:gd name="T15" fmla="*/ 508 h 798"/>
              <a:gd name="T16" fmla="*/ 342 w 580"/>
              <a:gd name="T17" fmla="*/ 560 h 798"/>
              <a:gd name="T18" fmla="*/ 270 w 580"/>
              <a:gd name="T19" fmla="*/ 610 h 798"/>
              <a:gd name="T20" fmla="*/ 188 w 580"/>
              <a:gd name="T21" fmla="*/ 656 h 798"/>
              <a:gd name="T22" fmla="*/ 188 w 580"/>
              <a:gd name="T23" fmla="*/ 798 h 798"/>
              <a:gd name="T24" fmla="*/ 0 w 580"/>
              <a:gd name="T25" fmla="*/ 514 h 798"/>
              <a:gd name="T26" fmla="*/ 188 w 580"/>
              <a:gd name="T27" fmla="*/ 230 h 798"/>
              <a:gd name="T28" fmla="*/ 188 w 580"/>
              <a:gd name="T29" fmla="*/ 372 h 798"/>
              <a:gd name="T30" fmla="*/ 224 w 580"/>
              <a:gd name="T31" fmla="*/ 368 h 798"/>
              <a:gd name="T32" fmla="*/ 264 w 580"/>
              <a:gd name="T33" fmla="*/ 356 h 798"/>
              <a:gd name="T34" fmla="*/ 306 w 580"/>
              <a:gd name="T35" fmla="*/ 336 h 798"/>
              <a:gd name="T36" fmla="*/ 348 w 580"/>
              <a:gd name="T37" fmla="*/ 310 h 798"/>
              <a:gd name="T38" fmla="*/ 392 w 580"/>
              <a:gd name="T39" fmla="*/ 280 h 798"/>
              <a:gd name="T40" fmla="*/ 432 w 580"/>
              <a:gd name="T41" fmla="*/ 246 h 798"/>
              <a:gd name="T42" fmla="*/ 472 w 580"/>
              <a:gd name="T43" fmla="*/ 208 h 798"/>
              <a:gd name="T44" fmla="*/ 506 w 580"/>
              <a:gd name="T45" fmla="*/ 166 h 798"/>
              <a:gd name="T46" fmla="*/ 536 w 580"/>
              <a:gd name="T47" fmla="*/ 124 h 798"/>
              <a:gd name="T48" fmla="*/ 558 w 580"/>
              <a:gd name="T49" fmla="*/ 82 h 798"/>
              <a:gd name="T50" fmla="*/ 574 w 580"/>
              <a:gd name="T51" fmla="*/ 40 h 798"/>
              <a:gd name="T52" fmla="*/ 578 w 580"/>
              <a:gd name="T53" fmla="*/ 0 h 798"/>
              <a:gd name="T54" fmla="*/ 580 w 580"/>
              <a:gd name="T55" fmla="*/ 0 h 79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80" h="798">
                <a:moveTo>
                  <a:pt x="580" y="0"/>
                </a:moveTo>
                <a:lnTo>
                  <a:pt x="578" y="90"/>
                </a:lnTo>
                <a:lnTo>
                  <a:pt x="568" y="174"/>
                </a:lnTo>
                <a:lnTo>
                  <a:pt x="552" y="252"/>
                </a:lnTo>
                <a:lnTo>
                  <a:pt x="526" y="324"/>
                </a:lnTo>
                <a:lnTo>
                  <a:pt x="494" y="390"/>
                </a:lnTo>
                <a:lnTo>
                  <a:pt x="452" y="450"/>
                </a:lnTo>
                <a:lnTo>
                  <a:pt x="402" y="508"/>
                </a:lnTo>
                <a:lnTo>
                  <a:pt x="342" y="560"/>
                </a:lnTo>
                <a:lnTo>
                  <a:pt x="270" y="610"/>
                </a:lnTo>
                <a:lnTo>
                  <a:pt x="188" y="656"/>
                </a:lnTo>
                <a:lnTo>
                  <a:pt x="188" y="798"/>
                </a:lnTo>
                <a:lnTo>
                  <a:pt x="0" y="514"/>
                </a:lnTo>
                <a:lnTo>
                  <a:pt x="188" y="230"/>
                </a:lnTo>
                <a:lnTo>
                  <a:pt x="188" y="372"/>
                </a:lnTo>
                <a:lnTo>
                  <a:pt x="224" y="368"/>
                </a:lnTo>
                <a:lnTo>
                  <a:pt x="264" y="356"/>
                </a:lnTo>
                <a:lnTo>
                  <a:pt x="306" y="336"/>
                </a:lnTo>
                <a:lnTo>
                  <a:pt x="348" y="310"/>
                </a:lnTo>
                <a:lnTo>
                  <a:pt x="392" y="280"/>
                </a:lnTo>
                <a:lnTo>
                  <a:pt x="432" y="246"/>
                </a:lnTo>
                <a:lnTo>
                  <a:pt x="472" y="208"/>
                </a:lnTo>
                <a:lnTo>
                  <a:pt x="506" y="166"/>
                </a:lnTo>
                <a:lnTo>
                  <a:pt x="536" y="124"/>
                </a:lnTo>
                <a:lnTo>
                  <a:pt x="558" y="82"/>
                </a:lnTo>
                <a:lnTo>
                  <a:pt x="574" y="40"/>
                </a:lnTo>
                <a:lnTo>
                  <a:pt x="578" y="0"/>
                </a:lnTo>
                <a:lnTo>
                  <a:pt x="580" y="0"/>
                </a:lnTo>
                <a:close/>
              </a:path>
            </a:pathLst>
          </a:custGeom>
          <a:gradFill rotWithShape="1">
            <a:gsLst>
              <a:gs pos="52000">
                <a:srgbClr val="FF0000"/>
              </a:gs>
              <a:gs pos="100000">
                <a:schemeClr val="bg1"/>
              </a:gs>
            </a:gsLst>
            <a:lin ang="0" scaled="1"/>
          </a:gradFill>
          <a:ln w="0" cap="flat" cmpd="sng">
            <a:noFill/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2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Freeform 7"/>
          <p:cNvSpPr/>
          <p:nvPr>
            <p:custDataLst>
              <p:tags r:id="rId16"/>
            </p:custDataLst>
          </p:nvPr>
        </p:nvSpPr>
        <p:spPr bwMode="gray">
          <a:xfrm rot="18164228" flipH="1">
            <a:off x="9965263" y="5928303"/>
            <a:ext cx="308610" cy="122898"/>
          </a:xfrm>
          <a:custGeom>
            <a:avLst/>
            <a:gdLst>
              <a:gd name="T0" fmla="*/ 580 w 580"/>
              <a:gd name="T1" fmla="*/ 0 h 798"/>
              <a:gd name="T2" fmla="*/ 578 w 580"/>
              <a:gd name="T3" fmla="*/ 90 h 798"/>
              <a:gd name="T4" fmla="*/ 568 w 580"/>
              <a:gd name="T5" fmla="*/ 174 h 798"/>
              <a:gd name="T6" fmla="*/ 552 w 580"/>
              <a:gd name="T7" fmla="*/ 252 h 798"/>
              <a:gd name="T8" fmla="*/ 526 w 580"/>
              <a:gd name="T9" fmla="*/ 324 h 798"/>
              <a:gd name="T10" fmla="*/ 494 w 580"/>
              <a:gd name="T11" fmla="*/ 390 h 798"/>
              <a:gd name="T12" fmla="*/ 452 w 580"/>
              <a:gd name="T13" fmla="*/ 450 h 798"/>
              <a:gd name="T14" fmla="*/ 402 w 580"/>
              <a:gd name="T15" fmla="*/ 508 h 798"/>
              <a:gd name="T16" fmla="*/ 342 w 580"/>
              <a:gd name="T17" fmla="*/ 560 h 798"/>
              <a:gd name="T18" fmla="*/ 270 w 580"/>
              <a:gd name="T19" fmla="*/ 610 h 798"/>
              <a:gd name="T20" fmla="*/ 188 w 580"/>
              <a:gd name="T21" fmla="*/ 656 h 798"/>
              <a:gd name="T22" fmla="*/ 188 w 580"/>
              <a:gd name="T23" fmla="*/ 798 h 798"/>
              <a:gd name="T24" fmla="*/ 0 w 580"/>
              <a:gd name="T25" fmla="*/ 514 h 798"/>
              <a:gd name="T26" fmla="*/ 188 w 580"/>
              <a:gd name="T27" fmla="*/ 230 h 798"/>
              <a:gd name="T28" fmla="*/ 188 w 580"/>
              <a:gd name="T29" fmla="*/ 372 h 798"/>
              <a:gd name="T30" fmla="*/ 224 w 580"/>
              <a:gd name="T31" fmla="*/ 368 h 798"/>
              <a:gd name="T32" fmla="*/ 264 w 580"/>
              <a:gd name="T33" fmla="*/ 356 h 798"/>
              <a:gd name="T34" fmla="*/ 306 w 580"/>
              <a:gd name="T35" fmla="*/ 336 h 798"/>
              <a:gd name="T36" fmla="*/ 348 w 580"/>
              <a:gd name="T37" fmla="*/ 310 h 798"/>
              <a:gd name="T38" fmla="*/ 392 w 580"/>
              <a:gd name="T39" fmla="*/ 280 h 798"/>
              <a:gd name="T40" fmla="*/ 432 w 580"/>
              <a:gd name="T41" fmla="*/ 246 h 798"/>
              <a:gd name="T42" fmla="*/ 472 w 580"/>
              <a:gd name="T43" fmla="*/ 208 h 798"/>
              <a:gd name="T44" fmla="*/ 506 w 580"/>
              <a:gd name="T45" fmla="*/ 166 h 798"/>
              <a:gd name="T46" fmla="*/ 536 w 580"/>
              <a:gd name="T47" fmla="*/ 124 h 798"/>
              <a:gd name="T48" fmla="*/ 558 w 580"/>
              <a:gd name="T49" fmla="*/ 82 h 798"/>
              <a:gd name="T50" fmla="*/ 574 w 580"/>
              <a:gd name="T51" fmla="*/ 40 h 798"/>
              <a:gd name="T52" fmla="*/ 578 w 580"/>
              <a:gd name="T53" fmla="*/ 0 h 798"/>
              <a:gd name="T54" fmla="*/ 580 w 580"/>
              <a:gd name="T55" fmla="*/ 0 h 79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80" h="798">
                <a:moveTo>
                  <a:pt x="580" y="0"/>
                </a:moveTo>
                <a:lnTo>
                  <a:pt x="578" y="90"/>
                </a:lnTo>
                <a:lnTo>
                  <a:pt x="568" y="174"/>
                </a:lnTo>
                <a:lnTo>
                  <a:pt x="552" y="252"/>
                </a:lnTo>
                <a:lnTo>
                  <a:pt x="526" y="324"/>
                </a:lnTo>
                <a:lnTo>
                  <a:pt x="494" y="390"/>
                </a:lnTo>
                <a:lnTo>
                  <a:pt x="452" y="450"/>
                </a:lnTo>
                <a:lnTo>
                  <a:pt x="402" y="508"/>
                </a:lnTo>
                <a:lnTo>
                  <a:pt x="342" y="560"/>
                </a:lnTo>
                <a:lnTo>
                  <a:pt x="270" y="610"/>
                </a:lnTo>
                <a:lnTo>
                  <a:pt x="188" y="656"/>
                </a:lnTo>
                <a:lnTo>
                  <a:pt x="188" y="798"/>
                </a:lnTo>
                <a:lnTo>
                  <a:pt x="0" y="514"/>
                </a:lnTo>
                <a:lnTo>
                  <a:pt x="188" y="230"/>
                </a:lnTo>
                <a:lnTo>
                  <a:pt x="188" y="372"/>
                </a:lnTo>
                <a:lnTo>
                  <a:pt x="224" y="368"/>
                </a:lnTo>
                <a:lnTo>
                  <a:pt x="264" y="356"/>
                </a:lnTo>
                <a:lnTo>
                  <a:pt x="306" y="336"/>
                </a:lnTo>
                <a:lnTo>
                  <a:pt x="348" y="310"/>
                </a:lnTo>
                <a:lnTo>
                  <a:pt x="392" y="280"/>
                </a:lnTo>
                <a:lnTo>
                  <a:pt x="432" y="246"/>
                </a:lnTo>
                <a:lnTo>
                  <a:pt x="472" y="208"/>
                </a:lnTo>
                <a:lnTo>
                  <a:pt x="506" y="166"/>
                </a:lnTo>
                <a:lnTo>
                  <a:pt x="536" y="124"/>
                </a:lnTo>
                <a:lnTo>
                  <a:pt x="558" y="82"/>
                </a:lnTo>
                <a:lnTo>
                  <a:pt x="574" y="40"/>
                </a:lnTo>
                <a:lnTo>
                  <a:pt x="578" y="0"/>
                </a:lnTo>
                <a:lnTo>
                  <a:pt x="580" y="0"/>
                </a:lnTo>
                <a:close/>
              </a:path>
            </a:pathLst>
          </a:custGeom>
          <a:gradFill rotWithShape="1">
            <a:gsLst>
              <a:gs pos="52000">
                <a:srgbClr val="FF0000"/>
              </a:gs>
              <a:gs pos="100000">
                <a:schemeClr val="bg1"/>
              </a:gs>
            </a:gsLst>
            <a:lin ang="0" scaled="1"/>
          </a:gradFill>
          <a:ln w="0" cap="flat" cmpd="sng">
            <a:noFill/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2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50" name="表格 149"/>
          <p:cNvGraphicFramePr>
            <a:graphicFrameLocks noGrp="1"/>
          </p:cNvGraphicFramePr>
          <p:nvPr>
            <p:custDataLst>
              <p:tags r:id="rId17"/>
            </p:custDataLst>
          </p:nvPr>
        </p:nvGraphicFramePr>
        <p:xfrm>
          <a:off x="8328246" y="5177135"/>
          <a:ext cx="3456386" cy="720080"/>
        </p:xfrm>
        <a:graphic>
          <a:graphicData uri="http://schemas.openxmlformats.org/drawingml/2006/table">
            <a:tbl>
              <a:tblPr/>
              <a:tblGrid>
                <a:gridCol w="853930"/>
                <a:gridCol w="325307"/>
                <a:gridCol w="325307"/>
                <a:gridCol w="325307"/>
                <a:gridCol w="325307"/>
                <a:gridCol w="325307"/>
                <a:gridCol w="325307"/>
                <a:gridCol w="325307"/>
                <a:gridCol w="325307"/>
              </a:tblGrid>
              <a:tr h="1800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dirty="0" smtClean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  <a:r>
                        <a:rPr lang="zh-CN" altLang="en-US" sz="800" b="0" i="0" u="none" strike="noStrike" dirty="0" smtClean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年成本</a:t>
                      </a:r>
                      <a:r>
                        <a:rPr lang="zh-CN" altLang="en-US" sz="800" b="0" i="0" u="none" strike="noStrike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占收比</a:t>
                      </a:r>
                      <a:endParaRPr lang="zh-CN" altLang="en-US" sz="800" b="0" i="0" u="none" strike="noStrike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嘉禾</a:t>
                      </a:r>
                      <a:endParaRPr lang="zh-CN" altLang="en-US" sz="800" b="0" i="0" u="none" strike="noStrike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嘉善</a:t>
                      </a:r>
                      <a:endParaRPr lang="zh-CN" altLang="en-US" sz="800" b="0" i="0" u="none" strike="noStrike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平湖</a:t>
                      </a:r>
                      <a:endParaRPr lang="zh-CN" altLang="en-US" sz="800" b="0" i="0" u="none" strike="noStrike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海盐</a:t>
                      </a:r>
                      <a:endParaRPr lang="zh-CN" altLang="en-US" sz="800" b="0" i="0" u="none" strike="noStrike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海宁</a:t>
                      </a:r>
                      <a:endParaRPr lang="zh-CN" altLang="en-US" sz="800" b="0" i="0" u="none" strike="noStrike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桐乡</a:t>
                      </a:r>
                      <a:endParaRPr lang="zh-CN" altLang="en-US" sz="800" b="0" i="0" u="none" strike="noStrike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重客</a:t>
                      </a:r>
                      <a:endParaRPr lang="zh-CN" altLang="en-US" sz="800" b="0" i="0" u="none" strike="noStrike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全市</a:t>
                      </a:r>
                      <a:endParaRPr lang="zh-CN" altLang="en-US" sz="800" b="0" i="0" u="none" strike="noStrike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</a:tr>
              <a:tr h="1800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和对讲工作机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kern="12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94%</a:t>
                      </a:r>
                      <a:endParaRPr lang="en-US" altLang="zh-CN" sz="800" b="0" i="0" u="none" strike="noStrike" kern="120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87%</a:t>
                      </a:r>
                      <a:endParaRPr lang="en-US" altLang="zh-CN" sz="8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88%</a:t>
                      </a:r>
                      <a:endParaRPr lang="en-US" altLang="zh-CN" sz="8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kern="1200" dirty="0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74%</a:t>
                      </a:r>
                      <a:endParaRPr lang="en-US" altLang="zh-CN" sz="800" b="0" i="0" u="none" strike="noStrike" kern="1200" dirty="0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kern="1200" dirty="0">
                          <a:solidFill>
                            <a:srgbClr val="00B05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70%</a:t>
                      </a:r>
                      <a:endParaRPr lang="en-US" altLang="zh-CN" sz="800" b="0" i="0" u="none" strike="noStrike" kern="1200" dirty="0">
                        <a:solidFill>
                          <a:srgbClr val="00B05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-</a:t>
                      </a:r>
                      <a:endParaRPr lang="en-US" altLang="zh-CN" sz="8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kern="12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93%</a:t>
                      </a:r>
                      <a:endParaRPr lang="en-US" altLang="zh-CN" sz="800" b="0" i="0" u="none" strike="noStrike" kern="120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91%</a:t>
                      </a:r>
                      <a:endParaRPr lang="en-US" altLang="zh-CN" sz="8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1" name="图表 150"/>
          <p:cNvGraphicFramePr/>
          <p:nvPr/>
        </p:nvGraphicFramePr>
        <p:xfrm>
          <a:off x="10649456" y="5782101"/>
          <a:ext cx="1279192" cy="692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4" name="文本框 26"/>
          <p:cNvSpPr txBox="1"/>
          <p:nvPr/>
        </p:nvSpPr>
        <p:spPr>
          <a:xfrm flipH="1">
            <a:off x="10505440" y="5610701"/>
            <a:ext cx="1576896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900" b="1" dirty="0" smtClean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和对讲专用终端效益</a:t>
            </a:r>
            <a:endParaRPr lang="zh-CN" altLang="en-US" sz="9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95" name="Freeform 7"/>
          <p:cNvSpPr/>
          <p:nvPr>
            <p:custDataLst>
              <p:tags r:id="rId18"/>
            </p:custDataLst>
          </p:nvPr>
        </p:nvSpPr>
        <p:spPr bwMode="gray">
          <a:xfrm rot="18164228" flipH="1">
            <a:off x="11206351" y="5955687"/>
            <a:ext cx="308610" cy="122898"/>
          </a:xfrm>
          <a:custGeom>
            <a:avLst/>
            <a:gdLst>
              <a:gd name="T0" fmla="*/ 580 w 580"/>
              <a:gd name="T1" fmla="*/ 0 h 798"/>
              <a:gd name="T2" fmla="*/ 578 w 580"/>
              <a:gd name="T3" fmla="*/ 90 h 798"/>
              <a:gd name="T4" fmla="*/ 568 w 580"/>
              <a:gd name="T5" fmla="*/ 174 h 798"/>
              <a:gd name="T6" fmla="*/ 552 w 580"/>
              <a:gd name="T7" fmla="*/ 252 h 798"/>
              <a:gd name="T8" fmla="*/ 526 w 580"/>
              <a:gd name="T9" fmla="*/ 324 h 798"/>
              <a:gd name="T10" fmla="*/ 494 w 580"/>
              <a:gd name="T11" fmla="*/ 390 h 798"/>
              <a:gd name="T12" fmla="*/ 452 w 580"/>
              <a:gd name="T13" fmla="*/ 450 h 798"/>
              <a:gd name="T14" fmla="*/ 402 w 580"/>
              <a:gd name="T15" fmla="*/ 508 h 798"/>
              <a:gd name="T16" fmla="*/ 342 w 580"/>
              <a:gd name="T17" fmla="*/ 560 h 798"/>
              <a:gd name="T18" fmla="*/ 270 w 580"/>
              <a:gd name="T19" fmla="*/ 610 h 798"/>
              <a:gd name="T20" fmla="*/ 188 w 580"/>
              <a:gd name="T21" fmla="*/ 656 h 798"/>
              <a:gd name="T22" fmla="*/ 188 w 580"/>
              <a:gd name="T23" fmla="*/ 798 h 798"/>
              <a:gd name="T24" fmla="*/ 0 w 580"/>
              <a:gd name="T25" fmla="*/ 514 h 798"/>
              <a:gd name="T26" fmla="*/ 188 w 580"/>
              <a:gd name="T27" fmla="*/ 230 h 798"/>
              <a:gd name="T28" fmla="*/ 188 w 580"/>
              <a:gd name="T29" fmla="*/ 372 h 798"/>
              <a:gd name="T30" fmla="*/ 224 w 580"/>
              <a:gd name="T31" fmla="*/ 368 h 798"/>
              <a:gd name="T32" fmla="*/ 264 w 580"/>
              <a:gd name="T33" fmla="*/ 356 h 798"/>
              <a:gd name="T34" fmla="*/ 306 w 580"/>
              <a:gd name="T35" fmla="*/ 336 h 798"/>
              <a:gd name="T36" fmla="*/ 348 w 580"/>
              <a:gd name="T37" fmla="*/ 310 h 798"/>
              <a:gd name="T38" fmla="*/ 392 w 580"/>
              <a:gd name="T39" fmla="*/ 280 h 798"/>
              <a:gd name="T40" fmla="*/ 432 w 580"/>
              <a:gd name="T41" fmla="*/ 246 h 798"/>
              <a:gd name="T42" fmla="*/ 472 w 580"/>
              <a:gd name="T43" fmla="*/ 208 h 798"/>
              <a:gd name="T44" fmla="*/ 506 w 580"/>
              <a:gd name="T45" fmla="*/ 166 h 798"/>
              <a:gd name="T46" fmla="*/ 536 w 580"/>
              <a:gd name="T47" fmla="*/ 124 h 798"/>
              <a:gd name="T48" fmla="*/ 558 w 580"/>
              <a:gd name="T49" fmla="*/ 82 h 798"/>
              <a:gd name="T50" fmla="*/ 574 w 580"/>
              <a:gd name="T51" fmla="*/ 40 h 798"/>
              <a:gd name="T52" fmla="*/ 578 w 580"/>
              <a:gd name="T53" fmla="*/ 0 h 798"/>
              <a:gd name="T54" fmla="*/ 580 w 580"/>
              <a:gd name="T55" fmla="*/ 0 h 79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80" h="798">
                <a:moveTo>
                  <a:pt x="580" y="0"/>
                </a:moveTo>
                <a:lnTo>
                  <a:pt x="578" y="90"/>
                </a:lnTo>
                <a:lnTo>
                  <a:pt x="568" y="174"/>
                </a:lnTo>
                <a:lnTo>
                  <a:pt x="552" y="252"/>
                </a:lnTo>
                <a:lnTo>
                  <a:pt x="526" y="324"/>
                </a:lnTo>
                <a:lnTo>
                  <a:pt x="494" y="390"/>
                </a:lnTo>
                <a:lnTo>
                  <a:pt x="452" y="450"/>
                </a:lnTo>
                <a:lnTo>
                  <a:pt x="402" y="508"/>
                </a:lnTo>
                <a:lnTo>
                  <a:pt x="342" y="560"/>
                </a:lnTo>
                <a:lnTo>
                  <a:pt x="270" y="610"/>
                </a:lnTo>
                <a:lnTo>
                  <a:pt x="188" y="656"/>
                </a:lnTo>
                <a:lnTo>
                  <a:pt x="188" y="798"/>
                </a:lnTo>
                <a:lnTo>
                  <a:pt x="0" y="514"/>
                </a:lnTo>
                <a:lnTo>
                  <a:pt x="188" y="230"/>
                </a:lnTo>
                <a:lnTo>
                  <a:pt x="188" y="372"/>
                </a:lnTo>
                <a:lnTo>
                  <a:pt x="224" y="368"/>
                </a:lnTo>
                <a:lnTo>
                  <a:pt x="264" y="356"/>
                </a:lnTo>
                <a:lnTo>
                  <a:pt x="306" y="336"/>
                </a:lnTo>
                <a:lnTo>
                  <a:pt x="348" y="310"/>
                </a:lnTo>
                <a:lnTo>
                  <a:pt x="392" y="280"/>
                </a:lnTo>
                <a:lnTo>
                  <a:pt x="432" y="246"/>
                </a:lnTo>
                <a:lnTo>
                  <a:pt x="472" y="208"/>
                </a:lnTo>
                <a:lnTo>
                  <a:pt x="506" y="166"/>
                </a:lnTo>
                <a:lnTo>
                  <a:pt x="536" y="124"/>
                </a:lnTo>
                <a:lnTo>
                  <a:pt x="558" y="82"/>
                </a:lnTo>
                <a:lnTo>
                  <a:pt x="574" y="40"/>
                </a:lnTo>
                <a:lnTo>
                  <a:pt x="578" y="0"/>
                </a:lnTo>
                <a:lnTo>
                  <a:pt x="580" y="0"/>
                </a:lnTo>
                <a:close/>
              </a:path>
            </a:pathLst>
          </a:custGeom>
          <a:gradFill rotWithShape="1">
            <a:gsLst>
              <a:gs pos="52000">
                <a:srgbClr val="FF0000"/>
              </a:gs>
              <a:gs pos="100000">
                <a:schemeClr val="bg1"/>
              </a:gs>
            </a:gsLst>
            <a:lin ang="0" scaled="1"/>
          </a:gradFill>
          <a:ln w="0" cap="flat" cmpd="sng">
            <a:noFill/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2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6" name="object 38"/>
          <p:cNvSpPr txBox="1"/>
          <p:nvPr/>
        </p:nvSpPr>
        <p:spPr>
          <a:xfrm>
            <a:off x="203835" y="5689600"/>
            <a:ext cx="3775075" cy="21590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细分</a:t>
            </a:r>
            <a:r>
              <a:rPr lang="zh-CN" altLang="en-US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管理</a:t>
            </a:r>
            <a:r>
              <a:rPr lang="zh-CN" altLang="en-US" sz="1500" b="1" dirty="0" smtClean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下游客群</a:t>
            </a:r>
            <a:endParaRPr sz="15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97" name="object 40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803275" y="5938748"/>
            <a:ext cx="2555875" cy="254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87325" y="4062095"/>
            <a:ext cx="38080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排摸供应商客户模组需求，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合作共赢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丰富潜在客户。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81819" y="6165249"/>
            <a:ext cx="3888432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聚焦重点市场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，瞄准监管需求、关注热点领域、挖掘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场景需求。</a:t>
            </a:r>
            <a:endParaRPr lang="en-US" altLang="zh-CN" sz="10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084820" y="1766570"/>
            <a:ext cx="378904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分析：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某单位办理</a:t>
            </a:r>
            <a:r>
              <a:rPr lang="en-US" alt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3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张</a:t>
            </a:r>
            <a:r>
              <a:rPr lang="en-US" alt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30M/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月物联网卡，原价</a:t>
            </a:r>
            <a:r>
              <a:rPr lang="en-US" alt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1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元</a:t>
            </a:r>
            <a:r>
              <a:rPr lang="en-US" alt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/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月</a:t>
            </a:r>
            <a:r>
              <a:rPr lang="en-US" alt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/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张，客户经理通过折扣审批申请底线</a:t>
            </a:r>
            <a:r>
              <a:rPr lang="en-US" altLang="zh-CN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2.4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折，收入</a:t>
            </a:r>
            <a:r>
              <a:rPr lang="en-US" altLang="zh-CN" sz="10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0.24元/</a:t>
            </a:r>
            <a:r>
              <a:rPr lang="zh-CN" altLang="en-US" sz="10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月</a:t>
            </a:r>
            <a:r>
              <a:rPr lang="en-US" altLang="zh-CN" sz="10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/</a:t>
            </a:r>
            <a:r>
              <a:rPr lang="zh-CN" altLang="en-US" sz="10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张</a:t>
            </a:r>
            <a:r>
              <a: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。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graphicFrame>
        <p:nvGraphicFramePr>
          <p:cNvPr id="22" name="表格 21"/>
          <p:cNvGraphicFramePr/>
          <p:nvPr/>
        </p:nvGraphicFramePr>
        <p:xfrm>
          <a:off x="8183880" y="2346960"/>
          <a:ext cx="3525520" cy="4394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8040"/>
                <a:gridCol w="713740"/>
                <a:gridCol w="805688"/>
                <a:gridCol w="515239"/>
                <a:gridCol w="662813"/>
              </a:tblGrid>
              <a:tr h="21971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</a:t>
                      </a:r>
                      <a:endParaRPr lang="zh-CN" altLang="en-US" sz="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标准资费</a:t>
                      </a:r>
                      <a:endParaRPr lang="zh-CN" altLang="en-US" sz="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申请底线折扣</a:t>
                      </a:r>
                      <a:endParaRPr lang="zh-CN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开卡量</a:t>
                      </a:r>
                      <a:endParaRPr lang="zh-CN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收入</a:t>
                      </a:r>
                      <a:endParaRPr lang="zh-CN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21971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30M</a:t>
                      </a:r>
                      <a:r>
                        <a:rPr lang="zh-CN" altLang="en-US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通用流量</a:t>
                      </a:r>
                      <a:endParaRPr lang="zh-CN" altLang="en-US" sz="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</a:t>
                      </a:r>
                      <a:r>
                        <a:rPr lang="zh-CN" altLang="en-US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元</a:t>
                      </a:r>
                      <a:r>
                        <a:rPr lang="en-US" altLang="zh-CN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/</a:t>
                      </a:r>
                      <a:r>
                        <a:rPr lang="zh-CN" altLang="en-US" sz="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endParaRPr lang="zh-CN" altLang="en-US" sz="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2.4</a:t>
                      </a:r>
                      <a:r>
                        <a:rPr lang="zh-CN" alt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折</a:t>
                      </a:r>
                      <a:endParaRPr lang="zh-CN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张</a:t>
                      </a:r>
                      <a:endParaRPr lang="zh-CN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0.24</a:t>
                      </a:r>
                      <a:r>
                        <a:rPr lang="zh-CN" alt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8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endParaRPr lang="zh-CN" altLang="en-US" sz="8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文本框 69"/>
          <p:cNvSpPr txBox="1"/>
          <p:nvPr>
            <p:custDataLst>
              <p:tags r:id="rId19"/>
            </p:custDataLst>
          </p:nvPr>
        </p:nvSpPr>
        <p:spPr>
          <a:xfrm>
            <a:off x="191770" y="3014980"/>
            <a:ext cx="3787775" cy="44005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客户价值：</a:t>
            </a: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上游客户包括模组厂家及物联网设备供应商，掌握大量模组直客资源及采购需求，可快速提升业务规模。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9" name="文本框 69"/>
          <p:cNvSpPr txBox="1"/>
          <p:nvPr>
            <p:custDataLst>
              <p:tags r:id="rId20"/>
            </p:custDataLst>
          </p:nvPr>
        </p:nvSpPr>
        <p:spPr>
          <a:xfrm>
            <a:off x="189230" y="4963795"/>
            <a:ext cx="3787775" cy="44005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客户价值：</a:t>
            </a: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中游客户包括渠道、卡商等，掌握大量上下游资源，拥有遍布全国的销售网络，可大幅拓宽销售通路。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3" name="文本框 69"/>
          <p:cNvSpPr txBox="1"/>
          <p:nvPr>
            <p:custDataLst>
              <p:tags r:id="rId21"/>
            </p:custDataLst>
          </p:nvPr>
        </p:nvSpPr>
        <p:spPr>
          <a:xfrm>
            <a:off x="208915" y="5957570"/>
            <a:ext cx="3787775" cy="29400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客户价值：</a:t>
            </a: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下游客户是业务落地使用方，可挖掘产品效益</a:t>
            </a: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价值</a:t>
            </a: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object 38"/>
          <p:cNvSpPr txBox="1"/>
          <p:nvPr/>
        </p:nvSpPr>
        <p:spPr>
          <a:xfrm>
            <a:off x="4116070" y="3241675"/>
            <a:ext cx="3786505" cy="219075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从卖卡向卖应用产品转变</a:t>
            </a:r>
            <a:endParaRPr lang="zh-CN" altLang="en-US" sz="15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3" name="object 40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4731385" y="3499648"/>
            <a:ext cx="2555875" cy="25400"/>
          </a:xfrm>
          <a:prstGeom prst="rect">
            <a:avLst/>
          </a:prstGeom>
        </p:spPr>
      </p:pic>
      <p:sp>
        <p:nvSpPr>
          <p:cNvPr id="16" name="object 38"/>
          <p:cNvSpPr txBox="1"/>
          <p:nvPr/>
        </p:nvSpPr>
        <p:spPr>
          <a:xfrm>
            <a:off x="4119245" y="4189095"/>
            <a:ext cx="3786505" cy="219075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zh-CN" altLang="en-US" sz="15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丰富产品库，加强产品营销</a:t>
            </a:r>
            <a:endParaRPr lang="zh-CN" altLang="en-US" sz="15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7" name="object 40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4725035" y="4471833"/>
            <a:ext cx="2555875" cy="254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4109720" y="1741170"/>
            <a:ext cx="3786505" cy="1014730"/>
          </a:xfrm>
          <a:prstGeom prst="rect">
            <a:avLst/>
          </a:prstGeom>
        </p:spPr>
        <p:txBody>
          <a:bodyPr wrap="square">
            <a:spAutoFit/>
          </a:bodyPr>
          <a:p>
            <a:pPr indent="0" algn="l" fontAlgn="auto">
              <a:lnSpc>
                <a:spcPct val="150000"/>
              </a:lnSpc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物联卡非客户普遍需求，且收入贡献低，但通过卡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+X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融合打包成具象产品，可拓宽需求面，提升产品收入。</a:t>
            </a:r>
            <a:endParaRPr lang="zh-CN" altLang="en-US" sz="1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以和对讲为例，从物联卡提供连接服务升级为提供通信应用服务，目标客户大幅扩大，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年和对讲产品收入达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644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万元。</a:t>
            </a:r>
            <a:endParaRPr lang="zh-CN" altLang="en-US" sz="1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5" name="文本框 69"/>
          <p:cNvSpPr txBox="1"/>
          <p:nvPr>
            <p:custDataLst>
              <p:tags r:id="rId22"/>
            </p:custDataLst>
          </p:nvPr>
        </p:nvSpPr>
        <p:spPr>
          <a:xfrm>
            <a:off x="4171315" y="2705100"/>
            <a:ext cx="3669030" cy="44005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marL="171450" indent="-17145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应用产品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销售可拓宽物联卡销售目标群。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应用产品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销售可提高物联网收入规模。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091805" y="3612515"/>
            <a:ext cx="378142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物联网卡要建立分场景的阶梯资费，重点向长周期、大流量、高价值倾斜。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1" name="文本框 69"/>
          <p:cNvSpPr txBox="1"/>
          <p:nvPr>
            <p:custDataLst>
              <p:tags r:id="rId23"/>
            </p:custDataLst>
          </p:nvPr>
        </p:nvSpPr>
        <p:spPr>
          <a:xfrm>
            <a:off x="8222615" y="2778760"/>
            <a:ext cx="3486150" cy="46291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marL="171450" indent="-17145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物联网缺乏对底线折扣管控。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一线没有产品价值经营的意识。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l"/>
            </a:pP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4111625" y="5511800"/>
            <a:ext cx="3801745" cy="3213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 algn="l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结合热点建立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产品月度主推制度，每月主推2款应用。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216400" y="5865495"/>
            <a:ext cx="1081405" cy="314960"/>
          </a:xfrm>
          <a:prstGeom prst="rect">
            <a:avLst/>
          </a:prstGeom>
          <a:solidFill>
            <a:srgbClr val="208ED4"/>
          </a:solidFill>
        </p:spPr>
        <p:txBody>
          <a:bodyPr wrap="square" rtlCol="0">
            <a:noAutofit/>
          </a:bodyPr>
          <a:p>
            <a:pPr indent="0" algn="ctr" fontAlgn="auto">
              <a:lnSpc>
                <a:spcPct val="150000"/>
              </a:lnSpc>
            </a:pPr>
            <a:r>
              <a:rPr 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消防安全月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5488940" y="5865495"/>
            <a:ext cx="1081405" cy="314960"/>
          </a:xfrm>
          <a:prstGeom prst="rect">
            <a:avLst/>
          </a:prstGeom>
          <a:solidFill>
            <a:srgbClr val="208ED4"/>
          </a:solidFill>
        </p:spPr>
        <p:txBody>
          <a:bodyPr wrap="square" rtlCol="0">
            <a:noAutofit/>
          </a:bodyPr>
          <a:p>
            <a:pPr indent="0" algn="ctr" fontAlgn="auto">
              <a:lnSpc>
                <a:spcPct val="150000"/>
              </a:lnSpc>
            </a:pPr>
            <a:r>
              <a:rPr 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安全生产月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6761480" y="5865495"/>
            <a:ext cx="1081405" cy="314960"/>
          </a:xfrm>
          <a:prstGeom prst="rect">
            <a:avLst/>
          </a:prstGeom>
          <a:solidFill>
            <a:srgbClr val="208ED4"/>
          </a:solidFill>
        </p:spPr>
        <p:txBody>
          <a:bodyPr wrap="square" rtlCol="0">
            <a:noAutofit/>
          </a:bodyPr>
          <a:p>
            <a:pPr indent="0" algn="ctr" fontAlgn="auto">
              <a:lnSpc>
                <a:spcPct val="150000"/>
              </a:lnSpc>
            </a:pPr>
            <a:r>
              <a:rPr 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消费者权益月</a:t>
            </a:r>
            <a:endParaRPr lang="zh-CN" altLang="en-US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176350" y="6236295"/>
            <a:ext cx="983472" cy="216024"/>
          </a:xfrm>
          <a:prstGeom prst="rect">
            <a:avLst/>
          </a:prstGeom>
          <a:noFill/>
          <a:ln w="1270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6527974" y="6236295"/>
            <a:ext cx="1080120" cy="216024"/>
          </a:xfrm>
          <a:prstGeom prst="rect">
            <a:avLst/>
          </a:prstGeom>
          <a:noFill/>
          <a:ln w="1270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328478" y="6236295"/>
            <a:ext cx="983472" cy="216024"/>
          </a:xfrm>
          <a:prstGeom prst="rect">
            <a:avLst/>
          </a:prstGeom>
          <a:noFill/>
          <a:ln w="1270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TextBox 96"/>
          <p:cNvSpPr txBox="1"/>
          <p:nvPr/>
        </p:nvSpPr>
        <p:spPr>
          <a:xfrm>
            <a:off x="6655991" y="6236295"/>
            <a:ext cx="1140460" cy="21399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zh-CN" sz="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电子价牌</a:t>
            </a:r>
            <a:r>
              <a:rPr lang="en-US" altLang="zh-CN" sz="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语音播报器</a:t>
            </a:r>
            <a:endParaRPr lang="zh-CN" altLang="en-US" sz="800" dirty="0" err="1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97"/>
          <p:cNvSpPr txBox="1"/>
          <p:nvPr/>
        </p:nvSpPr>
        <p:spPr>
          <a:xfrm>
            <a:off x="4367228" y="6236295"/>
            <a:ext cx="734060" cy="21399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烟感</a:t>
            </a:r>
            <a:r>
              <a:rPr lang="en-US" altLang="zh-CN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和对讲</a:t>
            </a:r>
            <a:endParaRPr lang="zh-CN" altLang="en-US" sz="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99"/>
          <p:cNvSpPr txBox="1"/>
          <p:nvPr/>
        </p:nvSpPr>
        <p:spPr>
          <a:xfrm>
            <a:off x="5494591" y="6236295"/>
            <a:ext cx="937260" cy="21399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视频监控</a:t>
            </a:r>
            <a:r>
              <a:rPr lang="en-US" altLang="zh-CN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/AI</a:t>
            </a:r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4081145" y="4451985"/>
            <a:ext cx="375412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 algn="l" fontAlgn="auto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定期开展生态伙伴互动和产品引入，了解行业动态，保证在库规模。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4223385" y="5003800"/>
            <a:ext cx="981710" cy="291465"/>
          </a:xfrm>
          <a:prstGeom prst="rect">
            <a:avLst/>
          </a:prstGeom>
          <a:solidFill>
            <a:srgbClr val="208ED4"/>
          </a:solidFill>
        </p:spPr>
        <p:txBody>
          <a:bodyPr wrap="square" rtlCol="0">
            <a:noAutofit/>
          </a:bodyPr>
          <a:p>
            <a:pPr indent="0" algn="ctr" fontAlgn="auto">
              <a:lnSpc>
                <a:spcPct val="100000"/>
              </a:lnSpc>
            </a:pPr>
            <a:r>
              <a:rPr 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在库规模</a:t>
            </a:r>
            <a:endParaRPr lang="zh-CN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5520055" y="5003800"/>
            <a:ext cx="981710" cy="291465"/>
          </a:xfrm>
          <a:prstGeom prst="rect">
            <a:avLst/>
          </a:prstGeom>
          <a:solidFill>
            <a:srgbClr val="208ED4"/>
          </a:solidFill>
        </p:spPr>
        <p:txBody>
          <a:bodyPr wrap="square" rtlCol="0">
            <a:noAutofit/>
          </a:bodyPr>
          <a:p>
            <a:pPr indent="0" algn="ctr" fontAlgn="auto">
              <a:lnSpc>
                <a:spcPct val="100000"/>
              </a:lnSpc>
            </a:pPr>
            <a:r>
              <a:rPr 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常态引入</a:t>
            </a:r>
            <a:endParaRPr lang="zh-CN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6816725" y="5003800"/>
            <a:ext cx="981710" cy="291465"/>
          </a:xfrm>
          <a:prstGeom prst="rect">
            <a:avLst/>
          </a:prstGeom>
          <a:solidFill>
            <a:srgbClr val="208ED4"/>
          </a:solidFill>
        </p:spPr>
        <p:txBody>
          <a:bodyPr wrap="square" rtlCol="0">
            <a:noAutofit/>
          </a:bodyPr>
          <a:p>
            <a:pPr indent="0" algn="ctr" fontAlgn="auto">
              <a:lnSpc>
                <a:spcPct val="100000"/>
              </a:lnSpc>
            </a:pPr>
            <a:r>
              <a:rPr lang="zh-CN" sz="1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生态互动</a:t>
            </a:r>
            <a:endParaRPr lang="zh-CN" sz="1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4224020" y="5260340"/>
            <a:ext cx="9817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28575" algn="ctr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</a:rPr>
              <a:t>常态在库超</a:t>
            </a:r>
            <a:r>
              <a:rPr lang="en-US" altLang="zh-CN" sz="80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</a:rPr>
              <a:t>款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5520055" y="5260340"/>
            <a:ext cx="9810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28575" algn="ctr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</a:rPr>
              <a:t>每月引入</a:t>
            </a:r>
            <a:r>
              <a:rPr lang="en-US" altLang="zh-CN" sz="80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</a:rPr>
              <a:t>款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6833870" y="5260340"/>
            <a:ext cx="9620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28575" algn="ctr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</a:rPr>
              <a:t>每月</a:t>
            </a:r>
            <a:r>
              <a:rPr lang="en-US" altLang="zh-CN" sz="80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</a:rPr>
              <a:t>场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4090035" y="3435350"/>
            <a:ext cx="3781425" cy="6076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基于裸卡挖掘物联网应用需求，通过卡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+X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打包融合，向客户销售应用。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214630" y="1738630"/>
            <a:ext cx="3786505" cy="553085"/>
          </a:xfrm>
          <a:prstGeom prst="rect">
            <a:avLst/>
          </a:prstGeom>
        </p:spPr>
        <p:txBody>
          <a:bodyPr wrap="square">
            <a:spAutoFit/>
          </a:bodyPr>
          <a:p>
            <a:pPr indent="0" algn="l" fontAlgn="auto">
              <a:lnSpc>
                <a:spcPct val="150000"/>
              </a:lnSpc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  <a:r>
              <a:rPr 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物联网</a:t>
            </a:r>
            <a:r>
              <a:rPr 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本地</a:t>
            </a:r>
            <a:r>
              <a:rPr 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模组客户不足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家；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年物联网开卡客户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252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家，其中超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1000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张的批量需求客户仅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21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家。</a:t>
            </a:r>
            <a:endParaRPr lang="zh-CN" altLang="en-US" sz="1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4" name="文本框 69"/>
          <p:cNvSpPr txBox="1"/>
          <p:nvPr>
            <p:custDataLst>
              <p:tags r:id="rId24"/>
            </p:custDataLst>
          </p:nvPr>
        </p:nvSpPr>
        <p:spPr>
          <a:xfrm>
            <a:off x="273050" y="2262505"/>
            <a:ext cx="3669030" cy="440055"/>
          </a:xfrm>
          <a:prstGeom prst="rect">
            <a:avLst/>
          </a:prstGeom>
        </p:spPr>
        <p:txBody>
          <a:bodyPr wrap="square" lIns="121917" tIns="60958" rIns="121917" bIns="60958">
            <a:noAutofit/>
          </a:bodyPr>
          <a:p>
            <a:pPr marL="171450" indent="-17145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本地模组客户少，域外客户挖掘不足。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indent="-17145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l"/>
            </a:pP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物联卡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本地批量用卡需求少，挖掘不足。</a:t>
            </a:r>
            <a:endParaRPr lang="zh-CN" altLang="en-US" sz="1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3835" y="4220845"/>
            <a:ext cx="370522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000" b="1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案例：</a:t>
            </a:r>
            <a:r>
              <a:rPr lang="zh-CN" altLang="en-US" sz="1000" i="1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某厂家希望通过我司渠道销售智能门锁，设备需搭载通信模组，我司在代销门锁时可反向销售模组给厂家。</a:t>
            </a:r>
            <a:endParaRPr lang="zh-CN" altLang="en-US" sz="1000" i="1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5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物联视联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2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（1/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en-US" altLang="zh-CN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216775" y="2044065"/>
            <a:ext cx="4688205" cy="297942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ICT是政企增收的重要驱动力，践行基于规模的价值运营理念，紧抓</a:t>
            </a:r>
            <a:r>
              <a:rPr lang="zh-CN" altLang="en-US" sz="24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“五升一降”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六个关键指标，落实七个管理动作，锻造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四大核心能力，加快推动项目从“数量规模领先”向</a:t>
            </a:r>
            <a:r>
              <a:rPr lang="zh-CN" altLang="en-US" sz="24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“质量效益领先”</a:t>
            </a:r>
            <a:r>
              <a:rPr lang="zh-CN" altLang="en-US" sz="24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的转变。</a:t>
            </a:r>
            <a:endParaRPr lang="zh-CN" altLang="en-US" sz="2400" b="1" kern="1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1416685" y="1557020"/>
            <a:ext cx="5001260" cy="487045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numCol="1" spcCol="0" rtlCol="0" fromWordArt="0" anchor="ctr" anchorCtr="0" forceAA="0" compatLnSpc="0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基于规模的价值运营</a:t>
            </a:r>
            <a:endParaRPr lang="zh-CN" altLang="en-US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4" name="矩形 33"/>
          <p:cNvSpPr/>
          <p:nvPr/>
        </p:nvSpPr>
        <p:spPr>
          <a:xfrm flipH="1">
            <a:off x="335915" y="1558290"/>
            <a:ext cx="870585" cy="5080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</p:spPr>
        <p:txBody>
          <a:bodyPr vert="horz" wrap="square" lIns="0" tIns="0" rIns="0" bIns="0" numCol="1" spcCol="0" rtlCol="0" fromWordArt="0" anchor="ctr" anchorCtr="0" forceAA="0" compatLnSpc="0">
            <a:noAutofit/>
          </a:bodyPr>
          <a:lstStyle>
            <a:defPPr>
              <a:defRPr lang="zh-CN"/>
            </a:defPPr>
            <a:lvl1pPr algn="ctr"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altLang="en-US" sz="14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一个</a:t>
            </a:r>
            <a:endParaRPr lang="zh-CN" altLang="en-US" sz="1400" dirty="0">
              <a:solidFill>
                <a:srgbClr val="C00000"/>
              </a:solidFill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 sz="14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理念</a:t>
            </a:r>
            <a:endParaRPr lang="zh-CN" altLang="en-US" sz="1400" dirty="0">
              <a:solidFill>
                <a:srgbClr val="C00000"/>
              </a:solidFill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5" name="矩形 34"/>
          <p:cNvSpPr/>
          <p:nvPr/>
        </p:nvSpPr>
        <p:spPr>
          <a:xfrm flipH="1">
            <a:off x="335915" y="4860290"/>
            <a:ext cx="867410" cy="415290"/>
          </a:xfrm>
          <a:prstGeom prst="rect">
            <a:avLst/>
          </a:prstGeom>
          <a:solidFill>
            <a:srgbClr val="F2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四</a:t>
            </a:r>
            <a:r>
              <a:rPr lang="zh-CN" sz="1200" dirty="0">
                <a:cs typeface="微软雅黑" panose="020B0503020204020204" pitchFamily="34" charset="-122"/>
                <a:sym typeface="+mn-ea"/>
              </a:rPr>
              <a:t>大</a:t>
            </a:r>
            <a:endParaRPr lang="zh-CN" sz="1200" dirty="0"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200" dirty="0">
                <a:cs typeface="微软雅黑" panose="020B0503020204020204" pitchFamily="34" charset="-122"/>
                <a:sym typeface="+mn-ea"/>
              </a:rPr>
              <a:t>能力</a:t>
            </a:r>
            <a:endParaRPr lang="zh-CN" sz="12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6" name="矩形 35"/>
          <p:cNvSpPr/>
          <p:nvPr/>
        </p:nvSpPr>
        <p:spPr>
          <a:xfrm flipH="1">
            <a:off x="335915" y="5471160"/>
            <a:ext cx="866775" cy="944245"/>
          </a:xfrm>
          <a:prstGeom prst="rect">
            <a:avLst/>
          </a:prstGeom>
          <a:solidFill>
            <a:srgbClr val="F2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七</a:t>
            </a:r>
            <a:r>
              <a:rPr lang="zh-CN" sz="1200" dirty="0">
                <a:cs typeface="微软雅黑" panose="020B0503020204020204" pitchFamily="34" charset="-122"/>
                <a:sym typeface="+mn-ea"/>
              </a:rPr>
              <a:t>个</a:t>
            </a:r>
            <a:endParaRPr lang="zh-CN" sz="1200" dirty="0"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200" dirty="0">
                <a:cs typeface="微软雅黑" panose="020B0503020204020204" pitchFamily="34" charset="-122"/>
                <a:sym typeface="+mn-ea"/>
              </a:rPr>
              <a:t>动作</a:t>
            </a:r>
            <a:endParaRPr lang="zh-CN" sz="12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 flipH="1">
            <a:off x="335915" y="2232660"/>
            <a:ext cx="867410" cy="2603500"/>
          </a:xfrm>
          <a:prstGeom prst="rect">
            <a:avLst/>
          </a:prstGeom>
          <a:solidFill>
            <a:srgbClr val="F1F5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六</a:t>
            </a:r>
            <a:r>
              <a:rPr lang="zh-CN" sz="1200" dirty="0">
                <a:cs typeface="微软雅黑" panose="020B0503020204020204" pitchFamily="34" charset="-122"/>
                <a:sym typeface="+mn-ea"/>
              </a:rPr>
              <a:t>个</a:t>
            </a:r>
            <a:endParaRPr lang="zh-CN" sz="1200" dirty="0"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200" dirty="0">
                <a:cs typeface="微软雅黑" panose="020B0503020204020204" pitchFamily="34" charset="-122"/>
                <a:sym typeface="+mn-ea"/>
              </a:rPr>
              <a:t>指标</a:t>
            </a:r>
            <a:endParaRPr lang="zh-CN" sz="12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431290" y="2232660"/>
            <a:ext cx="1584325" cy="1191260"/>
          </a:xfrm>
          <a:prstGeom prst="rect">
            <a:avLst/>
          </a:prstGeom>
          <a:noFill/>
          <a:ln w="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/>
          </a:p>
        </p:txBody>
      </p:sp>
      <p:sp>
        <p:nvSpPr>
          <p:cNvPr id="57" name="矩形 56"/>
          <p:cNvSpPr/>
          <p:nvPr/>
        </p:nvSpPr>
        <p:spPr>
          <a:xfrm>
            <a:off x="1431290" y="2198370"/>
            <a:ext cx="1584325" cy="355600"/>
          </a:xfrm>
          <a:prstGeom prst="rect">
            <a:avLst/>
          </a:prstGeom>
          <a:solidFill>
            <a:srgbClr val="F1F5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升</a:t>
            </a:r>
            <a:r>
              <a:rPr lang="zh-CN" sz="1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项目中标率</a:t>
            </a:r>
            <a:endParaRPr lang="zh-CN" sz="1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445895" y="2553970"/>
            <a:ext cx="1546860" cy="570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落实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商机闭环管理</a:t>
            </a:r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机制，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商机全研判，全复盘</a:t>
            </a:r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，加大公开市场竞争力度</a:t>
            </a:r>
            <a:endParaRPr lang="zh-CN" altLang="en-US" sz="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4797425" y="3608070"/>
            <a:ext cx="1584325" cy="1191260"/>
          </a:xfrm>
          <a:prstGeom prst="rect">
            <a:avLst/>
          </a:prstGeom>
          <a:noFill/>
          <a:ln w="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/>
          </a:p>
        </p:txBody>
      </p:sp>
      <p:sp>
        <p:nvSpPr>
          <p:cNvPr id="63" name="矩形 62"/>
          <p:cNvSpPr/>
          <p:nvPr/>
        </p:nvSpPr>
        <p:spPr>
          <a:xfrm>
            <a:off x="4797425" y="3573780"/>
            <a:ext cx="1598295" cy="355600"/>
          </a:xfrm>
          <a:prstGeom prst="rect">
            <a:avLst/>
          </a:prstGeom>
          <a:solidFill>
            <a:srgbClr val="F1F5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2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降</a:t>
            </a:r>
            <a:r>
              <a:rPr lang="zh-CN" sz="1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项目风险</a:t>
            </a:r>
            <a:endParaRPr lang="zh-CN" sz="1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4812030" y="3929380"/>
            <a:ext cx="1546860" cy="570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加强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业财、业法联动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，做实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风险预审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欠费催缴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，降低项目风险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6685" y="3608070"/>
            <a:ext cx="1584325" cy="1191260"/>
          </a:xfrm>
          <a:prstGeom prst="rect">
            <a:avLst/>
          </a:prstGeom>
          <a:noFill/>
          <a:ln w="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/>
          </a:p>
        </p:txBody>
      </p:sp>
      <p:sp>
        <p:nvSpPr>
          <p:cNvPr id="80" name="矩形 79"/>
          <p:cNvSpPr/>
          <p:nvPr/>
        </p:nvSpPr>
        <p:spPr>
          <a:xfrm>
            <a:off x="1416685" y="3573780"/>
            <a:ext cx="1584325" cy="355600"/>
          </a:xfrm>
          <a:prstGeom prst="rect">
            <a:avLst/>
          </a:prstGeom>
          <a:solidFill>
            <a:srgbClr val="F1F5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升</a:t>
            </a:r>
            <a:r>
              <a:rPr lang="zh-CN" sz="1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产品融合率</a:t>
            </a:r>
            <a:endParaRPr lang="zh-CN" sz="1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1431290" y="3929380"/>
            <a:ext cx="1546860" cy="410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强化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产品项目条线联动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，穿插支撑完善方案，能融尽融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4812030" y="2232660"/>
            <a:ext cx="1584325" cy="1191260"/>
          </a:xfrm>
          <a:prstGeom prst="rect">
            <a:avLst/>
          </a:prstGeom>
          <a:noFill/>
          <a:ln w="0">
            <a:solidFill>
              <a:srgbClr val="000000">
                <a:alpha val="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/>
          </a:p>
        </p:txBody>
      </p:sp>
      <p:sp>
        <p:nvSpPr>
          <p:cNvPr id="86" name="矩形 85"/>
          <p:cNvSpPr/>
          <p:nvPr/>
        </p:nvSpPr>
        <p:spPr>
          <a:xfrm>
            <a:off x="4812030" y="2198370"/>
            <a:ext cx="1584325" cy="355600"/>
          </a:xfrm>
          <a:prstGeom prst="rect">
            <a:avLst/>
          </a:prstGeom>
          <a:solidFill>
            <a:srgbClr val="F1F5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升</a:t>
            </a:r>
            <a:r>
              <a:rPr lang="zh-CN" sz="1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项目主营率</a:t>
            </a:r>
            <a:endParaRPr lang="zh-CN" sz="1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4826000" y="2553970"/>
            <a:ext cx="1555115" cy="570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加强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业财联动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，推广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受托代销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，聚焦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软件开发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项目，提升主营占比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3121660" y="2232660"/>
            <a:ext cx="1584325" cy="1191260"/>
          </a:xfrm>
          <a:prstGeom prst="rect">
            <a:avLst/>
          </a:prstGeom>
          <a:noFill/>
          <a:ln w="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/>
          </a:p>
        </p:txBody>
      </p:sp>
      <p:sp>
        <p:nvSpPr>
          <p:cNvPr id="104" name="矩形 103"/>
          <p:cNvSpPr/>
          <p:nvPr/>
        </p:nvSpPr>
        <p:spPr>
          <a:xfrm>
            <a:off x="3121660" y="2198370"/>
            <a:ext cx="1584325" cy="355600"/>
          </a:xfrm>
          <a:prstGeom prst="rect">
            <a:avLst/>
          </a:prstGeom>
          <a:solidFill>
            <a:srgbClr val="F1F5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升</a:t>
            </a:r>
            <a:r>
              <a:rPr lang="zh-CN" sz="1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项目毛利率</a:t>
            </a:r>
            <a:endParaRPr lang="zh-CN" sz="1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3136265" y="2553970"/>
            <a:ext cx="1546860" cy="570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推进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自主甄选、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自主集成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，加强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成本审核，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多方询价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，提升项目效益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3107055" y="3608070"/>
            <a:ext cx="1584325" cy="1191260"/>
          </a:xfrm>
          <a:prstGeom prst="rect">
            <a:avLst/>
          </a:prstGeom>
          <a:noFill/>
          <a:ln w="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/>
          </a:p>
        </p:txBody>
      </p:sp>
      <p:sp>
        <p:nvSpPr>
          <p:cNvPr id="111" name="矩形 110"/>
          <p:cNvSpPr/>
          <p:nvPr/>
        </p:nvSpPr>
        <p:spPr>
          <a:xfrm>
            <a:off x="3107055" y="3573780"/>
            <a:ext cx="1584325" cy="355600"/>
          </a:xfrm>
          <a:prstGeom prst="rect">
            <a:avLst/>
          </a:prstGeom>
          <a:solidFill>
            <a:srgbClr val="F1F5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升</a:t>
            </a:r>
            <a:r>
              <a:rPr lang="zh-CN" sz="1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签约复购率</a:t>
            </a:r>
            <a:endParaRPr lang="zh-CN" sz="1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3121660" y="3929380"/>
            <a:ext cx="1546860" cy="570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强化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售前售中售后协同</a:t>
            </a:r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，提升交付效率和服务质量，促进</a:t>
            </a:r>
            <a:r>
              <a:rPr lang="zh-CN" altLang="en-US" sz="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存量续签</a:t>
            </a:r>
            <a:endParaRPr lang="zh-CN" altLang="en-US" sz="8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1468120" y="3009265"/>
            <a:ext cx="1496060" cy="475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1954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 algn="ctr">
              <a:buFont typeface="Wingdings" panose="05000000000000000000" charset="0"/>
              <a:buChar char="ü"/>
            </a:pP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公开市场中标金额份额提升至</a:t>
            </a:r>
            <a:r>
              <a:rPr lang="en-US" altLang="zh-CN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25%</a:t>
            </a:r>
            <a:endParaRPr lang="en-US" altLang="zh-CN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1391920" y="4913630"/>
            <a:ext cx="1113155" cy="4057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numCol="1" spcCol="0" rtlCol="0" fromWordArt="0" anchor="ctr" anchorCtr="0" forceAA="0" compatLnSpc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行业洞察能力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2712720" y="4913630"/>
            <a:ext cx="1113155" cy="4057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numCol="1" spcCol="0" rtlCol="0" fromWordArt="0" anchor="ctr" anchorCtr="0" forceAA="0" compatLnSpc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拓新破局</a:t>
            </a: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能力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4008755" y="4913630"/>
            <a:ext cx="1113155" cy="4057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numCol="1" spcCol="0" rtlCol="0" fromWordArt="0" anchor="ctr" anchorCtr="0" forceAA="0" compatLnSpc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团队专业能力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5267960" y="4913630"/>
            <a:ext cx="1113155" cy="4057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50800" dir="5400000" algn="ctr" rotWithShape="0">
              <a:schemeClr val="bg1">
                <a:lumMod val="95000"/>
                <a:alpha val="100000"/>
              </a:schemeClr>
            </a:outerShdw>
          </a:effectLst>
        </p:spPr>
        <p:txBody>
          <a:bodyPr vert="horz" wrap="square" lIns="0" tIns="0" rIns="0" bIns="0" numCol="1" spcCol="0" rtlCol="0" fromWordArt="0" anchor="ctr" anchorCtr="0" forceAA="0" compatLnSpc="0">
            <a:noAutofit/>
          </a:bodyPr>
          <a:p>
            <a:pPr lvl="0" algn="ctr" eaLnBrk="0">
              <a:lnSpc>
                <a:spcPct val="141000"/>
              </a:lnSpc>
              <a:buClrTx/>
              <a:buSzTx/>
              <a:buFontTx/>
            </a:pP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管理统筹能力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7" name="矩形 126"/>
          <p:cNvSpPr/>
          <p:nvPr/>
        </p:nvSpPr>
        <p:spPr>
          <a:xfrm flipH="1">
            <a:off x="1916430" y="5508625"/>
            <a:ext cx="1043940" cy="405765"/>
          </a:xfrm>
          <a:prstGeom prst="rect">
            <a:avLst/>
          </a:prstGeom>
          <a:solidFill>
            <a:srgbClr val="F2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做广</a:t>
            </a:r>
            <a:endParaRPr lang="zh-CN" sz="1200" dirty="0">
              <a:solidFill>
                <a:srgbClr val="C00000"/>
              </a:solidFill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000" dirty="0">
                <a:cs typeface="微软雅黑" panose="020B0503020204020204" pitchFamily="34" charset="-122"/>
                <a:sym typeface="+mn-ea"/>
              </a:rPr>
              <a:t>商机排摸</a:t>
            </a:r>
            <a:endParaRPr lang="zh-CN" sz="10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8" name="矩形 127"/>
          <p:cNvSpPr/>
          <p:nvPr/>
        </p:nvSpPr>
        <p:spPr>
          <a:xfrm flipH="1">
            <a:off x="3385820" y="5508625"/>
            <a:ext cx="1043940" cy="405765"/>
          </a:xfrm>
          <a:prstGeom prst="rect">
            <a:avLst/>
          </a:prstGeom>
          <a:solidFill>
            <a:srgbClr val="F2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做精</a:t>
            </a:r>
            <a:endParaRPr lang="zh-CN" sz="1200" dirty="0">
              <a:solidFill>
                <a:srgbClr val="C00000"/>
              </a:solidFill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000" dirty="0">
                <a:cs typeface="微软雅黑" panose="020B0503020204020204" pitchFamily="34" charset="-122"/>
                <a:sym typeface="+mn-ea"/>
              </a:rPr>
              <a:t>商机研判</a:t>
            </a:r>
            <a:endParaRPr lang="zh-CN" sz="10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9" name="矩形 128"/>
          <p:cNvSpPr/>
          <p:nvPr/>
        </p:nvSpPr>
        <p:spPr>
          <a:xfrm flipH="1">
            <a:off x="4980940" y="5508625"/>
            <a:ext cx="1043940" cy="405765"/>
          </a:xfrm>
          <a:prstGeom prst="rect">
            <a:avLst/>
          </a:prstGeom>
          <a:solidFill>
            <a:srgbClr val="F2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做实</a:t>
            </a:r>
            <a:endParaRPr lang="zh-CN" sz="1200" dirty="0">
              <a:solidFill>
                <a:srgbClr val="C00000"/>
              </a:solidFill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000" dirty="0">
                <a:cs typeface="微软雅黑" panose="020B0503020204020204" pitchFamily="34" charset="-122"/>
                <a:sym typeface="+mn-ea"/>
              </a:rPr>
              <a:t>项目复盘</a:t>
            </a:r>
            <a:endParaRPr lang="zh-CN" sz="10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0" name="矩形 129"/>
          <p:cNvSpPr/>
          <p:nvPr/>
        </p:nvSpPr>
        <p:spPr>
          <a:xfrm flipH="1">
            <a:off x="1344295" y="6022340"/>
            <a:ext cx="1010920" cy="405765"/>
          </a:xfrm>
          <a:prstGeom prst="rect">
            <a:avLst/>
          </a:prstGeom>
          <a:solidFill>
            <a:srgbClr val="F2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做深</a:t>
            </a:r>
            <a:endParaRPr lang="zh-CN" sz="1200" dirty="0">
              <a:solidFill>
                <a:srgbClr val="C00000"/>
              </a:solidFill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000" dirty="0">
                <a:cs typeface="微软雅黑" panose="020B0503020204020204" pitchFamily="34" charset="-122"/>
                <a:sym typeface="+mn-ea"/>
              </a:rPr>
              <a:t>行业研究</a:t>
            </a:r>
            <a:endParaRPr lang="zh-CN" sz="10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1" name="矩形 130"/>
          <p:cNvSpPr/>
          <p:nvPr/>
        </p:nvSpPr>
        <p:spPr>
          <a:xfrm flipH="1">
            <a:off x="2652395" y="6022340"/>
            <a:ext cx="1010920" cy="405765"/>
          </a:xfrm>
          <a:prstGeom prst="rect">
            <a:avLst/>
          </a:prstGeom>
          <a:solidFill>
            <a:srgbClr val="F2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做细</a:t>
            </a:r>
            <a:endParaRPr lang="zh-CN" sz="1200" dirty="0">
              <a:solidFill>
                <a:srgbClr val="C00000"/>
              </a:solidFill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000" dirty="0">
                <a:cs typeface="微软雅黑" panose="020B0503020204020204" pitchFamily="34" charset="-122"/>
                <a:sym typeface="+mn-ea"/>
              </a:rPr>
              <a:t>方案打磨</a:t>
            </a:r>
            <a:endParaRPr lang="zh-CN" sz="10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2" name="矩形 131"/>
          <p:cNvSpPr/>
          <p:nvPr/>
        </p:nvSpPr>
        <p:spPr>
          <a:xfrm flipH="1">
            <a:off x="3960495" y="6022340"/>
            <a:ext cx="1010920" cy="405765"/>
          </a:xfrm>
          <a:prstGeom prst="rect">
            <a:avLst/>
          </a:prstGeom>
          <a:solidFill>
            <a:srgbClr val="F2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做强</a:t>
            </a:r>
            <a:endParaRPr lang="zh-CN" sz="1200" dirty="0">
              <a:solidFill>
                <a:srgbClr val="C00000"/>
              </a:solidFill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000" dirty="0">
                <a:cs typeface="微软雅黑" panose="020B0503020204020204" pitchFamily="34" charset="-122"/>
                <a:sym typeface="+mn-ea"/>
              </a:rPr>
              <a:t>队伍建设</a:t>
            </a:r>
            <a:endParaRPr lang="zh-CN" sz="10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3" name="矩形 132"/>
          <p:cNvSpPr/>
          <p:nvPr/>
        </p:nvSpPr>
        <p:spPr>
          <a:xfrm flipH="1">
            <a:off x="5340350" y="6022340"/>
            <a:ext cx="1010920" cy="405765"/>
          </a:xfrm>
          <a:prstGeom prst="rect">
            <a:avLst/>
          </a:prstGeom>
          <a:solidFill>
            <a:srgbClr val="F2D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algn="ctr">
              <a:buClrTx/>
              <a:buSzTx/>
              <a:buFontTx/>
            </a:pPr>
            <a:r>
              <a:rPr lang="zh-CN" sz="1200" dirty="0">
                <a:solidFill>
                  <a:srgbClr val="C00000"/>
                </a:solidFill>
                <a:cs typeface="微软雅黑" panose="020B0503020204020204" pitchFamily="34" charset="-122"/>
                <a:sym typeface="+mn-ea"/>
              </a:rPr>
              <a:t>做全</a:t>
            </a:r>
            <a:endParaRPr lang="zh-CN" sz="1200" dirty="0">
              <a:solidFill>
                <a:srgbClr val="C00000"/>
              </a:solidFill>
              <a:cs typeface="微软雅黑" panose="020B0503020204020204" pitchFamily="3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sz="1000" dirty="0">
                <a:cs typeface="微软雅黑" panose="020B0503020204020204" pitchFamily="34" charset="-122"/>
                <a:sym typeface="+mn-ea"/>
              </a:rPr>
              <a:t>风险防控</a:t>
            </a:r>
            <a:endParaRPr lang="zh-CN" sz="1000" dirty="0"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3165475" y="3009265"/>
            <a:ext cx="1496060" cy="475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1954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 algn="ctr">
              <a:buFont typeface="Wingdings" panose="05000000000000000000" charset="0"/>
              <a:buChar char="ü"/>
            </a:pP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项目毛利率提升至</a:t>
            </a:r>
            <a:r>
              <a:rPr lang="en-US" altLang="zh-CN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10%</a:t>
            </a:r>
            <a:endParaRPr lang="en-US" altLang="zh-CN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4826635" y="3009265"/>
            <a:ext cx="1490980" cy="475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1954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 algn="ctr">
              <a:buFont typeface="Wingdings" panose="05000000000000000000" charset="0"/>
              <a:buChar char="ü"/>
            </a:pP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项目主营率提升至</a:t>
            </a:r>
            <a:r>
              <a:rPr lang="en-US" altLang="zh-CN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65%</a:t>
            </a:r>
            <a:endParaRPr lang="en-US" altLang="zh-CN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6" name="矩形 135"/>
          <p:cNvSpPr/>
          <p:nvPr/>
        </p:nvSpPr>
        <p:spPr>
          <a:xfrm>
            <a:off x="1464310" y="4384675"/>
            <a:ext cx="1496060" cy="475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1954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 algn="ctr">
              <a:buFont typeface="Wingdings" panose="05000000000000000000" charset="0"/>
              <a:buChar char="ü"/>
            </a:pPr>
            <a:r>
              <a:rPr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CT</a:t>
            </a:r>
            <a:r>
              <a:rPr lang="zh-CN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收入</a:t>
            </a:r>
            <a:r>
              <a:rPr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金额占比提升至5%</a:t>
            </a:r>
            <a:endParaRPr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3120390" y="4384675"/>
            <a:ext cx="1545590" cy="475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1954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 algn="ctr">
              <a:buFont typeface="Wingdings" panose="05000000000000000000" charset="0"/>
              <a:buChar char="ü"/>
            </a:pPr>
            <a:r>
              <a:rPr 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</a:t>
            </a: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次客户合作率</a:t>
            </a:r>
            <a:r>
              <a:rPr lang="en-US" altLang="zh-CN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40%</a:t>
            </a:r>
            <a:endParaRPr lang="en-US" altLang="zh-CN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71450" indent="-171450" algn="ctr">
              <a:buFont typeface="Wingdings" panose="05000000000000000000" charset="0"/>
              <a:buChar char="ü"/>
            </a:pPr>
            <a:r>
              <a:rPr lang="en-US" altLang="zh-CN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交付一次达成率70%</a:t>
            </a:r>
            <a:endParaRPr lang="en-US" altLang="zh-CN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4776470" y="4384675"/>
            <a:ext cx="1545590" cy="475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1954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171450" indent="-171450" algn="ctr">
              <a:buFont typeface="Wingdings" panose="05000000000000000000" charset="0"/>
              <a:buChar char="ü"/>
            </a:pP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立项联合预审</a:t>
            </a:r>
            <a:r>
              <a:rPr lang="en-US" altLang="zh-CN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100%</a:t>
            </a:r>
            <a:endParaRPr lang="en-US" altLang="zh-CN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71450" indent="-171450" algn="ctr">
              <a:buFont typeface="Wingdings" panose="05000000000000000000" charset="0"/>
              <a:buChar char="ü"/>
            </a:pP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欠费催缴</a:t>
            </a:r>
            <a:r>
              <a:rPr lang="en-US" altLang="zh-CN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100%</a:t>
            </a:r>
            <a:r>
              <a: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闭环</a:t>
            </a:r>
            <a:endParaRPr lang="zh-CN" altLang="en-US" sz="8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右大括号 7"/>
          <p:cNvSpPr/>
          <p:nvPr/>
        </p:nvSpPr>
        <p:spPr>
          <a:xfrm>
            <a:off x="6528753" y="2061210"/>
            <a:ext cx="575945" cy="417639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98695" y="908685"/>
            <a:ext cx="38252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kern="0" spc="-2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</a:t>
            </a:r>
            <a:r>
              <a:rPr lang="zh-CN" altLang="en-US" sz="2400" b="1" kern="0" spc="-2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工作思路</a:t>
            </a:r>
            <a:endParaRPr lang="zh-CN" altLang="en-US" sz="2400" b="1" kern="0" spc="-2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8" name="picture 13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1770" y="167640"/>
            <a:ext cx="7506970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整体运营情况 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政企基本面稳步迈进</a:t>
            </a:r>
            <a:endParaRPr lang="zh-CN" altLang="en-US" sz="24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73710" y="765810"/>
            <a:ext cx="11449050" cy="829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2700" algn="l" rtl="0" eaLnBrk="0">
              <a:lnSpc>
                <a:spcPct val="150000"/>
              </a:lnSpc>
              <a:buClr>
                <a:srgbClr val="000000"/>
              </a:buClr>
            </a:pPr>
            <a:r>
              <a:rPr lang="en-US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2024</a:t>
            </a:r>
            <a:r>
              <a:rPr lang="zh-CN" altLang="en-US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年政企收入到达</a:t>
            </a:r>
            <a:r>
              <a:rPr lang="en-US" altLang="zh-CN" sz="1600" b="1" kern="0" spc="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11.6</a:t>
            </a:r>
            <a:r>
              <a:rPr lang="zh-CN" altLang="en-US" sz="1600" b="1" kern="0" spc="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亿元</a:t>
            </a:r>
            <a:r>
              <a:rPr lang="zh-CN" altLang="en-US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，同比增幅</a:t>
            </a:r>
            <a:r>
              <a:rPr lang="en-US" altLang="zh-CN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10.5%</a:t>
            </a:r>
            <a:r>
              <a:rPr lang="zh-CN" altLang="en-US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，全省第四，政企对通服增量贡献</a:t>
            </a:r>
            <a:r>
              <a:rPr lang="en-US" altLang="zh-CN" sz="1600" b="1" kern="0" spc="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54.2%</a:t>
            </a:r>
            <a:r>
              <a:rPr lang="zh-CN" altLang="en-US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，对内贡献稳步上升。行业收入份额到达</a:t>
            </a:r>
            <a:r>
              <a:rPr lang="en-US" altLang="zh-CN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45.4%</a:t>
            </a:r>
            <a:r>
              <a:rPr lang="zh-CN" altLang="en-US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，较</a:t>
            </a:r>
            <a:r>
              <a:rPr lang="en-US" altLang="zh-CN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23</a:t>
            </a:r>
            <a:r>
              <a:rPr lang="zh-CN" altLang="en-US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年提升</a:t>
            </a:r>
            <a:r>
              <a:rPr lang="en-US" altLang="zh-CN" sz="1600" b="1" kern="0" spc="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5.9PP</a:t>
            </a:r>
            <a:r>
              <a:rPr lang="zh-CN" altLang="en-US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，全省第二，领先强势友商</a:t>
            </a:r>
            <a:r>
              <a:rPr lang="en-US" altLang="zh-CN" sz="1600" b="1" kern="0" spc="1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11PP</a:t>
            </a:r>
            <a:r>
              <a:rPr lang="zh-CN" altLang="en-US" sz="1600" b="1" kern="0" spc="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，对外竞争保持领先优势。</a:t>
            </a:r>
            <a:endParaRPr lang="zh-CN" altLang="en-US" sz="1600" b="1" kern="0" spc="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5"/>
            </p:custDataLst>
          </p:nvPr>
        </p:nvSpPr>
        <p:spPr>
          <a:xfrm>
            <a:off x="554990" y="1880870"/>
            <a:ext cx="3046730" cy="219329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91540" y="1724025"/>
            <a:ext cx="237363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政企收入持续增长</a:t>
            </a:r>
            <a:endParaRPr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8" name="图表 27"/>
          <p:cNvGraphicFramePr/>
          <p:nvPr>
            <p:custDataLst>
              <p:tags r:id="rId6"/>
            </p:custDataLst>
          </p:nvPr>
        </p:nvGraphicFramePr>
        <p:xfrm>
          <a:off x="580390" y="2435225"/>
          <a:ext cx="2835910" cy="16173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5" name="文本框 34"/>
          <p:cNvSpPr txBox="1"/>
          <p:nvPr/>
        </p:nvSpPr>
        <p:spPr>
          <a:xfrm>
            <a:off x="767080" y="2204720"/>
            <a:ext cx="304355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2024</a:t>
            </a:r>
            <a:r>
              <a:rPr lang="zh-CN" altLang="en-US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年政企收入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11.6</a:t>
            </a:r>
            <a:r>
              <a:rPr lang="zh-CN" altLang="en-US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亿元</a:t>
            </a:r>
            <a:r>
              <a:rPr lang="zh-CN" altLang="en-US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，同比增幅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10.5%</a:t>
            </a:r>
            <a:endParaRPr lang="en-US" altLang="zh-CN" sz="1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2135505" y="2943228"/>
            <a:ext cx="629285" cy="581022"/>
            <a:chOff x="2169902" y="2994717"/>
            <a:chExt cx="566703" cy="414027"/>
          </a:xfrm>
        </p:grpSpPr>
        <p:sp>
          <p:nvSpPr>
            <p:cNvPr id="3" name="任意多边形 2"/>
            <p:cNvSpPr/>
            <p:nvPr>
              <p:custDataLst>
                <p:tags r:id="rId7"/>
              </p:custDataLst>
            </p:nvPr>
          </p:nvSpPr>
          <p:spPr>
            <a:xfrm rot="2621021">
              <a:off x="2351724" y="3071642"/>
              <a:ext cx="203721" cy="337102"/>
            </a:xfrm>
            <a:custGeom>
              <a:avLst/>
              <a:gdLst>
                <a:gd name="T0" fmla="*/ 734 w 734"/>
                <a:gd name="T1" fmla="*/ 536 h 1176"/>
                <a:gd name="T2" fmla="*/ 710 w 734"/>
                <a:gd name="T3" fmla="*/ 520 h 1176"/>
                <a:gd name="T4" fmla="*/ 684 w 734"/>
                <a:gd name="T5" fmla="*/ 506 h 1176"/>
                <a:gd name="T6" fmla="*/ 660 w 734"/>
                <a:gd name="T7" fmla="*/ 494 h 1176"/>
                <a:gd name="T8" fmla="*/ 638 w 734"/>
                <a:gd name="T9" fmla="*/ 482 h 1176"/>
                <a:gd name="T10" fmla="*/ 608 w 734"/>
                <a:gd name="T11" fmla="*/ 470 h 1176"/>
                <a:gd name="T12" fmla="*/ 584 w 734"/>
                <a:gd name="T13" fmla="*/ 462 h 1176"/>
                <a:gd name="T14" fmla="*/ 570 w 734"/>
                <a:gd name="T15" fmla="*/ 456 h 1176"/>
                <a:gd name="T16" fmla="*/ 564 w 734"/>
                <a:gd name="T17" fmla="*/ 456 h 1176"/>
                <a:gd name="T18" fmla="*/ 534 w 734"/>
                <a:gd name="T19" fmla="*/ 552 h 1176"/>
                <a:gd name="T20" fmla="*/ 518 w 734"/>
                <a:gd name="T21" fmla="*/ 594 h 1176"/>
                <a:gd name="T22" fmla="*/ 474 w 734"/>
                <a:gd name="T23" fmla="*/ 696 h 1176"/>
                <a:gd name="T24" fmla="*/ 446 w 734"/>
                <a:gd name="T25" fmla="*/ 750 h 1176"/>
                <a:gd name="T26" fmla="*/ 374 w 734"/>
                <a:gd name="T27" fmla="*/ 868 h 1176"/>
                <a:gd name="T28" fmla="*/ 328 w 734"/>
                <a:gd name="T29" fmla="*/ 926 h 1176"/>
                <a:gd name="T30" fmla="*/ 278 w 734"/>
                <a:gd name="T31" fmla="*/ 982 h 1176"/>
                <a:gd name="T32" fmla="*/ 250 w 734"/>
                <a:gd name="T33" fmla="*/ 1012 h 1176"/>
                <a:gd name="T34" fmla="*/ 188 w 734"/>
                <a:gd name="T35" fmla="*/ 1064 h 1176"/>
                <a:gd name="T36" fmla="*/ 118 w 734"/>
                <a:gd name="T37" fmla="*/ 1114 h 1176"/>
                <a:gd name="T38" fmla="*/ 40 w 734"/>
                <a:gd name="T39" fmla="*/ 1158 h 1176"/>
                <a:gd name="T40" fmla="*/ 0 w 734"/>
                <a:gd name="T41" fmla="*/ 1176 h 1176"/>
                <a:gd name="T42" fmla="*/ 8 w 734"/>
                <a:gd name="T43" fmla="*/ 1172 h 1176"/>
                <a:gd name="T44" fmla="*/ 18 w 734"/>
                <a:gd name="T45" fmla="*/ 1168 h 1176"/>
                <a:gd name="T46" fmla="*/ 28 w 734"/>
                <a:gd name="T47" fmla="*/ 1164 h 1176"/>
                <a:gd name="T48" fmla="*/ 36 w 734"/>
                <a:gd name="T49" fmla="*/ 1160 h 1176"/>
                <a:gd name="T50" fmla="*/ 90 w 734"/>
                <a:gd name="T51" fmla="*/ 1102 h 1176"/>
                <a:gd name="T52" fmla="*/ 138 w 734"/>
                <a:gd name="T53" fmla="*/ 1042 h 1176"/>
                <a:gd name="T54" fmla="*/ 180 w 734"/>
                <a:gd name="T55" fmla="*/ 980 h 1176"/>
                <a:gd name="T56" fmla="*/ 218 w 734"/>
                <a:gd name="T57" fmla="*/ 918 h 1176"/>
                <a:gd name="T58" fmla="*/ 276 w 734"/>
                <a:gd name="T59" fmla="*/ 794 h 1176"/>
                <a:gd name="T60" fmla="*/ 320 w 734"/>
                <a:gd name="T61" fmla="*/ 678 h 1176"/>
                <a:gd name="T62" fmla="*/ 336 w 734"/>
                <a:gd name="T63" fmla="*/ 624 h 1176"/>
                <a:gd name="T64" fmla="*/ 360 w 734"/>
                <a:gd name="T65" fmla="*/ 528 h 1176"/>
                <a:gd name="T66" fmla="*/ 368 w 734"/>
                <a:gd name="T67" fmla="*/ 490 h 1176"/>
                <a:gd name="T68" fmla="*/ 382 w 734"/>
                <a:gd name="T69" fmla="*/ 402 h 1176"/>
                <a:gd name="T70" fmla="*/ 380 w 734"/>
                <a:gd name="T71" fmla="*/ 402 h 1176"/>
                <a:gd name="T72" fmla="*/ 374 w 734"/>
                <a:gd name="T73" fmla="*/ 402 h 1176"/>
                <a:gd name="T74" fmla="*/ 366 w 734"/>
                <a:gd name="T75" fmla="*/ 402 h 1176"/>
                <a:gd name="T76" fmla="*/ 354 w 734"/>
                <a:gd name="T77" fmla="*/ 400 h 1176"/>
                <a:gd name="T78" fmla="*/ 356 w 734"/>
                <a:gd name="T79" fmla="*/ 402 h 1176"/>
                <a:gd name="T80" fmla="*/ 358 w 734"/>
                <a:gd name="T81" fmla="*/ 402 h 1176"/>
                <a:gd name="T82" fmla="*/ 362 w 734"/>
                <a:gd name="T83" fmla="*/ 402 h 1176"/>
                <a:gd name="T84" fmla="*/ 344 w 734"/>
                <a:gd name="T85" fmla="*/ 400 h 1176"/>
                <a:gd name="T86" fmla="*/ 304 w 734"/>
                <a:gd name="T87" fmla="*/ 398 h 1176"/>
                <a:gd name="T88" fmla="*/ 246 w 734"/>
                <a:gd name="T89" fmla="*/ 398 h 1176"/>
                <a:gd name="T90" fmla="*/ 168 w 734"/>
                <a:gd name="T91" fmla="*/ 402 h 1176"/>
                <a:gd name="T92" fmla="*/ 258 w 734"/>
                <a:gd name="T93" fmla="*/ 296 h 1176"/>
                <a:gd name="T94" fmla="*/ 358 w 734"/>
                <a:gd name="T95" fmla="*/ 180 h 1176"/>
                <a:gd name="T96" fmla="*/ 448 w 734"/>
                <a:gd name="T97" fmla="*/ 78 h 1176"/>
                <a:gd name="T98" fmla="*/ 506 w 734"/>
                <a:gd name="T99" fmla="*/ 14 h 1176"/>
                <a:gd name="T100" fmla="*/ 502 w 734"/>
                <a:gd name="T101" fmla="*/ 8 h 1176"/>
                <a:gd name="T102" fmla="*/ 500 w 734"/>
                <a:gd name="T103" fmla="*/ 4 h 1176"/>
                <a:gd name="T104" fmla="*/ 500 w 734"/>
                <a:gd name="T105" fmla="*/ 0 h 1176"/>
                <a:gd name="T106" fmla="*/ 498 w 734"/>
                <a:gd name="T107" fmla="*/ 0 h 1176"/>
                <a:gd name="T108" fmla="*/ 536 w 734"/>
                <a:gd name="T109" fmla="*/ 78 h 1176"/>
                <a:gd name="T110" fmla="*/ 610 w 734"/>
                <a:gd name="T111" fmla="*/ 236 h 1176"/>
                <a:gd name="T112" fmla="*/ 686 w 734"/>
                <a:gd name="T113" fmla="*/ 408 h 1176"/>
                <a:gd name="T114" fmla="*/ 716 w 734"/>
                <a:gd name="T115" fmla="*/ 480 h 1176"/>
                <a:gd name="T116" fmla="*/ 734 w 734"/>
                <a:gd name="T117" fmla="*/ 536 h 117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734"/>
                <a:gd name="T178" fmla="*/ 0 h 1176"/>
                <a:gd name="T179" fmla="*/ 734 w 734"/>
                <a:gd name="T180" fmla="*/ 1176 h 117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734" h="1176">
                  <a:moveTo>
                    <a:pt x="734" y="536"/>
                  </a:moveTo>
                  <a:lnTo>
                    <a:pt x="734" y="536"/>
                  </a:lnTo>
                  <a:lnTo>
                    <a:pt x="710" y="520"/>
                  </a:lnTo>
                  <a:lnTo>
                    <a:pt x="684" y="506"/>
                  </a:lnTo>
                  <a:lnTo>
                    <a:pt x="660" y="494"/>
                  </a:lnTo>
                  <a:lnTo>
                    <a:pt x="638" y="482"/>
                  </a:lnTo>
                  <a:lnTo>
                    <a:pt x="608" y="470"/>
                  </a:lnTo>
                  <a:lnTo>
                    <a:pt x="584" y="462"/>
                  </a:lnTo>
                  <a:lnTo>
                    <a:pt x="570" y="456"/>
                  </a:lnTo>
                  <a:lnTo>
                    <a:pt x="564" y="456"/>
                  </a:lnTo>
                  <a:lnTo>
                    <a:pt x="556" y="486"/>
                  </a:lnTo>
                  <a:lnTo>
                    <a:pt x="534" y="552"/>
                  </a:lnTo>
                  <a:lnTo>
                    <a:pt x="518" y="594"/>
                  </a:lnTo>
                  <a:lnTo>
                    <a:pt x="500" y="642"/>
                  </a:lnTo>
                  <a:lnTo>
                    <a:pt x="474" y="696"/>
                  </a:lnTo>
                  <a:lnTo>
                    <a:pt x="446" y="750"/>
                  </a:lnTo>
                  <a:lnTo>
                    <a:pt x="412" y="808"/>
                  </a:lnTo>
                  <a:lnTo>
                    <a:pt x="374" y="868"/>
                  </a:lnTo>
                  <a:lnTo>
                    <a:pt x="352" y="896"/>
                  </a:lnTo>
                  <a:lnTo>
                    <a:pt x="328" y="926"/>
                  </a:lnTo>
                  <a:lnTo>
                    <a:pt x="304" y="954"/>
                  </a:lnTo>
                  <a:lnTo>
                    <a:pt x="278" y="982"/>
                  </a:lnTo>
                  <a:lnTo>
                    <a:pt x="250" y="1012"/>
                  </a:lnTo>
                  <a:lnTo>
                    <a:pt x="220" y="1038"/>
                  </a:lnTo>
                  <a:lnTo>
                    <a:pt x="188" y="1064"/>
                  </a:lnTo>
                  <a:lnTo>
                    <a:pt x="154" y="1090"/>
                  </a:lnTo>
                  <a:lnTo>
                    <a:pt x="118" y="1114"/>
                  </a:lnTo>
                  <a:lnTo>
                    <a:pt x="80" y="1136"/>
                  </a:lnTo>
                  <a:lnTo>
                    <a:pt x="40" y="1158"/>
                  </a:lnTo>
                  <a:lnTo>
                    <a:pt x="0" y="1176"/>
                  </a:lnTo>
                  <a:lnTo>
                    <a:pt x="8" y="1172"/>
                  </a:lnTo>
                  <a:lnTo>
                    <a:pt x="18" y="1168"/>
                  </a:lnTo>
                  <a:lnTo>
                    <a:pt x="28" y="1164"/>
                  </a:lnTo>
                  <a:lnTo>
                    <a:pt x="36" y="1160"/>
                  </a:lnTo>
                  <a:lnTo>
                    <a:pt x="64" y="1130"/>
                  </a:lnTo>
                  <a:lnTo>
                    <a:pt x="90" y="1102"/>
                  </a:lnTo>
                  <a:lnTo>
                    <a:pt x="114" y="1072"/>
                  </a:lnTo>
                  <a:lnTo>
                    <a:pt x="138" y="1042"/>
                  </a:lnTo>
                  <a:lnTo>
                    <a:pt x="160" y="1010"/>
                  </a:lnTo>
                  <a:lnTo>
                    <a:pt x="180" y="980"/>
                  </a:lnTo>
                  <a:lnTo>
                    <a:pt x="218" y="918"/>
                  </a:lnTo>
                  <a:lnTo>
                    <a:pt x="250" y="856"/>
                  </a:lnTo>
                  <a:lnTo>
                    <a:pt x="276" y="794"/>
                  </a:lnTo>
                  <a:lnTo>
                    <a:pt x="300" y="736"/>
                  </a:lnTo>
                  <a:lnTo>
                    <a:pt x="320" y="678"/>
                  </a:lnTo>
                  <a:lnTo>
                    <a:pt x="336" y="624"/>
                  </a:lnTo>
                  <a:lnTo>
                    <a:pt x="350" y="574"/>
                  </a:lnTo>
                  <a:lnTo>
                    <a:pt x="360" y="528"/>
                  </a:lnTo>
                  <a:lnTo>
                    <a:pt x="368" y="490"/>
                  </a:lnTo>
                  <a:lnTo>
                    <a:pt x="378" y="430"/>
                  </a:lnTo>
                  <a:lnTo>
                    <a:pt x="382" y="402"/>
                  </a:lnTo>
                  <a:lnTo>
                    <a:pt x="380" y="402"/>
                  </a:lnTo>
                  <a:lnTo>
                    <a:pt x="374" y="402"/>
                  </a:lnTo>
                  <a:lnTo>
                    <a:pt x="366" y="402"/>
                  </a:lnTo>
                  <a:lnTo>
                    <a:pt x="354" y="400"/>
                  </a:lnTo>
                  <a:lnTo>
                    <a:pt x="356" y="402"/>
                  </a:lnTo>
                  <a:lnTo>
                    <a:pt x="358" y="402"/>
                  </a:lnTo>
                  <a:lnTo>
                    <a:pt x="360" y="402"/>
                  </a:lnTo>
                  <a:lnTo>
                    <a:pt x="362" y="402"/>
                  </a:lnTo>
                  <a:lnTo>
                    <a:pt x="344" y="400"/>
                  </a:lnTo>
                  <a:lnTo>
                    <a:pt x="304" y="398"/>
                  </a:lnTo>
                  <a:lnTo>
                    <a:pt x="246" y="398"/>
                  </a:lnTo>
                  <a:lnTo>
                    <a:pt x="168" y="402"/>
                  </a:lnTo>
                  <a:lnTo>
                    <a:pt x="258" y="296"/>
                  </a:lnTo>
                  <a:lnTo>
                    <a:pt x="358" y="180"/>
                  </a:lnTo>
                  <a:lnTo>
                    <a:pt x="448" y="78"/>
                  </a:lnTo>
                  <a:lnTo>
                    <a:pt x="506" y="14"/>
                  </a:lnTo>
                  <a:lnTo>
                    <a:pt x="502" y="8"/>
                  </a:lnTo>
                  <a:lnTo>
                    <a:pt x="500" y="4"/>
                  </a:lnTo>
                  <a:lnTo>
                    <a:pt x="500" y="0"/>
                  </a:lnTo>
                  <a:lnTo>
                    <a:pt x="498" y="0"/>
                  </a:lnTo>
                  <a:lnTo>
                    <a:pt x="536" y="78"/>
                  </a:lnTo>
                  <a:lnTo>
                    <a:pt x="610" y="236"/>
                  </a:lnTo>
                  <a:lnTo>
                    <a:pt x="650" y="324"/>
                  </a:lnTo>
                  <a:lnTo>
                    <a:pt x="686" y="408"/>
                  </a:lnTo>
                  <a:lnTo>
                    <a:pt x="716" y="480"/>
                  </a:lnTo>
                  <a:lnTo>
                    <a:pt x="726" y="512"/>
                  </a:lnTo>
                  <a:lnTo>
                    <a:pt x="734" y="536"/>
                  </a:ln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</a:ln>
          </p:spPr>
          <p:txBody>
            <a:bodyPr vert="horz" wrap="none" lIns="45720" tIns="45720" rIns="45720" bIns="45720" anchor="t" anchorCtr="0">
              <a:norm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8"/>
              </p:custDataLst>
            </p:nvPr>
          </p:nvSpPr>
          <p:spPr>
            <a:xfrm>
              <a:off x="2169902" y="2994717"/>
              <a:ext cx="566703" cy="1638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9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10.5%</a:t>
              </a:r>
              <a:endParaRPr lang="en-US" altLang="zh-CN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圆角矩形 3"/>
          <p:cNvSpPr/>
          <p:nvPr>
            <p:custDataLst>
              <p:tags r:id="rId9"/>
            </p:custDataLst>
          </p:nvPr>
        </p:nvSpPr>
        <p:spPr>
          <a:xfrm>
            <a:off x="4224655" y="1880870"/>
            <a:ext cx="3315970" cy="219329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4695508" y="1729740"/>
            <a:ext cx="237363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政企通服贡献稳步上升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6" name="图表 5"/>
          <p:cNvGraphicFramePr/>
          <p:nvPr>
            <p:custDataLst>
              <p:tags r:id="rId10"/>
            </p:custDataLst>
          </p:nvPr>
        </p:nvGraphicFramePr>
        <p:xfrm>
          <a:off x="4521200" y="2429510"/>
          <a:ext cx="2835910" cy="16173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4366260" y="2204720"/>
            <a:ext cx="322643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2024</a:t>
            </a:r>
            <a:r>
              <a:rPr lang="zh-CN" altLang="en-US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年政企对通服增量贡献</a:t>
            </a:r>
            <a:r>
              <a:rPr lang="zh-CN" altLang="en-US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54.2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r>
              <a:rPr lang="zh-CN" altLang="en-US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同比上升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16.1PP</a:t>
            </a:r>
            <a:endParaRPr lang="en-US" altLang="zh-CN" sz="1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1" name="圆角矩形 20"/>
          <p:cNvSpPr/>
          <p:nvPr>
            <p:custDataLst>
              <p:tags r:id="rId11"/>
            </p:custDataLst>
          </p:nvPr>
        </p:nvSpPr>
        <p:spPr>
          <a:xfrm>
            <a:off x="7892415" y="1880870"/>
            <a:ext cx="3882390" cy="219329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8646478" y="1729740"/>
            <a:ext cx="237363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行业地位持续巩固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220393" y="2210435"/>
            <a:ext cx="365633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政企收入份额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45.4%</a:t>
            </a:r>
            <a:r>
              <a:rPr lang="zh-CN" altLang="en-US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较</a:t>
            </a:r>
            <a:r>
              <a:rPr lang="en-US" altLang="zh-CN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2023</a:t>
            </a:r>
            <a:r>
              <a:rPr lang="zh-CN" altLang="en-US" sz="1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年提升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5.9PP</a:t>
            </a:r>
            <a:endParaRPr lang="en-US" altLang="zh-CN" sz="1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32" name="图表 31"/>
          <p:cNvGraphicFramePr/>
          <p:nvPr/>
        </p:nvGraphicFramePr>
        <p:xfrm>
          <a:off x="8053705" y="2508250"/>
          <a:ext cx="3559175" cy="1679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2" name="文本框 41"/>
          <p:cNvSpPr txBox="1"/>
          <p:nvPr/>
        </p:nvSpPr>
        <p:spPr>
          <a:xfrm>
            <a:off x="10057765" y="3103880"/>
            <a:ext cx="74993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5.9PP</a:t>
            </a:r>
            <a:endParaRPr lang="en-US" altLang="zh-CN" sz="9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4" name="圆角矩形 43"/>
          <p:cNvSpPr/>
          <p:nvPr>
            <p:custDataLst>
              <p:tags r:id="rId12"/>
            </p:custDataLst>
          </p:nvPr>
        </p:nvSpPr>
        <p:spPr>
          <a:xfrm>
            <a:off x="561340" y="4509770"/>
            <a:ext cx="11205210" cy="196977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4977130" y="4337685"/>
            <a:ext cx="237363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KPI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考核情况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089978" y="4954270"/>
            <a:ext cx="1816100" cy="537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auto">
              <a:lnSpc>
                <a:spcPts val="1740"/>
              </a:lnSpc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政企市场收入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 fontAlgn="auto">
              <a:lnSpc>
                <a:spcPts val="1740"/>
              </a:lnSpc>
            </a:pP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11.6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亿（完成率</a:t>
            </a: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100%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2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9574530" y="4954270"/>
            <a:ext cx="1555115" cy="537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ctr" fontAlgn="auto">
              <a:lnSpc>
                <a:spcPts val="1740"/>
              </a:lnSpc>
              <a:buNone/>
            </a:pPr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ICT毛利率</a:t>
            </a:r>
            <a:endParaRPr lang="en-US" altLang="zh-CN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ts val="1740"/>
              </a:lnSpc>
              <a:buNone/>
            </a:pPr>
            <a:r>
              <a:rPr 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9.1%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（提升</a:t>
            </a: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3.4PP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2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141413" y="5815330"/>
            <a:ext cx="1713230" cy="537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auto">
              <a:lnSpc>
                <a:spcPts val="1740"/>
              </a:lnSpc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重要集团成员收入增幅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 fontAlgn="auto">
              <a:lnSpc>
                <a:spcPts val="1740"/>
              </a:lnSpc>
            </a:pP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1.9PP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（全省第三）</a:t>
            </a:r>
            <a:endParaRPr lang="zh-CN" altLang="en-US" sz="12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9656763" y="5803900"/>
            <a:ext cx="1560195" cy="537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auto">
              <a:lnSpc>
                <a:spcPts val="1740"/>
              </a:lnSpc>
              <a:buClrTx/>
              <a:buSzTx/>
              <a:buFontTx/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长账龄原值超年目标</a:t>
            </a:r>
            <a:b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279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全省第一</a:t>
            </a: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en-US" altLang="zh-CN" sz="12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3875723" y="4954270"/>
            <a:ext cx="1784985" cy="760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ts val="1740"/>
              </a:lnSpc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产业数字化收入净增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 fontAlgn="auto">
              <a:lnSpc>
                <a:spcPts val="1740"/>
              </a:lnSpc>
              <a:buClrTx/>
              <a:buSzTx/>
              <a:buFontTx/>
            </a:pP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0.99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亿（完成率</a:t>
            </a: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101%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2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 fontAlgn="auto">
              <a:lnSpc>
                <a:spcPts val="1740"/>
              </a:lnSpc>
              <a:buClrTx/>
              <a:buSzTx/>
              <a:buFontTx/>
            </a:pPr>
            <a:endParaRPr lang="zh-CN" altLang="en-US" sz="12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6856730" y="4954270"/>
            <a:ext cx="1635760" cy="537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auto">
              <a:lnSpc>
                <a:spcPts val="1740"/>
              </a:lnSpc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ICT项目签约金额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 fontAlgn="auto">
              <a:lnSpc>
                <a:spcPts val="1740"/>
              </a:lnSpc>
            </a:pPr>
            <a:r>
              <a:rPr lang="en-US" altLang="zh-CN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8.3</a:t>
            </a:r>
            <a:r>
              <a:rPr lang="zh-CN" altLang="en-US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亿（完成率</a:t>
            </a:r>
            <a:r>
              <a:rPr lang="en-US" altLang="zh-CN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87%</a:t>
            </a:r>
            <a:r>
              <a:rPr lang="zh-CN" altLang="en-US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3870008" y="5803900"/>
            <a:ext cx="1868805" cy="537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auto">
              <a:lnSpc>
                <a:spcPts val="1740"/>
              </a:lnSpc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公有云I+P收入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 fontAlgn="auto">
              <a:lnSpc>
                <a:spcPts val="1740"/>
              </a:lnSpc>
              <a:buClrTx/>
              <a:buSzTx/>
              <a:buFontTx/>
            </a:pPr>
            <a:r>
              <a:rPr 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5650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万（完成率</a:t>
            </a: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101%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2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6690995" y="5803900"/>
            <a:ext cx="1868805" cy="537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auto">
              <a:lnSpc>
                <a:spcPts val="1740"/>
              </a:lnSpc>
            </a:pPr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 fontAlgn="auto">
              <a:lnSpc>
                <a:spcPts val="1740"/>
              </a:lnSpc>
              <a:buClrTx/>
              <a:buSzTx/>
              <a:buFontTx/>
            </a:pP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7525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万（完成率</a:t>
            </a:r>
            <a:r>
              <a:rPr lang="en-US" altLang="zh-CN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102%</a:t>
            </a:r>
            <a:r>
              <a:rPr lang="zh-CN" altLang="en-US" sz="12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12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72540" y="2931163"/>
            <a:ext cx="629285" cy="581022"/>
            <a:chOff x="2169902" y="2994717"/>
            <a:chExt cx="566703" cy="414027"/>
          </a:xfrm>
        </p:grpSpPr>
        <p:sp>
          <p:nvSpPr>
            <p:cNvPr id="12" name="任意多边形 11"/>
            <p:cNvSpPr/>
            <p:nvPr>
              <p:custDataLst>
                <p:tags r:id="rId13"/>
              </p:custDataLst>
            </p:nvPr>
          </p:nvSpPr>
          <p:spPr>
            <a:xfrm rot="2621021">
              <a:off x="2351724" y="3071642"/>
              <a:ext cx="203721" cy="337102"/>
            </a:xfrm>
            <a:custGeom>
              <a:avLst/>
              <a:gdLst>
                <a:gd name="T0" fmla="*/ 734 w 734"/>
                <a:gd name="T1" fmla="*/ 536 h 1176"/>
                <a:gd name="T2" fmla="*/ 710 w 734"/>
                <a:gd name="T3" fmla="*/ 520 h 1176"/>
                <a:gd name="T4" fmla="*/ 684 w 734"/>
                <a:gd name="T5" fmla="*/ 506 h 1176"/>
                <a:gd name="T6" fmla="*/ 660 w 734"/>
                <a:gd name="T7" fmla="*/ 494 h 1176"/>
                <a:gd name="T8" fmla="*/ 638 w 734"/>
                <a:gd name="T9" fmla="*/ 482 h 1176"/>
                <a:gd name="T10" fmla="*/ 608 w 734"/>
                <a:gd name="T11" fmla="*/ 470 h 1176"/>
                <a:gd name="T12" fmla="*/ 584 w 734"/>
                <a:gd name="T13" fmla="*/ 462 h 1176"/>
                <a:gd name="T14" fmla="*/ 570 w 734"/>
                <a:gd name="T15" fmla="*/ 456 h 1176"/>
                <a:gd name="T16" fmla="*/ 564 w 734"/>
                <a:gd name="T17" fmla="*/ 456 h 1176"/>
                <a:gd name="T18" fmla="*/ 534 w 734"/>
                <a:gd name="T19" fmla="*/ 552 h 1176"/>
                <a:gd name="T20" fmla="*/ 518 w 734"/>
                <a:gd name="T21" fmla="*/ 594 h 1176"/>
                <a:gd name="T22" fmla="*/ 474 w 734"/>
                <a:gd name="T23" fmla="*/ 696 h 1176"/>
                <a:gd name="T24" fmla="*/ 446 w 734"/>
                <a:gd name="T25" fmla="*/ 750 h 1176"/>
                <a:gd name="T26" fmla="*/ 374 w 734"/>
                <a:gd name="T27" fmla="*/ 868 h 1176"/>
                <a:gd name="T28" fmla="*/ 328 w 734"/>
                <a:gd name="T29" fmla="*/ 926 h 1176"/>
                <a:gd name="T30" fmla="*/ 278 w 734"/>
                <a:gd name="T31" fmla="*/ 982 h 1176"/>
                <a:gd name="T32" fmla="*/ 250 w 734"/>
                <a:gd name="T33" fmla="*/ 1012 h 1176"/>
                <a:gd name="T34" fmla="*/ 188 w 734"/>
                <a:gd name="T35" fmla="*/ 1064 h 1176"/>
                <a:gd name="T36" fmla="*/ 118 w 734"/>
                <a:gd name="T37" fmla="*/ 1114 h 1176"/>
                <a:gd name="T38" fmla="*/ 40 w 734"/>
                <a:gd name="T39" fmla="*/ 1158 h 1176"/>
                <a:gd name="T40" fmla="*/ 0 w 734"/>
                <a:gd name="T41" fmla="*/ 1176 h 1176"/>
                <a:gd name="T42" fmla="*/ 8 w 734"/>
                <a:gd name="T43" fmla="*/ 1172 h 1176"/>
                <a:gd name="T44" fmla="*/ 18 w 734"/>
                <a:gd name="T45" fmla="*/ 1168 h 1176"/>
                <a:gd name="T46" fmla="*/ 28 w 734"/>
                <a:gd name="T47" fmla="*/ 1164 h 1176"/>
                <a:gd name="T48" fmla="*/ 36 w 734"/>
                <a:gd name="T49" fmla="*/ 1160 h 1176"/>
                <a:gd name="T50" fmla="*/ 90 w 734"/>
                <a:gd name="T51" fmla="*/ 1102 h 1176"/>
                <a:gd name="T52" fmla="*/ 138 w 734"/>
                <a:gd name="T53" fmla="*/ 1042 h 1176"/>
                <a:gd name="T54" fmla="*/ 180 w 734"/>
                <a:gd name="T55" fmla="*/ 980 h 1176"/>
                <a:gd name="T56" fmla="*/ 218 w 734"/>
                <a:gd name="T57" fmla="*/ 918 h 1176"/>
                <a:gd name="T58" fmla="*/ 276 w 734"/>
                <a:gd name="T59" fmla="*/ 794 h 1176"/>
                <a:gd name="T60" fmla="*/ 320 w 734"/>
                <a:gd name="T61" fmla="*/ 678 h 1176"/>
                <a:gd name="T62" fmla="*/ 336 w 734"/>
                <a:gd name="T63" fmla="*/ 624 h 1176"/>
                <a:gd name="T64" fmla="*/ 360 w 734"/>
                <a:gd name="T65" fmla="*/ 528 h 1176"/>
                <a:gd name="T66" fmla="*/ 368 w 734"/>
                <a:gd name="T67" fmla="*/ 490 h 1176"/>
                <a:gd name="T68" fmla="*/ 382 w 734"/>
                <a:gd name="T69" fmla="*/ 402 h 1176"/>
                <a:gd name="T70" fmla="*/ 380 w 734"/>
                <a:gd name="T71" fmla="*/ 402 h 1176"/>
                <a:gd name="T72" fmla="*/ 374 w 734"/>
                <a:gd name="T73" fmla="*/ 402 h 1176"/>
                <a:gd name="T74" fmla="*/ 366 w 734"/>
                <a:gd name="T75" fmla="*/ 402 h 1176"/>
                <a:gd name="T76" fmla="*/ 354 w 734"/>
                <a:gd name="T77" fmla="*/ 400 h 1176"/>
                <a:gd name="T78" fmla="*/ 356 w 734"/>
                <a:gd name="T79" fmla="*/ 402 h 1176"/>
                <a:gd name="T80" fmla="*/ 358 w 734"/>
                <a:gd name="T81" fmla="*/ 402 h 1176"/>
                <a:gd name="T82" fmla="*/ 362 w 734"/>
                <a:gd name="T83" fmla="*/ 402 h 1176"/>
                <a:gd name="T84" fmla="*/ 344 w 734"/>
                <a:gd name="T85" fmla="*/ 400 h 1176"/>
                <a:gd name="T86" fmla="*/ 304 w 734"/>
                <a:gd name="T87" fmla="*/ 398 h 1176"/>
                <a:gd name="T88" fmla="*/ 246 w 734"/>
                <a:gd name="T89" fmla="*/ 398 h 1176"/>
                <a:gd name="T90" fmla="*/ 168 w 734"/>
                <a:gd name="T91" fmla="*/ 402 h 1176"/>
                <a:gd name="T92" fmla="*/ 258 w 734"/>
                <a:gd name="T93" fmla="*/ 296 h 1176"/>
                <a:gd name="T94" fmla="*/ 358 w 734"/>
                <a:gd name="T95" fmla="*/ 180 h 1176"/>
                <a:gd name="T96" fmla="*/ 448 w 734"/>
                <a:gd name="T97" fmla="*/ 78 h 1176"/>
                <a:gd name="T98" fmla="*/ 506 w 734"/>
                <a:gd name="T99" fmla="*/ 14 h 1176"/>
                <a:gd name="T100" fmla="*/ 502 w 734"/>
                <a:gd name="T101" fmla="*/ 8 h 1176"/>
                <a:gd name="T102" fmla="*/ 500 w 734"/>
                <a:gd name="T103" fmla="*/ 4 h 1176"/>
                <a:gd name="T104" fmla="*/ 500 w 734"/>
                <a:gd name="T105" fmla="*/ 0 h 1176"/>
                <a:gd name="T106" fmla="*/ 498 w 734"/>
                <a:gd name="T107" fmla="*/ 0 h 1176"/>
                <a:gd name="T108" fmla="*/ 536 w 734"/>
                <a:gd name="T109" fmla="*/ 78 h 1176"/>
                <a:gd name="T110" fmla="*/ 610 w 734"/>
                <a:gd name="T111" fmla="*/ 236 h 1176"/>
                <a:gd name="T112" fmla="*/ 686 w 734"/>
                <a:gd name="T113" fmla="*/ 408 h 1176"/>
                <a:gd name="T114" fmla="*/ 716 w 734"/>
                <a:gd name="T115" fmla="*/ 480 h 1176"/>
                <a:gd name="T116" fmla="*/ 734 w 734"/>
                <a:gd name="T117" fmla="*/ 536 h 117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734"/>
                <a:gd name="T178" fmla="*/ 0 h 1176"/>
                <a:gd name="T179" fmla="*/ 734 w 734"/>
                <a:gd name="T180" fmla="*/ 1176 h 117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734" h="1176">
                  <a:moveTo>
                    <a:pt x="734" y="536"/>
                  </a:moveTo>
                  <a:lnTo>
                    <a:pt x="734" y="536"/>
                  </a:lnTo>
                  <a:lnTo>
                    <a:pt x="710" y="520"/>
                  </a:lnTo>
                  <a:lnTo>
                    <a:pt x="684" y="506"/>
                  </a:lnTo>
                  <a:lnTo>
                    <a:pt x="660" y="494"/>
                  </a:lnTo>
                  <a:lnTo>
                    <a:pt x="638" y="482"/>
                  </a:lnTo>
                  <a:lnTo>
                    <a:pt x="608" y="470"/>
                  </a:lnTo>
                  <a:lnTo>
                    <a:pt x="584" y="462"/>
                  </a:lnTo>
                  <a:lnTo>
                    <a:pt x="570" y="456"/>
                  </a:lnTo>
                  <a:lnTo>
                    <a:pt x="564" y="456"/>
                  </a:lnTo>
                  <a:lnTo>
                    <a:pt x="556" y="486"/>
                  </a:lnTo>
                  <a:lnTo>
                    <a:pt x="534" y="552"/>
                  </a:lnTo>
                  <a:lnTo>
                    <a:pt x="518" y="594"/>
                  </a:lnTo>
                  <a:lnTo>
                    <a:pt x="500" y="642"/>
                  </a:lnTo>
                  <a:lnTo>
                    <a:pt x="474" y="696"/>
                  </a:lnTo>
                  <a:lnTo>
                    <a:pt x="446" y="750"/>
                  </a:lnTo>
                  <a:lnTo>
                    <a:pt x="412" y="808"/>
                  </a:lnTo>
                  <a:lnTo>
                    <a:pt x="374" y="868"/>
                  </a:lnTo>
                  <a:lnTo>
                    <a:pt x="352" y="896"/>
                  </a:lnTo>
                  <a:lnTo>
                    <a:pt x="328" y="926"/>
                  </a:lnTo>
                  <a:lnTo>
                    <a:pt x="304" y="954"/>
                  </a:lnTo>
                  <a:lnTo>
                    <a:pt x="278" y="982"/>
                  </a:lnTo>
                  <a:lnTo>
                    <a:pt x="250" y="1012"/>
                  </a:lnTo>
                  <a:lnTo>
                    <a:pt x="220" y="1038"/>
                  </a:lnTo>
                  <a:lnTo>
                    <a:pt x="188" y="1064"/>
                  </a:lnTo>
                  <a:lnTo>
                    <a:pt x="154" y="1090"/>
                  </a:lnTo>
                  <a:lnTo>
                    <a:pt x="118" y="1114"/>
                  </a:lnTo>
                  <a:lnTo>
                    <a:pt x="80" y="1136"/>
                  </a:lnTo>
                  <a:lnTo>
                    <a:pt x="40" y="1158"/>
                  </a:lnTo>
                  <a:lnTo>
                    <a:pt x="0" y="1176"/>
                  </a:lnTo>
                  <a:lnTo>
                    <a:pt x="8" y="1172"/>
                  </a:lnTo>
                  <a:lnTo>
                    <a:pt x="18" y="1168"/>
                  </a:lnTo>
                  <a:lnTo>
                    <a:pt x="28" y="1164"/>
                  </a:lnTo>
                  <a:lnTo>
                    <a:pt x="36" y="1160"/>
                  </a:lnTo>
                  <a:lnTo>
                    <a:pt x="64" y="1130"/>
                  </a:lnTo>
                  <a:lnTo>
                    <a:pt x="90" y="1102"/>
                  </a:lnTo>
                  <a:lnTo>
                    <a:pt x="114" y="1072"/>
                  </a:lnTo>
                  <a:lnTo>
                    <a:pt x="138" y="1042"/>
                  </a:lnTo>
                  <a:lnTo>
                    <a:pt x="160" y="1010"/>
                  </a:lnTo>
                  <a:lnTo>
                    <a:pt x="180" y="980"/>
                  </a:lnTo>
                  <a:lnTo>
                    <a:pt x="218" y="918"/>
                  </a:lnTo>
                  <a:lnTo>
                    <a:pt x="250" y="856"/>
                  </a:lnTo>
                  <a:lnTo>
                    <a:pt x="276" y="794"/>
                  </a:lnTo>
                  <a:lnTo>
                    <a:pt x="300" y="736"/>
                  </a:lnTo>
                  <a:lnTo>
                    <a:pt x="320" y="678"/>
                  </a:lnTo>
                  <a:lnTo>
                    <a:pt x="336" y="624"/>
                  </a:lnTo>
                  <a:lnTo>
                    <a:pt x="350" y="574"/>
                  </a:lnTo>
                  <a:lnTo>
                    <a:pt x="360" y="528"/>
                  </a:lnTo>
                  <a:lnTo>
                    <a:pt x="368" y="490"/>
                  </a:lnTo>
                  <a:lnTo>
                    <a:pt x="378" y="430"/>
                  </a:lnTo>
                  <a:lnTo>
                    <a:pt x="382" y="402"/>
                  </a:lnTo>
                  <a:lnTo>
                    <a:pt x="380" y="402"/>
                  </a:lnTo>
                  <a:lnTo>
                    <a:pt x="374" y="402"/>
                  </a:lnTo>
                  <a:lnTo>
                    <a:pt x="366" y="402"/>
                  </a:lnTo>
                  <a:lnTo>
                    <a:pt x="354" y="400"/>
                  </a:lnTo>
                  <a:lnTo>
                    <a:pt x="356" y="402"/>
                  </a:lnTo>
                  <a:lnTo>
                    <a:pt x="358" y="402"/>
                  </a:lnTo>
                  <a:lnTo>
                    <a:pt x="360" y="402"/>
                  </a:lnTo>
                  <a:lnTo>
                    <a:pt x="362" y="402"/>
                  </a:lnTo>
                  <a:lnTo>
                    <a:pt x="344" y="400"/>
                  </a:lnTo>
                  <a:lnTo>
                    <a:pt x="304" y="398"/>
                  </a:lnTo>
                  <a:lnTo>
                    <a:pt x="246" y="398"/>
                  </a:lnTo>
                  <a:lnTo>
                    <a:pt x="168" y="402"/>
                  </a:lnTo>
                  <a:lnTo>
                    <a:pt x="258" y="296"/>
                  </a:lnTo>
                  <a:lnTo>
                    <a:pt x="358" y="180"/>
                  </a:lnTo>
                  <a:lnTo>
                    <a:pt x="448" y="78"/>
                  </a:lnTo>
                  <a:lnTo>
                    <a:pt x="506" y="14"/>
                  </a:lnTo>
                  <a:lnTo>
                    <a:pt x="502" y="8"/>
                  </a:lnTo>
                  <a:lnTo>
                    <a:pt x="500" y="4"/>
                  </a:lnTo>
                  <a:lnTo>
                    <a:pt x="500" y="0"/>
                  </a:lnTo>
                  <a:lnTo>
                    <a:pt x="498" y="0"/>
                  </a:lnTo>
                  <a:lnTo>
                    <a:pt x="536" y="78"/>
                  </a:lnTo>
                  <a:lnTo>
                    <a:pt x="610" y="236"/>
                  </a:lnTo>
                  <a:lnTo>
                    <a:pt x="650" y="324"/>
                  </a:lnTo>
                  <a:lnTo>
                    <a:pt x="686" y="408"/>
                  </a:lnTo>
                  <a:lnTo>
                    <a:pt x="716" y="480"/>
                  </a:lnTo>
                  <a:lnTo>
                    <a:pt x="726" y="512"/>
                  </a:lnTo>
                  <a:lnTo>
                    <a:pt x="734" y="536"/>
                  </a:ln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</a:ln>
          </p:spPr>
          <p:txBody>
            <a:bodyPr vert="horz" wrap="none" lIns="45720" tIns="45720" rIns="45720" bIns="45720" anchor="t" anchorCtr="0">
              <a:norm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4"/>
              </p:custDataLst>
            </p:nvPr>
          </p:nvSpPr>
          <p:spPr>
            <a:xfrm>
              <a:off x="2169902" y="2994717"/>
              <a:ext cx="566703" cy="1638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9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22.4%</a:t>
              </a:r>
              <a:endParaRPr lang="en-US" altLang="zh-CN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061710" y="2862583"/>
            <a:ext cx="629285" cy="581022"/>
            <a:chOff x="2169902" y="2994717"/>
            <a:chExt cx="566703" cy="414027"/>
          </a:xfrm>
        </p:grpSpPr>
        <p:sp>
          <p:nvSpPr>
            <p:cNvPr id="18" name="任意多边形 17"/>
            <p:cNvSpPr/>
            <p:nvPr>
              <p:custDataLst>
                <p:tags r:id="rId15"/>
              </p:custDataLst>
            </p:nvPr>
          </p:nvSpPr>
          <p:spPr>
            <a:xfrm rot="2621021">
              <a:off x="2351724" y="3071642"/>
              <a:ext cx="203721" cy="337102"/>
            </a:xfrm>
            <a:custGeom>
              <a:avLst/>
              <a:gdLst>
                <a:gd name="T0" fmla="*/ 734 w 734"/>
                <a:gd name="T1" fmla="*/ 536 h 1176"/>
                <a:gd name="T2" fmla="*/ 710 w 734"/>
                <a:gd name="T3" fmla="*/ 520 h 1176"/>
                <a:gd name="T4" fmla="*/ 684 w 734"/>
                <a:gd name="T5" fmla="*/ 506 h 1176"/>
                <a:gd name="T6" fmla="*/ 660 w 734"/>
                <a:gd name="T7" fmla="*/ 494 h 1176"/>
                <a:gd name="T8" fmla="*/ 638 w 734"/>
                <a:gd name="T9" fmla="*/ 482 h 1176"/>
                <a:gd name="T10" fmla="*/ 608 w 734"/>
                <a:gd name="T11" fmla="*/ 470 h 1176"/>
                <a:gd name="T12" fmla="*/ 584 w 734"/>
                <a:gd name="T13" fmla="*/ 462 h 1176"/>
                <a:gd name="T14" fmla="*/ 570 w 734"/>
                <a:gd name="T15" fmla="*/ 456 h 1176"/>
                <a:gd name="T16" fmla="*/ 564 w 734"/>
                <a:gd name="T17" fmla="*/ 456 h 1176"/>
                <a:gd name="T18" fmla="*/ 534 w 734"/>
                <a:gd name="T19" fmla="*/ 552 h 1176"/>
                <a:gd name="T20" fmla="*/ 518 w 734"/>
                <a:gd name="T21" fmla="*/ 594 h 1176"/>
                <a:gd name="T22" fmla="*/ 474 w 734"/>
                <a:gd name="T23" fmla="*/ 696 h 1176"/>
                <a:gd name="T24" fmla="*/ 446 w 734"/>
                <a:gd name="T25" fmla="*/ 750 h 1176"/>
                <a:gd name="T26" fmla="*/ 374 w 734"/>
                <a:gd name="T27" fmla="*/ 868 h 1176"/>
                <a:gd name="T28" fmla="*/ 328 w 734"/>
                <a:gd name="T29" fmla="*/ 926 h 1176"/>
                <a:gd name="T30" fmla="*/ 278 w 734"/>
                <a:gd name="T31" fmla="*/ 982 h 1176"/>
                <a:gd name="T32" fmla="*/ 250 w 734"/>
                <a:gd name="T33" fmla="*/ 1012 h 1176"/>
                <a:gd name="T34" fmla="*/ 188 w 734"/>
                <a:gd name="T35" fmla="*/ 1064 h 1176"/>
                <a:gd name="T36" fmla="*/ 118 w 734"/>
                <a:gd name="T37" fmla="*/ 1114 h 1176"/>
                <a:gd name="T38" fmla="*/ 40 w 734"/>
                <a:gd name="T39" fmla="*/ 1158 h 1176"/>
                <a:gd name="T40" fmla="*/ 0 w 734"/>
                <a:gd name="T41" fmla="*/ 1176 h 1176"/>
                <a:gd name="T42" fmla="*/ 8 w 734"/>
                <a:gd name="T43" fmla="*/ 1172 h 1176"/>
                <a:gd name="T44" fmla="*/ 18 w 734"/>
                <a:gd name="T45" fmla="*/ 1168 h 1176"/>
                <a:gd name="T46" fmla="*/ 28 w 734"/>
                <a:gd name="T47" fmla="*/ 1164 h 1176"/>
                <a:gd name="T48" fmla="*/ 36 w 734"/>
                <a:gd name="T49" fmla="*/ 1160 h 1176"/>
                <a:gd name="T50" fmla="*/ 90 w 734"/>
                <a:gd name="T51" fmla="*/ 1102 h 1176"/>
                <a:gd name="T52" fmla="*/ 138 w 734"/>
                <a:gd name="T53" fmla="*/ 1042 h 1176"/>
                <a:gd name="T54" fmla="*/ 180 w 734"/>
                <a:gd name="T55" fmla="*/ 980 h 1176"/>
                <a:gd name="T56" fmla="*/ 218 w 734"/>
                <a:gd name="T57" fmla="*/ 918 h 1176"/>
                <a:gd name="T58" fmla="*/ 276 w 734"/>
                <a:gd name="T59" fmla="*/ 794 h 1176"/>
                <a:gd name="T60" fmla="*/ 320 w 734"/>
                <a:gd name="T61" fmla="*/ 678 h 1176"/>
                <a:gd name="T62" fmla="*/ 336 w 734"/>
                <a:gd name="T63" fmla="*/ 624 h 1176"/>
                <a:gd name="T64" fmla="*/ 360 w 734"/>
                <a:gd name="T65" fmla="*/ 528 h 1176"/>
                <a:gd name="T66" fmla="*/ 368 w 734"/>
                <a:gd name="T67" fmla="*/ 490 h 1176"/>
                <a:gd name="T68" fmla="*/ 382 w 734"/>
                <a:gd name="T69" fmla="*/ 402 h 1176"/>
                <a:gd name="T70" fmla="*/ 380 w 734"/>
                <a:gd name="T71" fmla="*/ 402 h 1176"/>
                <a:gd name="T72" fmla="*/ 374 w 734"/>
                <a:gd name="T73" fmla="*/ 402 h 1176"/>
                <a:gd name="T74" fmla="*/ 366 w 734"/>
                <a:gd name="T75" fmla="*/ 402 h 1176"/>
                <a:gd name="T76" fmla="*/ 354 w 734"/>
                <a:gd name="T77" fmla="*/ 400 h 1176"/>
                <a:gd name="T78" fmla="*/ 356 w 734"/>
                <a:gd name="T79" fmla="*/ 402 h 1176"/>
                <a:gd name="T80" fmla="*/ 358 w 734"/>
                <a:gd name="T81" fmla="*/ 402 h 1176"/>
                <a:gd name="T82" fmla="*/ 362 w 734"/>
                <a:gd name="T83" fmla="*/ 402 h 1176"/>
                <a:gd name="T84" fmla="*/ 344 w 734"/>
                <a:gd name="T85" fmla="*/ 400 h 1176"/>
                <a:gd name="T86" fmla="*/ 304 w 734"/>
                <a:gd name="T87" fmla="*/ 398 h 1176"/>
                <a:gd name="T88" fmla="*/ 246 w 734"/>
                <a:gd name="T89" fmla="*/ 398 h 1176"/>
                <a:gd name="T90" fmla="*/ 168 w 734"/>
                <a:gd name="T91" fmla="*/ 402 h 1176"/>
                <a:gd name="T92" fmla="*/ 258 w 734"/>
                <a:gd name="T93" fmla="*/ 296 h 1176"/>
                <a:gd name="T94" fmla="*/ 358 w 734"/>
                <a:gd name="T95" fmla="*/ 180 h 1176"/>
                <a:gd name="T96" fmla="*/ 448 w 734"/>
                <a:gd name="T97" fmla="*/ 78 h 1176"/>
                <a:gd name="T98" fmla="*/ 506 w 734"/>
                <a:gd name="T99" fmla="*/ 14 h 1176"/>
                <a:gd name="T100" fmla="*/ 502 w 734"/>
                <a:gd name="T101" fmla="*/ 8 h 1176"/>
                <a:gd name="T102" fmla="*/ 500 w 734"/>
                <a:gd name="T103" fmla="*/ 4 h 1176"/>
                <a:gd name="T104" fmla="*/ 500 w 734"/>
                <a:gd name="T105" fmla="*/ 0 h 1176"/>
                <a:gd name="T106" fmla="*/ 498 w 734"/>
                <a:gd name="T107" fmla="*/ 0 h 1176"/>
                <a:gd name="T108" fmla="*/ 536 w 734"/>
                <a:gd name="T109" fmla="*/ 78 h 1176"/>
                <a:gd name="T110" fmla="*/ 610 w 734"/>
                <a:gd name="T111" fmla="*/ 236 h 1176"/>
                <a:gd name="T112" fmla="*/ 686 w 734"/>
                <a:gd name="T113" fmla="*/ 408 h 1176"/>
                <a:gd name="T114" fmla="*/ 716 w 734"/>
                <a:gd name="T115" fmla="*/ 480 h 1176"/>
                <a:gd name="T116" fmla="*/ 734 w 734"/>
                <a:gd name="T117" fmla="*/ 536 h 117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734"/>
                <a:gd name="T178" fmla="*/ 0 h 1176"/>
                <a:gd name="T179" fmla="*/ 734 w 734"/>
                <a:gd name="T180" fmla="*/ 1176 h 117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734" h="1176">
                  <a:moveTo>
                    <a:pt x="734" y="536"/>
                  </a:moveTo>
                  <a:lnTo>
                    <a:pt x="734" y="536"/>
                  </a:lnTo>
                  <a:lnTo>
                    <a:pt x="710" y="520"/>
                  </a:lnTo>
                  <a:lnTo>
                    <a:pt x="684" y="506"/>
                  </a:lnTo>
                  <a:lnTo>
                    <a:pt x="660" y="494"/>
                  </a:lnTo>
                  <a:lnTo>
                    <a:pt x="638" y="482"/>
                  </a:lnTo>
                  <a:lnTo>
                    <a:pt x="608" y="470"/>
                  </a:lnTo>
                  <a:lnTo>
                    <a:pt x="584" y="462"/>
                  </a:lnTo>
                  <a:lnTo>
                    <a:pt x="570" y="456"/>
                  </a:lnTo>
                  <a:lnTo>
                    <a:pt x="564" y="456"/>
                  </a:lnTo>
                  <a:lnTo>
                    <a:pt x="556" y="486"/>
                  </a:lnTo>
                  <a:lnTo>
                    <a:pt x="534" y="552"/>
                  </a:lnTo>
                  <a:lnTo>
                    <a:pt x="518" y="594"/>
                  </a:lnTo>
                  <a:lnTo>
                    <a:pt x="500" y="642"/>
                  </a:lnTo>
                  <a:lnTo>
                    <a:pt x="474" y="696"/>
                  </a:lnTo>
                  <a:lnTo>
                    <a:pt x="446" y="750"/>
                  </a:lnTo>
                  <a:lnTo>
                    <a:pt x="412" y="808"/>
                  </a:lnTo>
                  <a:lnTo>
                    <a:pt x="374" y="868"/>
                  </a:lnTo>
                  <a:lnTo>
                    <a:pt x="352" y="896"/>
                  </a:lnTo>
                  <a:lnTo>
                    <a:pt x="328" y="926"/>
                  </a:lnTo>
                  <a:lnTo>
                    <a:pt x="304" y="954"/>
                  </a:lnTo>
                  <a:lnTo>
                    <a:pt x="278" y="982"/>
                  </a:lnTo>
                  <a:lnTo>
                    <a:pt x="250" y="1012"/>
                  </a:lnTo>
                  <a:lnTo>
                    <a:pt x="220" y="1038"/>
                  </a:lnTo>
                  <a:lnTo>
                    <a:pt x="188" y="1064"/>
                  </a:lnTo>
                  <a:lnTo>
                    <a:pt x="154" y="1090"/>
                  </a:lnTo>
                  <a:lnTo>
                    <a:pt x="118" y="1114"/>
                  </a:lnTo>
                  <a:lnTo>
                    <a:pt x="80" y="1136"/>
                  </a:lnTo>
                  <a:lnTo>
                    <a:pt x="40" y="1158"/>
                  </a:lnTo>
                  <a:lnTo>
                    <a:pt x="0" y="1176"/>
                  </a:lnTo>
                  <a:lnTo>
                    <a:pt x="8" y="1172"/>
                  </a:lnTo>
                  <a:lnTo>
                    <a:pt x="18" y="1168"/>
                  </a:lnTo>
                  <a:lnTo>
                    <a:pt x="28" y="1164"/>
                  </a:lnTo>
                  <a:lnTo>
                    <a:pt x="36" y="1160"/>
                  </a:lnTo>
                  <a:lnTo>
                    <a:pt x="64" y="1130"/>
                  </a:lnTo>
                  <a:lnTo>
                    <a:pt x="90" y="1102"/>
                  </a:lnTo>
                  <a:lnTo>
                    <a:pt x="114" y="1072"/>
                  </a:lnTo>
                  <a:lnTo>
                    <a:pt x="138" y="1042"/>
                  </a:lnTo>
                  <a:lnTo>
                    <a:pt x="160" y="1010"/>
                  </a:lnTo>
                  <a:lnTo>
                    <a:pt x="180" y="980"/>
                  </a:lnTo>
                  <a:lnTo>
                    <a:pt x="218" y="918"/>
                  </a:lnTo>
                  <a:lnTo>
                    <a:pt x="250" y="856"/>
                  </a:lnTo>
                  <a:lnTo>
                    <a:pt x="276" y="794"/>
                  </a:lnTo>
                  <a:lnTo>
                    <a:pt x="300" y="736"/>
                  </a:lnTo>
                  <a:lnTo>
                    <a:pt x="320" y="678"/>
                  </a:lnTo>
                  <a:lnTo>
                    <a:pt x="336" y="624"/>
                  </a:lnTo>
                  <a:lnTo>
                    <a:pt x="350" y="574"/>
                  </a:lnTo>
                  <a:lnTo>
                    <a:pt x="360" y="528"/>
                  </a:lnTo>
                  <a:lnTo>
                    <a:pt x="368" y="490"/>
                  </a:lnTo>
                  <a:lnTo>
                    <a:pt x="378" y="430"/>
                  </a:lnTo>
                  <a:lnTo>
                    <a:pt x="382" y="402"/>
                  </a:lnTo>
                  <a:lnTo>
                    <a:pt x="380" y="402"/>
                  </a:lnTo>
                  <a:lnTo>
                    <a:pt x="374" y="402"/>
                  </a:lnTo>
                  <a:lnTo>
                    <a:pt x="366" y="402"/>
                  </a:lnTo>
                  <a:lnTo>
                    <a:pt x="354" y="400"/>
                  </a:lnTo>
                  <a:lnTo>
                    <a:pt x="356" y="402"/>
                  </a:lnTo>
                  <a:lnTo>
                    <a:pt x="358" y="402"/>
                  </a:lnTo>
                  <a:lnTo>
                    <a:pt x="360" y="402"/>
                  </a:lnTo>
                  <a:lnTo>
                    <a:pt x="362" y="402"/>
                  </a:lnTo>
                  <a:lnTo>
                    <a:pt x="344" y="400"/>
                  </a:lnTo>
                  <a:lnTo>
                    <a:pt x="304" y="398"/>
                  </a:lnTo>
                  <a:lnTo>
                    <a:pt x="246" y="398"/>
                  </a:lnTo>
                  <a:lnTo>
                    <a:pt x="168" y="402"/>
                  </a:lnTo>
                  <a:lnTo>
                    <a:pt x="258" y="296"/>
                  </a:lnTo>
                  <a:lnTo>
                    <a:pt x="358" y="180"/>
                  </a:lnTo>
                  <a:lnTo>
                    <a:pt x="448" y="78"/>
                  </a:lnTo>
                  <a:lnTo>
                    <a:pt x="506" y="14"/>
                  </a:lnTo>
                  <a:lnTo>
                    <a:pt x="502" y="8"/>
                  </a:lnTo>
                  <a:lnTo>
                    <a:pt x="500" y="4"/>
                  </a:lnTo>
                  <a:lnTo>
                    <a:pt x="500" y="0"/>
                  </a:lnTo>
                  <a:lnTo>
                    <a:pt x="498" y="0"/>
                  </a:lnTo>
                  <a:lnTo>
                    <a:pt x="536" y="78"/>
                  </a:lnTo>
                  <a:lnTo>
                    <a:pt x="610" y="236"/>
                  </a:lnTo>
                  <a:lnTo>
                    <a:pt x="650" y="324"/>
                  </a:lnTo>
                  <a:lnTo>
                    <a:pt x="686" y="408"/>
                  </a:lnTo>
                  <a:lnTo>
                    <a:pt x="716" y="480"/>
                  </a:lnTo>
                  <a:lnTo>
                    <a:pt x="726" y="512"/>
                  </a:lnTo>
                  <a:lnTo>
                    <a:pt x="734" y="536"/>
                  </a:ln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</a:ln>
          </p:spPr>
          <p:txBody>
            <a:bodyPr vert="horz" wrap="none" lIns="45720" tIns="45720" rIns="45720" bIns="45720" anchor="t" anchorCtr="0">
              <a:norm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/>
            <p:cNvSpPr txBox="1"/>
            <p:nvPr>
              <p:custDataLst>
                <p:tags r:id="rId16"/>
              </p:custDataLst>
            </p:nvPr>
          </p:nvSpPr>
          <p:spPr>
            <a:xfrm>
              <a:off x="2169902" y="2994717"/>
              <a:ext cx="566703" cy="1638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9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16.1</a:t>
              </a:r>
              <a:r>
                <a:rPr lang="en-US" altLang="zh-CN" sz="9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</a:t>
              </a:r>
              <a:endParaRPr lang="en-US" altLang="zh-CN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233670" y="3168018"/>
            <a:ext cx="629285" cy="581022"/>
            <a:chOff x="2169902" y="2994717"/>
            <a:chExt cx="566703" cy="414027"/>
          </a:xfrm>
        </p:grpSpPr>
        <p:sp>
          <p:nvSpPr>
            <p:cNvPr id="23" name="任意多边形 22"/>
            <p:cNvSpPr/>
            <p:nvPr>
              <p:custDataLst>
                <p:tags r:id="rId17"/>
              </p:custDataLst>
            </p:nvPr>
          </p:nvSpPr>
          <p:spPr>
            <a:xfrm rot="2621021">
              <a:off x="2351724" y="3071642"/>
              <a:ext cx="203721" cy="337102"/>
            </a:xfrm>
            <a:custGeom>
              <a:avLst/>
              <a:gdLst>
                <a:gd name="T0" fmla="*/ 734 w 734"/>
                <a:gd name="T1" fmla="*/ 536 h 1176"/>
                <a:gd name="T2" fmla="*/ 710 w 734"/>
                <a:gd name="T3" fmla="*/ 520 h 1176"/>
                <a:gd name="T4" fmla="*/ 684 w 734"/>
                <a:gd name="T5" fmla="*/ 506 h 1176"/>
                <a:gd name="T6" fmla="*/ 660 w 734"/>
                <a:gd name="T7" fmla="*/ 494 h 1176"/>
                <a:gd name="T8" fmla="*/ 638 w 734"/>
                <a:gd name="T9" fmla="*/ 482 h 1176"/>
                <a:gd name="T10" fmla="*/ 608 w 734"/>
                <a:gd name="T11" fmla="*/ 470 h 1176"/>
                <a:gd name="T12" fmla="*/ 584 w 734"/>
                <a:gd name="T13" fmla="*/ 462 h 1176"/>
                <a:gd name="T14" fmla="*/ 570 w 734"/>
                <a:gd name="T15" fmla="*/ 456 h 1176"/>
                <a:gd name="T16" fmla="*/ 564 w 734"/>
                <a:gd name="T17" fmla="*/ 456 h 1176"/>
                <a:gd name="T18" fmla="*/ 534 w 734"/>
                <a:gd name="T19" fmla="*/ 552 h 1176"/>
                <a:gd name="T20" fmla="*/ 518 w 734"/>
                <a:gd name="T21" fmla="*/ 594 h 1176"/>
                <a:gd name="T22" fmla="*/ 474 w 734"/>
                <a:gd name="T23" fmla="*/ 696 h 1176"/>
                <a:gd name="T24" fmla="*/ 446 w 734"/>
                <a:gd name="T25" fmla="*/ 750 h 1176"/>
                <a:gd name="T26" fmla="*/ 374 w 734"/>
                <a:gd name="T27" fmla="*/ 868 h 1176"/>
                <a:gd name="T28" fmla="*/ 328 w 734"/>
                <a:gd name="T29" fmla="*/ 926 h 1176"/>
                <a:gd name="T30" fmla="*/ 278 w 734"/>
                <a:gd name="T31" fmla="*/ 982 h 1176"/>
                <a:gd name="T32" fmla="*/ 250 w 734"/>
                <a:gd name="T33" fmla="*/ 1012 h 1176"/>
                <a:gd name="T34" fmla="*/ 188 w 734"/>
                <a:gd name="T35" fmla="*/ 1064 h 1176"/>
                <a:gd name="T36" fmla="*/ 118 w 734"/>
                <a:gd name="T37" fmla="*/ 1114 h 1176"/>
                <a:gd name="T38" fmla="*/ 40 w 734"/>
                <a:gd name="T39" fmla="*/ 1158 h 1176"/>
                <a:gd name="T40" fmla="*/ 0 w 734"/>
                <a:gd name="T41" fmla="*/ 1176 h 1176"/>
                <a:gd name="T42" fmla="*/ 8 w 734"/>
                <a:gd name="T43" fmla="*/ 1172 h 1176"/>
                <a:gd name="T44" fmla="*/ 18 w 734"/>
                <a:gd name="T45" fmla="*/ 1168 h 1176"/>
                <a:gd name="T46" fmla="*/ 28 w 734"/>
                <a:gd name="T47" fmla="*/ 1164 h 1176"/>
                <a:gd name="T48" fmla="*/ 36 w 734"/>
                <a:gd name="T49" fmla="*/ 1160 h 1176"/>
                <a:gd name="T50" fmla="*/ 90 w 734"/>
                <a:gd name="T51" fmla="*/ 1102 h 1176"/>
                <a:gd name="T52" fmla="*/ 138 w 734"/>
                <a:gd name="T53" fmla="*/ 1042 h 1176"/>
                <a:gd name="T54" fmla="*/ 180 w 734"/>
                <a:gd name="T55" fmla="*/ 980 h 1176"/>
                <a:gd name="T56" fmla="*/ 218 w 734"/>
                <a:gd name="T57" fmla="*/ 918 h 1176"/>
                <a:gd name="T58" fmla="*/ 276 w 734"/>
                <a:gd name="T59" fmla="*/ 794 h 1176"/>
                <a:gd name="T60" fmla="*/ 320 w 734"/>
                <a:gd name="T61" fmla="*/ 678 h 1176"/>
                <a:gd name="T62" fmla="*/ 336 w 734"/>
                <a:gd name="T63" fmla="*/ 624 h 1176"/>
                <a:gd name="T64" fmla="*/ 360 w 734"/>
                <a:gd name="T65" fmla="*/ 528 h 1176"/>
                <a:gd name="T66" fmla="*/ 368 w 734"/>
                <a:gd name="T67" fmla="*/ 490 h 1176"/>
                <a:gd name="T68" fmla="*/ 382 w 734"/>
                <a:gd name="T69" fmla="*/ 402 h 1176"/>
                <a:gd name="T70" fmla="*/ 380 w 734"/>
                <a:gd name="T71" fmla="*/ 402 h 1176"/>
                <a:gd name="T72" fmla="*/ 374 w 734"/>
                <a:gd name="T73" fmla="*/ 402 h 1176"/>
                <a:gd name="T74" fmla="*/ 366 w 734"/>
                <a:gd name="T75" fmla="*/ 402 h 1176"/>
                <a:gd name="T76" fmla="*/ 354 w 734"/>
                <a:gd name="T77" fmla="*/ 400 h 1176"/>
                <a:gd name="T78" fmla="*/ 356 w 734"/>
                <a:gd name="T79" fmla="*/ 402 h 1176"/>
                <a:gd name="T80" fmla="*/ 358 w 734"/>
                <a:gd name="T81" fmla="*/ 402 h 1176"/>
                <a:gd name="T82" fmla="*/ 362 w 734"/>
                <a:gd name="T83" fmla="*/ 402 h 1176"/>
                <a:gd name="T84" fmla="*/ 344 w 734"/>
                <a:gd name="T85" fmla="*/ 400 h 1176"/>
                <a:gd name="T86" fmla="*/ 304 w 734"/>
                <a:gd name="T87" fmla="*/ 398 h 1176"/>
                <a:gd name="T88" fmla="*/ 246 w 734"/>
                <a:gd name="T89" fmla="*/ 398 h 1176"/>
                <a:gd name="T90" fmla="*/ 168 w 734"/>
                <a:gd name="T91" fmla="*/ 402 h 1176"/>
                <a:gd name="T92" fmla="*/ 258 w 734"/>
                <a:gd name="T93" fmla="*/ 296 h 1176"/>
                <a:gd name="T94" fmla="*/ 358 w 734"/>
                <a:gd name="T95" fmla="*/ 180 h 1176"/>
                <a:gd name="T96" fmla="*/ 448 w 734"/>
                <a:gd name="T97" fmla="*/ 78 h 1176"/>
                <a:gd name="T98" fmla="*/ 506 w 734"/>
                <a:gd name="T99" fmla="*/ 14 h 1176"/>
                <a:gd name="T100" fmla="*/ 502 w 734"/>
                <a:gd name="T101" fmla="*/ 8 h 1176"/>
                <a:gd name="T102" fmla="*/ 500 w 734"/>
                <a:gd name="T103" fmla="*/ 4 h 1176"/>
                <a:gd name="T104" fmla="*/ 500 w 734"/>
                <a:gd name="T105" fmla="*/ 0 h 1176"/>
                <a:gd name="T106" fmla="*/ 498 w 734"/>
                <a:gd name="T107" fmla="*/ 0 h 1176"/>
                <a:gd name="T108" fmla="*/ 536 w 734"/>
                <a:gd name="T109" fmla="*/ 78 h 1176"/>
                <a:gd name="T110" fmla="*/ 610 w 734"/>
                <a:gd name="T111" fmla="*/ 236 h 1176"/>
                <a:gd name="T112" fmla="*/ 686 w 734"/>
                <a:gd name="T113" fmla="*/ 408 h 1176"/>
                <a:gd name="T114" fmla="*/ 716 w 734"/>
                <a:gd name="T115" fmla="*/ 480 h 1176"/>
                <a:gd name="T116" fmla="*/ 734 w 734"/>
                <a:gd name="T117" fmla="*/ 536 h 117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734"/>
                <a:gd name="T178" fmla="*/ 0 h 1176"/>
                <a:gd name="T179" fmla="*/ 734 w 734"/>
                <a:gd name="T180" fmla="*/ 1176 h 117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734" h="1176">
                  <a:moveTo>
                    <a:pt x="734" y="536"/>
                  </a:moveTo>
                  <a:lnTo>
                    <a:pt x="734" y="536"/>
                  </a:lnTo>
                  <a:lnTo>
                    <a:pt x="710" y="520"/>
                  </a:lnTo>
                  <a:lnTo>
                    <a:pt x="684" y="506"/>
                  </a:lnTo>
                  <a:lnTo>
                    <a:pt x="660" y="494"/>
                  </a:lnTo>
                  <a:lnTo>
                    <a:pt x="638" y="482"/>
                  </a:lnTo>
                  <a:lnTo>
                    <a:pt x="608" y="470"/>
                  </a:lnTo>
                  <a:lnTo>
                    <a:pt x="584" y="462"/>
                  </a:lnTo>
                  <a:lnTo>
                    <a:pt x="570" y="456"/>
                  </a:lnTo>
                  <a:lnTo>
                    <a:pt x="564" y="456"/>
                  </a:lnTo>
                  <a:lnTo>
                    <a:pt x="556" y="486"/>
                  </a:lnTo>
                  <a:lnTo>
                    <a:pt x="534" y="552"/>
                  </a:lnTo>
                  <a:lnTo>
                    <a:pt x="518" y="594"/>
                  </a:lnTo>
                  <a:lnTo>
                    <a:pt x="500" y="642"/>
                  </a:lnTo>
                  <a:lnTo>
                    <a:pt x="474" y="696"/>
                  </a:lnTo>
                  <a:lnTo>
                    <a:pt x="446" y="750"/>
                  </a:lnTo>
                  <a:lnTo>
                    <a:pt x="412" y="808"/>
                  </a:lnTo>
                  <a:lnTo>
                    <a:pt x="374" y="868"/>
                  </a:lnTo>
                  <a:lnTo>
                    <a:pt x="352" y="896"/>
                  </a:lnTo>
                  <a:lnTo>
                    <a:pt x="328" y="926"/>
                  </a:lnTo>
                  <a:lnTo>
                    <a:pt x="304" y="954"/>
                  </a:lnTo>
                  <a:lnTo>
                    <a:pt x="278" y="982"/>
                  </a:lnTo>
                  <a:lnTo>
                    <a:pt x="250" y="1012"/>
                  </a:lnTo>
                  <a:lnTo>
                    <a:pt x="220" y="1038"/>
                  </a:lnTo>
                  <a:lnTo>
                    <a:pt x="188" y="1064"/>
                  </a:lnTo>
                  <a:lnTo>
                    <a:pt x="154" y="1090"/>
                  </a:lnTo>
                  <a:lnTo>
                    <a:pt x="118" y="1114"/>
                  </a:lnTo>
                  <a:lnTo>
                    <a:pt x="80" y="1136"/>
                  </a:lnTo>
                  <a:lnTo>
                    <a:pt x="40" y="1158"/>
                  </a:lnTo>
                  <a:lnTo>
                    <a:pt x="0" y="1176"/>
                  </a:lnTo>
                  <a:lnTo>
                    <a:pt x="8" y="1172"/>
                  </a:lnTo>
                  <a:lnTo>
                    <a:pt x="18" y="1168"/>
                  </a:lnTo>
                  <a:lnTo>
                    <a:pt x="28" y="1164"/>
                  </a:lnTo>
                  <a:lnTo>
                    <a:pt x="36" y="1160"/>
                  </a:lnTo>
                  <a:lnTo>
                    <a:pt x="64" y="1130"/>
                  </a:lnTo>
                  <a:lnTo>
                    <a:pt x="90" y="1102"/>
                  </a:lnTo>
                  <a:lnTo>
                    <a:pt x="114" y="1072"/>
                  </a:lnTo>
                  <a:lnTo>
                    <a:pt x="138" y="1042"/>
                  </a:lnTo>
                  <a:lnTo>
                    <a:pt x="160" y="1010"/>
                  </a:lnTo>
                  <a:lnTo>
                    <a:pt x="180" y="980"/>
                  </a:lnTo>
                  <a:lnTo>
                    <a:pt x="218" y="918"/>
                  </a:lnTo>
                  <a:lnTo>
                    <a:pt x="250" y="856"/>
                  </a:lnTo>
                  <a:lnTo>
                    <a:pt x="276" y="794"/>
                  </a:lnTo>
                  <a:lnTo>
                    <a:pt x="300" y="736"/>
                  </a:lnTo>
                  <a:lnTo>
                    <a:pt x="320" y="678"/>
                  </a:lnTo>
                  <a:lnTo>
                    <a:pt x="336" y="624"/>
                  </a:lnTo>
                  <a:lnTo>
                    <a:pt x="350" y="574"/>
                  </a:lnTo>
                  <a:lnTo>
                    <a:pt x="360" y="528"/>
                  </a:lnTo>
                  <a:lnTo>
                    <a:pt x="368" y="490"/>
                  </a:lnTo>
                  <a:lnTo>
                    <a:pt x="378" y="430"/>
                  </a:lnTo>
                  <a:lnTo>
                    <a:pt x="382" y="402"/>
                  </a:lnTo>
                  <a:lnTo>
                    <a:pt x="380" y="402"/>
                  </a:lnTo>
                  <a:lnTo>
                    <a:pt x="374" y="402"/>
                  </a:lnTo>
                  <a:lnTo>
                    <a:pt x="366" y="402"/>
                  </a:lnTo>
                  <a:lnTo>
                    <a:pt x="354" y="400"/>
                  </a:lnTo>
                  <a:lnTo>
                    <a:pt x="356" y="402"/>
                  </a:lnTo>
                  <a:lnTo>
                    <a:pt x="358" y="402"/>
                  </a:lnTo>
                  <a:lnTo>
                    <a:pt x="360" y="402"/>
                  </a:lnTo>
                  <a:lnTo>
                    <a:pt x="362" y="402"/>
                  </a:lnTo>
                  <a:lnTo>
                    <a:pt x="344" y="400"/>
                  </a:lnTo>
                  <a:lnTo>
                    <a:pt x="304" y="398"/>
                  </a:lnTo>
                  <a:lnTo>
                    <a:pt x="246" y="398"/>
                  </a:lnTo>
                  <a:lnTo>
                    <a:pt x="168" y="402"/>
                  </a:lnTo>
                  <a:lnTo>
                    <a:pt x="258" y="296"/>
                  </a:lnTo>
                  <a:lnTo>
                    <a:pt x="358" y="180"/>
                  </a:lnTo>
                  <a:lnTo>
                    <a:pt x="448" y="78"/>
                  </a:lnTo>
                  <a:lnTo>
                    <a:pt x="506" y="14"/>
                  </a:lnTo>
                  <a:lnTo>
                    <a:pt x="502" y="8"/>
                  </a:lnTo>
                  <a:lnTo>
                    <a:pt x="500" y="4"/>
                  </a:lnTo>
                  <a:lnTo>
                    <a:pt x="500" y="0"/>
                  </a:lnTo>
                  <a:lnTo>
                    <a:pt x="498" y="0"/>
                  </a:lnTo>
                  <a:lnTo>
                    <a:pt x="536" y="78"/>
                  </a:lnTo>
                  <a:lnTo>
                    <a:pt x="610" y="236"/>
                  </a:lnTo>
                  <a:lnTo>
                    <a:pt x="650" y="324"/>
                  </a:lnTo>
                  <a:lnTo>
                    <a:pt x="686" y="408"/>
                  </a:lnTo>
                  <a:lnTo>
                    <a:pt x="716" y="480"/>
                  </a:lnTo>
                  <a:lnTo>
                    <a:pt x="726" y="512"/>
                  </a:lnTo>
                  <a:lnTo>
                    <a:pt x="734" y="536"/>
                  </a:ln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</a:ln>
          </p:spPr>
          <p:txBody>
            <a:bodyPr vert="horz" wrap="none" lIns="45720" tIns="45720" rIns="45720" bIns="45720" anchor="t" anchorCtr="0">
              <a:norm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24"/>
            <p:cNvSpPr txBox="1"/>
            <p:nvPr>
              <p:custDataLst>
                <p:tags r:id="rId18"/>
              </p:custDataLst>
            </p:nvPr>
          </p:nvSpPr>
          <p:spPr>
            <a:xfrm>
              <a:off x="2169902" y="2994717"/>
              <a:ext cx="566703" cy="1638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9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3.8PP</a:t>
              </a:r>
              <a:endParaRPr lang="en-US" altLang="zh-CN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8964930" y="3103880"/>
            <a:ext cx="74993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1.6P</a:t>
            </a:r>
            <a:r>
              <a:rPr lang="en-US" altLang="zh-CN" sz="9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</a:t>
            </a:r>
            <a:endParaRPr lang="en-US" altLang="zh-CN" sz="9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9043670" y="3238503"/>
            <a:ext cx="629285" cy="581022"/>
            <a:chOff x="2169902" y="2994717"/>
            <a:chExt cx="566703" cy="414027"/>
          </a:xfrm>
        </p:grpSpPr>
        <p:sp>
          <p:nvSpPr>
            <p:cNvPr id="9" name="任意多边形 8"/>
            <p:cNvSpPr/>
            <p:nvPr>
              <p:custDataLst>
                <p:tags r:id="rId19"/>
              </p:custDataLst>
            </p:nvPr>
          </p:nvSpPr>
          <p:spPr>
            <a:xfrm rot="2621021">
              <a:off x="2351724" y="3071642"/>
              <a:ext cx="203721" cy="337102"/>
            </a:xfrm>
            <a:custGeom>
              <a:avLst/>
              <a:gdLst>
                <a:gd name="T0" fmla="*/ 734 w 734"/>
                <a:gd name="T1" fmla="*/ 536 h 1176"/>
                <a:gd name="T2" fmla="*/ 710 w 734"/>
                <a:gd name="T3" fmla="*/ 520 h 1176"/>
                <a:gd name="T4" fmla="*/ 684 w 734"/>
                <a:gd name="T5" fmla="*/ 506 h 1176"/>
                <a:gd name="T6" fmla="*/ 660 w 734"/>
                <a:gd name="T7" fmla="*/ 494 h 1176"/>
                <a:gd name="T8" fmla="*/ 638 w 734"/>
                <a:gd name="T9" fmla="*/ 482 h 1176"/>
                <a:gd name="T10" fmla="*/ 608 w 734"/>
                <a:gd name="T11" fmla="*/ 470 h 1176"/>
                <a:gd name="T12" fmla="*/ 584 w 734"/>
                <a:gd name="T13" fmla="*/ 462 h 1176"/>
                <a:gd name="T14" fmla="*/ 570 w 734"/>
                <a:gd name="T15" fmla="*/ 456 h 1176"/>
                <a:gd name="T16" fmla="*/ 564 w 734"/>
                <a:gd name="T17" fmla="*/ 456 h 1176"/>
                <a:gd name="T18" fmla="*/ 534 w 734"/>
                <a:gd name="T19" fmla="*/ 552 h 1176"/>
                <a:gd name="T20" fmla="*/ 518 w 734"/>
                <a:gd name="T21" fmla="*/ 594 h 1176"/>
                <a:gd name="T22" fmla="*/ 474 w 734"/>
                <a:gd name="T23" fmla="*/ 696 h 1176"/>
                <a:gd name="T24" fmla="*/ 446 w 734"/>
                <a:gd name="T25" fmla="*/ 750 h 1176"/>
                <a:gd name="T26" fmla="*/ 374 w 734"/>
                <a:gd name="T27" fmla="*/ 868 h 1176"/>
                <a:gd name="T28" fmla="*/ 328 w 734"/>
                <a:gd name="T29" fmla="*/ 926 h 1176"/>
                <a:gd name="T30" fmla="*/ 278 w 734"/>
                <a:gd name="T31" fmla="*/ 982 h 1176"/>
                <a:gd name="T32" fmla="*/ 250 w 734"/>
                <a:gd name="T33" fmla="*/ 1012 h 1176"/>
                <a:gd name="T34" fmla="*/ 188 w 734"/>
                <a:gd name="T35" fmla="*/ 1064 h 1176"/>
                <a:gd name="T36" fmla="*/ 118 w 734"/>
                <a:gd name="T37" fmla="*/ 1114 h 1176"/>
                <a:gd name="T38" fmla="*/ 40 w 734"/>
                <a:gd name="T39" fmla="*/ 1158 h 1176"/>
                <a:gd name="T40" fmla="*/ 0 w 734"/>
                <a:gd name="T41" fmla="*/ 1176 h 1176"/>
                <a:gd name="T42" fmla="*/ 8 w 734"/>
                <a:gd name="T43" fmla="*/ 1172 h 1176"/>
                <a:gd name="T44" fmla="*/ 18 w 734"/>
                <a:gd name="T45" fmla="*/ 1168 h 1176"/>
                <a:gd name="T46" fmla="*/ 28 w 734"/>
                <a:gd name="T47" fmla="*/ 1164 h 1176"/>
                <a:gd name="T48" fmla="*/ 36 w 734"/>
                <a:gd name="T49" fmla="*/ 1160 h 1176"/>
                <a:gd name="T50" fmla="*/ 90 w 734"/>
                <a:gd name="T51" fmla="*/ 1102 h 1176"/>
                <a:gd name="T52" fmla="*/ 138 w 734"/>
                <a:gd name="T53" fmla="*/ 1042 h 1176"/>
                <a:gd name="T54" fmla="*/ 180 w 734"/>
                <a:gd name="T55" fmla="*/ 980 h 1176"/>
                <a:gd name="T56" fmla="*/ 218 w 734"/>
                <a:gd name="T57" fmla="*/ 918 h 1176"/>
                <a:gd name="T58" fmla="*/ 276 w 734"/>
                <a:gd name="T59" fmla="*/ 794 h 1176"/>
                <a:gd name="T60" fmla="*/ 320 w 734"/>
                <a:gd name="T61" fmla="*/ 678 h 1176"/>
                <a:gd name="T62" fmla="*/ 336 w 734"/>
                <a:gd name="T63" fmla="*/ 624 h 1176"/>
                <a:gd name="T64" fmla="*/ 360 w 734"/>
                <a:gd name="T65" fmla="*/ 528 h 1176"/>
                <a:gd name="T66" fmla="*/ 368 w 734"/>
                <a:gd name="T67" fmla="*/ 490 h 1176"/>
                <a:gd name="T68" fmla="*/ 382 w 734"/>
                <a:gd name="T69" fmla="*/ 402 h 1176"/>
                <a:gd name="T70" fmla="*/ 380 w 734"/>
                <a:gd name="T71" fmla="*/ 402 h 1176"/>
                <a:gd name="T72" fmla="*/ 374 w 734"/>
                <a:gd name="T73" fmla="*/ 402 h 1176"/>
                <a:gd name="T74" fmla="*/ 366 w 734"/>
                <a:gd name="T75" fmla="*/ 402 h 1176"/>
                <a:gd name="T76" fmla="*/ 354 w 734"/>
                <a:gd name="T77" fmla="*/ 400 h 1176"/>
                <a:gd name="T78" fmla="*/ 356 w 734"/>
                <a:gd name="T79" fmla="*/ 402 h 1176"/>
                <a:gd name="T80" fmla="*/ 358 w 734"/>
                <a:gd name="T81" fmla="*/ 402 h 1176"/>
                <a:gd name="T82" fmla="*/ 362 w 734"/>
                <a:gd name="T83" fmla="*/ 402 h 1176"/>
                <a:gd name="T84" fmla="*/ 344 w 734"/>
                <a:gd name="T85" fmla="*/ 400 h 1176"/>
                <a:gd name="T86" fmla="*/ 304 w 734"/>
                <a:gd name="T87" fmla="*/ 398 h 1176"/>
                <a:gd name="T88" fmla="*/ 246 w 734"/>
                <a:gd name="T89" fmla="*/ 398 h 1176"/>
                <a:gd name="T90" fmla="*/ 168 w 734"/>
                <a:gd name="T91" fmla="*/ 402 h 1176"/>
                <a:gd name="T92" fmla="*/ 258 w 734"/>
                <a:gd name="T93" fmla="*/ 296 h 1176"/>
                <a:gd name="T94" fmla="*/ 358 w 734"/>
                <a:gd name="T95" fmla="*/ 180 h 1176"/>
                <a:gd name="T96" fmla="*/ 448 w 734"/>
                <a:gd name="T97" fmla="*/ 78 h 1176"/>
                <a:gd name="T98" fmla="*/ 506 w 734"/>
                <a:gd name="T99" fmla="*/ 14 h 1176"/>
                <a:gd name="T100" fmla="*/ 502 w 734"/>
                <a:gd name="T101" fmla="*/ 8 h 1176"/>
                <a:gd name="T102" fmla="*/ 500 w 734"/>
                <a:gd name="T103" fmla="*/ 4 h 1176"/>
                <a:gd name="T104" fmla="*/ 500 w 734"/>
                <a:gd name="T105" fmla="*/ 0 h 1176"/>
                <a:gd name="T106" fmla="*/ 498 w 734"/>
                <a:gd name="T107" fmla="*/ 0 h 1176"/>
                <a:gd name="T108" fmla="*/ 536 w 734"/>
                <a:gd name="T109" fmla="*/ 78 h 1176"/>
                <a:gd name="T110" fmla="*/ 610 w 734"/>
                <a:gd name="T111" fmla="*/ 236 h 1176"/>
                <a:gd name="T112" fmla="*/ 686 w 734"/>
                <a:gd name="T113" fmla="*/ 408 h 1176"/>
                <a:gd name="T114" fmla="*/ 716 w 734"/>
                <a:gd name="T115" fmla="*/ 480 h 1176"/>
                <a:gd name="T116" fmla="*/ 734 w 734"/>
                <a:gd name="T117" fmla="*/ 536 h 117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734"/>
                <a:gd name="T178" fmla="*/ 0 h 1176"/>
                <a:gd name="T179" fmla="*/ 734 w 734"/>
                <a:gd name="T180" fmla="*/ 1176 h 117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734" h="1176">
                  <a:moveTo>
                    <a:pt x="734" y="536"/>
                  </a:moveTo>
                  <a:lnTo>
                    <a:pt x="734" y="536"/>
                  </a:lnTo>
                  <a:lnTo>
                    <a:pt x="710" y="520"/>
                  </a:lnTo>
                  <a:lnTo>
                    <a:pt x="684" y="506"/>
                  </a:lnTo>
                  <a:lnTo>
                    <a:pt x="660" y="494"/>
                  </a:lnTo>
                  <a:lnTo>
                    <a:pt x="638" y="482"/>
                  </a:lnTo>
                  <a:lnTo>
                    <a:pt x="608" y="470"/>
                  </a:lnTo>
                  <a:lnTo>
                    <a:pt x="584" y="462"/>
                  </a:lnTo>
                  <a:lnTo>
                    <a:pt x="570" y="456"/>
                  </a:lnTo>
                  <a:lnTo>
                    <a:pt x="564" y="456"/>
                  </a:lnTo>
                  <a:lnTo>
                    <a:pt x="556" y="486"/>
                  </a:lnTo>
                  <a:lnTo>
                    <a:pt x="534" y="552"/>
                  </a:lnTo>
                  <a:lnTo>
                    <a:pt x="518" y="594"/>
                  </a:lnTo>
                  <a:lnTo>
                    <a:pt x="500" y="642"/>
                  </a:lnTo>
                  <a:lnTo>
                    <a:pt x="474" y="696"/>
                  </a:lnTo>
                  <a:lnTo>
                    <a:pt x="446" y="750"/>
                  </a:lnTo>
                  <a:lnTo>
                    <a:pt x="412" y="808"/>
                  </a:lnTo>
                  <a:lnTo>
                    <a:pt x="374" y="868"/>
                  </a:lnTo>
                  <a:lnTo>
                    <a:pt x="352" y="896"/>
                  </a:lnTo>
                  <a:lnTo>
                    <a:pt x="328" y="926"/>
                  </a:lnTo>
                  <a:lnTo>
                    <a:pt x="304" y="954"/>
                  </a:lnTo>
                  <a:lnTo>
                    <a:pt x="278" y="982"/>
                  </a:lnTo>
                  <a:lnTo>
                    <a:pt x="250" y="1012"/>
                  </a:lnTo>
                  <a:lnTo>
                    <a:pt x="220" y="1038"/>
                  </a:lnTo>
                  <a:lnTo>
                    <a:pt x="188" y="1064"/>
                  </a:lnTo>
                  <a:lnTo>
                    <a:pt x="154" y="1090"/>
                  </a:lnTo>
                  <a:lnTo>
                    <a:pt x="118" y="1114"/>
                  </a:lnTo>
                  <a:lnTo>
                    <a:pt x="80" y="1136"/>
                  </a:lnTo>
                  <a:lnTo>
                    <a:pt x="40" y="1158"/>
                  </a:lnTo>
                  <a:lnTo>
                    <a:pt x="0" y="1176"/>
                  </a:lnTo>
                  <a:lnTo>
                    <a:pt x="8" y="1172"/>
                  </a:lnTo>
                  <a:lnTo>
                    <a:pt x="18" y="1168"/>
                  </a:lnTo>
                  <a:lnTo>
                    <a:pt x="28" y="1164"/>
                  </a:lnTo>
                  <a:lnTo>
                    <a:pt x="36" y="1160"/>
                  </a:lnTo>
                  <a:lnTo>
                    <a:pt x="64" y="1130"/>
                  </a:lnTo>
                  <a:lnTo>
                    <a:pt x="90" y="1102"/>
                  </a:lnTo>
                  <a:lnTo>
                    <a:pt x="114" y="1072"/>
                  </a:lnTo>
                  <a:lnTo>
                    <a:pt x="138" y="1042"/>
                  </a:lnTo>
                  <a:lnTo>
                    <a:pt x="160" y="1010"/>
                  </a:lnTo>
                  <a:lnTo>
                    <a:pt x="180" y="980"/>
                  </a:lnTo>
                  <a:lnTo>
                    <a:pt x="218" y="918"/>
                  </a:lnTo>
                  <a:lnTo>
                    <a:pt x="250" y="856"/>
                  </a:lnTo>
                  <a:lnTo>
                    <a:pt x="276" y="794"/>
                  </a:lnTo>
                  <a:lnTo>
                    <a:pt x="300" y="736"/>
                  </a:lnTo>
                  <a:lnTo>
                    <a:pt x="320" y="678"/>
                  </a:lnTo>
                  <a:lnTo>
                    <a:pt x="336" y="624"/>
                  </a:lnTo>
                  <a:lnTo>
                    <a:pt x="350" y="574"/>
                  </a:lnTo>
                  <a:lnTo>
                    <a:pt x="360" y="528"/>
                  </a:lnTo>
                  <a:lnTo>
                    <a:pt x="368" y="490"/>
                  </a:lnTo>
                  <a:lnTo>
                    <a:pt x="378" y="430"/>
                  </a:lnTo>
                  <a:lnTo>
                    <a:pt x="382" y="402"/>
                  </a:lnTo>
                  <a:lnTo>
                    <a:pt x="380" y="402"/>
                  </a:lnTo>
                  <a:lnTo>
                    <a:pt x="374" y="402"/>
                  </a:lnTo>
                  <a:lnTo>
                    <a:pt x="366" y="402"/>
                  </a:lnTo>
                  <a:lnTo>
                    <a:pt x="354" y="400"/>
                  </a:lnTo>
                  <a:lnTo>
                    <a:pt x="356" y="402"/>
                  </a:lnTo>
                  <a:lnTo>
                    <a:pt x="358" y="402"/>
                  </a:lnTo>
                  <a:lnTo>
                    <a:pt x="360" y="402"/>
                  </a:lnTo>
                  <a:lnTo>
                    <a:pt x="362" y="402"/>
                  </a:lnTo>
                  <a:lnTo>
                    <a:pt x="344" y="400"/>
                  </a:lnTo>
                  <a:lnTo>
                    <a:pt x="304" y="398"/>
                  </a:lnTo>
                  <a:lnTo>
                    <a:pt x="246" y="398"/>
                  </a:lnTo>
                  <a:lnTo>
                    <a:pt x="168" y="402"/>
                  </a:lnTo>
                  <a:lnTo>
                    <a:pt x="258" y="296"/>
                  </a:lnTo>
                  <a:lnTo>
                    <a:pt x="358" y="180"/>
                  </a:lnTo>
                  <a:lnTo>
                    <a:pt x="448" y="78"/>
                  </a:lnTo>
                  <a:lnTo>
                    <a:pt x="506" y="14"/>
                  </a:lnTo>
                  <a:lnTo>
                    <a:pt x="502" y="8"/>
                  </a:lnTo>
                  <a:lnTo>
                    <a:pt x="500" y="4"/>
                  </a:lnTo>
                  <a:lnTo>
                    <a:pt x="500" y="0"/>
                  </a:lnTo>
                  <a:lnTo>
                    <a:pt x="498" y="0"/>
                  </a:lnTo>
                  <a:lnTo>
                    <a:pt x="536" y="78"/>
                  </a:lnTo>
                  <a:lnTo>
                    <a:pt x="610" y="236"/>
                  </a:lnTo>
                  <a:lnTo>
                    <a:pt x="650" y="324"/>
                  </a:lnTo>
                  <a:lnTo>
                    <a:pt x="686" y="408"/>
                  </a:lnTo>
                  <a:lnTo>
                    <a:pt x="716" y="480"/>
                  </a:lnTo>
                  <a:lnTo>
                    <a:pt x="726" y="512"/>
                  </a:lnTo>
                  <a:lnTo>
                    <a:pt x="734" y="536"/>
                  </a:ln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</a:ln>
          </p:spPr>
          <p:txBody>
            <a:bodyPr vert="horz" wrap="none" lIns="45720" tIns="45720" rIns="45720" bIns="45720" anchor="t" anchorCtr="0">
              <a:norm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20"/>
              </p:custDataLst>
            </p:nvPr>
          </p:nvSpPr>
          <p:spPr>
            <a:xfrm>
              <a:off x="2169902" y="2994717"/>
              <a:ext cx="566703" cy="1638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130790" y="3138173"/>
            <a:ext cx="629285" cy="581022"/>
            <a:chOff x="2169902" y="2994717"/>
            <a:chExt cx="566703" cy="414027"/>
          </a:xfrm>
        </p:grpSpPr>
        <p:sp>
          <p:nvSpPr>
            <p:cNvPr id="27" name="任意多边形 26"/>
            <p:cNvSpPr/>
            <p:nvPr>
              <p:custDataLst>
                <p:tags r:id="rId21"/>
              </p:custDataLst>
            </p:nvPr>
          </p:nvSpPr>
          <p:spPr>
            <a:xfrm rot="2621021">
              <a:off x="2351724" y="3071642"/>
              <a:ext cx="203721" cy="337102"/>
            </a:xfrm>
            <a:custGeom>
              <a:avLst/>
              <a:gdLst>
                <a:gd name="T0" fmla="*/ 734 w 734"/>
                <a:gd name="T1" fmla="*/ 536 h 1176"/>
                <a:gd name="T2" fmla="*/ 710 w 734"/>
                <a:gd name="T3" fmla="*/ 520 h 1176"/>
                <a:gd name="T4" fmla="*/ 684 w 734"/>
                <a:gd name="T5" fmla="*/ 506 h 1176"/>
                <a:gd name="T6" fmla="*/ 660 w 734"/>
                <a:gd name="T7" fmla="*/ 494 h 1176"/>
                <a:gd name="T8" fmla="*/ 638 w 734"/>
                <a:gd name="T9" fmla="*/ 482 h 1176"/>
                <a:gd name="T10" fmla="*/ 608 w 734"/>
                <a:gd name="T11" fmla="*/ 470 h 1176"/>
                <a:gd name="T12" fmla="*/ 584 w 734"/>
                <a:gd name="T13" fmla="*/ 462 h 1176"/>
                <a:gd name="T14" fmla="*/ 570 w 734"/>
                <a:gd name="T15" fmla="*/ 456 h 1176"/>
                <a:gd name="T16" fmla="*/ 564 w 734"/>
                <a:gd name="T17" fmla="*/ 456 h 1176"/>
                <a:gd name="T18" fmla="*/ 534 w 734"/>
                <a:gd name="T19" fmla="*/ 552 h 1176"/>
                <a:gd name="T20" fmla="*/ 518 w 734"/>
                <a:gd name="T21" fmla="*/ 594 h 1176"/>
                <a:gd name="T22" fmla="*/ 474 w 734"/>
                <a:gd name="T23" fmla="*/ 696 h 1176"/>
                <a:gd name="T24" fmla="*/ 446 w 734"/>
                <a:gd name="T25" fmla="*/ 750 h 1176"/>
                <a:gd name="T26" fmla="*/ 374 w 734"/>
                <a:gd name="T27" fmla="*/ 868 h 1176"/>
                <a:gd name="T28" fmla="*/ 328 w 734"/>
                <a:gd name="T29" fmla="*/ 926 h 1176"/>
                <a:gd name="T30" fmla="*/ 278 w 734"/>
                <a:gd name="T31" fmla="*/ 982 h 1176"/>
                <a:gd name="T32" fmla="*/ 250 w 734"/>
                <a:gd name="T33" fmla="*/ 1012 h 1176"/>
                <a:gd name="T34" fmla="*/ 188 w 734"/>
                <a:gd name="T35" fmla="*/ 1064 h 1176"/>
                <a:gd name="T36" fmla="*/ 118 w 734"/>
                <a:gd name="T37" fmla="*/ 1114 h 1176"/>
                <a:gd name="T38" fmla="*/ 40 w 734"/>
                <a:gd name="T39" fmla="*/ 1158 h 1176"/>
                <a:gd name="T40" fmla="*/ 0 w 734"/>
                <a:gd name="T41" fmla="*/ 1176 h 1176"/>
                <a:gd name="T42" fmla="*/ 8 w 734"/>
                <a:gd name="T43" fmla="*/ 1172 h 1176"/>
                <a:gd name="T44" fmla="*/ 18 w 734"/>
                <a:gd name="T45" fmla="*/ 1168 h 1176"/>
                <a:gd name="T46" fmla="*/ 28 w 734"/>
                <a:gd name="T47" fmla="*/ 1164 h 1176"/>
                <a:gd name="T48" fmla="*/ 36 w 734"/>
                <a:gd name="T49" fmla="*/ 1160 h 1176"/>
                <a:gd name="T50" fmla="*/ 90 w 734"/>
                <a:gd name="T51" fmla="*/ 1102 h 1176"/>
                <a:gd name="T52" fmla="*/ 138 w 734"/>
                <a:gd name="T53" fmla="*/ 1042 h 1176"/>
                <a:gd name="T54" fmla="*/ 180 w 734"/>
                <a:gd name="T55" fmla="*/ 980 h 1176"/>
                <a:gd name="T56" fmla="*/ 218 w 734"/>
                <a:gd name="T57" fmla="*/ 918 h 1176"/>
                <a:gd name="T58" fmla="*/ 276 w 734"/>
                <a:gd name="T59" fmla="*/ 794 h 1176"/>
                <a:gd name="T60" fmla="*/ 320 w 734"/>
                <a:gd name="T61" fmla="*/ 678 h 1176"/>
                <a:gd name="T62" fmla="*/ 336 w 734"/>
                <a:gd name="T63" fmla="*/ 624 h 1176"/>
                <a:gd name="T64" fmla="*/ 360 w 734"/>
                <a:gd name="T65" fmla="*/ 528 h 1176"/>
                <a:gd name="T66" fmla="*/ 368 w 734"/>
                <a:gd name="T67" fmla="*/ 490 h 1176"/>
                <a:gd name="T68" fmla="*/ 382 w 734"/>
                <a:gd name="T69" fmla="*/ 402 h 1176"/>
                <a:gd name="T70" fmla="*/ 380 w 734"/>
                <a:gd name="T71" fmla="*/ 402 h 1176"/>
                <a:gd name="T72" fmla="*/ 374 w 734"/>
                <a:gd name="T73" fmla="*/ 402 h 1176"/>
                <a:gd name="T74" fmla="*/ 366 w 734"/>
                <a:gd name="T75" fmla="*/ 402 h 1176"/>
                <a:gd name="T76" fmla="*/ 354 w 734"/>
                <a:gd name="T77" fmla="*/ 400 h 1176"/>
                <a:gd name="T78" fmla="*/ 356 w 734"/>
                <a:gd name="T79" fmla="*/ 402 h 1176"/>
                <a:gd name="T80" fmla="*/ 358 w 734"/>
                <a:gd name="T81" fmla="*/ 402 h 1176"/>
                <a:gd name="T82" fmla="*/ 362 w 734"/>
                <a:gd name="T83" fmla="*/ 402 h 1176"/>
                <a:gd name="T84" fmla="*/ 344 w 734"/>
                <a:gd name="T85" fmla="*/ 400 h 1176"/>
                <a:gd name="T86" fmla="*/ 304 w 734"/>
                <a:gd name="T87" fmla="*/ 398 h 1176"/>
                <a:gd name="T88" fmla="*/ 246 w 734"/>
                <a:gd name="T89" fmla="*/ 398 h 1176"/>
                <a:gd name="T90" fmla="*/ 168 w 734"/>
                <a:gd name="T91" fmla="*/ 402 h 1176"/>
                <a:gd name="T92" fmla="*/ 258 w 734"/>
                <a:gd name="T93" fmla="*/ 296 h 1176"/>
                <a:gd name="T94" fmla="*/ 358 w 734"/>
                <a:gd name="T95" fmla="*/ 180 h 1176"/>
                <a:gd name="T96" fmla="*/ 448 w 734"/>
                <a:gd name="T97" fmla="*/ 78 h 1176"/>
                <a:gd name="T98" fmla="*/ 506 w 734"/>
                <a:gd name="T99" fmla="*/ 14 h 1176"/>
                <a:gd name="T100" fmla="*/ 502 w 734"/>
                <a:gd name="T101" fmla="*/ 8 h 1176"/>
                <a:gd name="T102" fmla="*/ 500 w 734"/>
                <a:gd name="T103" fmla="*/ 4 h 1176"/>
                <a:gd name="T104" fmla="*/ 500 w 734"/>
                <a:gd name="T105" fmla="*/ 0 h 1176"/>
                <a:gd name="T106" fmla="*/ 498 w 734"/>
                <a:gd name="T107" fmla="*/ 0 h 1176"/>
                <a:gd name="T108" fmla="*/ 536 w 734"/>
                <a:gd name="T109" fmla="*/ 78 h 1176"/>
                <a:gd name="T110" fmla="*/ 610 w 734"/>
                <a:gd name="T111" fmla="*/ 236 h 1176"/>
                <a:gd name="T112" fmla="*/ 686 w 734"/>
                <a:gd name="T113" fmla="*/ 408 h 1176"/>
                <a:gd name="T114" fmla="*/ 716 w 734"/>
                <a:gd name="T115" fmla="*/ 480 h 1176"/>
                <a:gd name="T116" fmla="*/ 734 w 734"/>
                <a:gd name="T117" fmla="*/ 536 h 117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734"/>
                <a:gd name="T178" fmla="*/ 0 h 1176"/>
                <a:gd name="T179" fmla="*/ 734 w 734"/>
                <a:gd name="T180" fmla="*/ 1176 h 117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734" h="1176">
                  <a:moveTo>
                    <a:pt x="734" y="536"/>
                  </a:moveTo>
                  <a:lnTo>
                    <a:pt x="734" y="536"/>
                  </a:lnTo>
                  <a:lnTo>
                    <a:pt x="710" y="520"/>
                  </a:lnTo>
                  <a:lnTo>
                    <a:pt x="684" y="506"/>
                  </a:lnTo>
                  <a:lnTo>
                    <a:pt x="660" y="494"/>
                  </a:lnTo>
                  <a:lnTo>
                    <a:pt x="638" y="482"/>
                  </a:lnTo>
                  <a:lnTo>
                    <a:pt x="608" y="470"/>
                  </a:lnTo>
                  <a:lnTo>
                    <a:pt x="584" y="462"/>
                  </a:lnTo>
                  <a:lnTo>
                    <a:pt x="570" y="456"/>
                  </a:lnTo>
                  <a:lnTo>
                    <a:pt x="564" y="456"/>
                  </a:lnTo>
                  <a:lnTo>
                    <a:pt x="556" y="486"/>
                  </a:lnTo>
                  <a:lnTo>
                    <a:pt x="534" y="552"/>
                  </a:lnTo>
                  <a:lnTo>
                    <a:pt x="518" y="594"/>
                  </a:lnTo>
                  <a:lnTo>
                    <a:pt x="500" y="642"/>
                  </a:lnTo>
                  <a:lnTo>
                    <a:pt x="474" y="696"/>
                  </a:lnTo>
                  <a:lnTo>
                    <a:pt x="446" y="750"/>
                  </a:lnTo>
                  <a:lnTo>
                    <a:pt x="412" y="808"/>
                  </a:lnTo>
                  <a:lnTo>
                    <a:pt x="374" y="868"/>
                  </a:lnTo>
                  <a:lnTo>
                    <a:pt x="352" y="896"/>
                  </a:lnTo>
                  <a:lnTo>
                    <a:pt x="328" y="926"/>
                  </a:lnTo>
                  <a:lnTo>
                    <a:pt x="304" y="954"/>
                  </a:lnTo>
                  <a:lnTo>
                    <a:pt x="278" y="982"/>
                  </a:lnTo>
                  <a:lnTo>
                    <a:pt x="250" y="1012"/>
                  </a:lnTo>
                  <a:lnTo>
                    <a:pt x="220" y="1038"/>
                  </a:lnTo>
                  <a:lnTo>
                    <a:pt x="188" y="1064"/>
                  </a:lnTo>
                  <a:lnTo>
                    <a:pt x="154" y="1090"/>
                  </a:lnTo>
                  <a:lnTo>
                    <a:pt x="118" y="1114"/>
                  </a:lnTo>
                  <a:lnTo>
                    <a:pt x="80" y="1136"/>
                  </a:lnTo>
                  <a:lnTo>
                    <a:pt x="40" y="1158"/>
                  </a:lnTo>
                  <a:lnTo>
                    <a:pt x="0" y="1176"/>
                  </a:lnTo>
                  <a:lnTo>
                    <a:pt x="8" y="1172"/>
                  </a:lnTo>
                  <a:lnTo>
                    <a:pt x="18" y="1168"/>
                  </a:lnTo>
                  <a:lnTo>
                    <a:pt x="28" y="1164"/>
                  </a:lnTo>
                  <a:lnTo>
                    <a:pt x="36" y="1160"/>
                  </a:lnTo>
                  <a:lnTo>
                    <a:pt x="64" y="1130"/>
                  </a:lnTo>
                  <a:lnTo>
                    <a:pt x="90" y="1102"/>
                  </a:lnTo>
                  <a:lnTo>
                    <a:pt x="114" y="1072"/>
                  </a:lnTo>
                  <a:lnTo>
                    <a:pt x="138" y="1042"/>
                  </a:lnTo>
                  <a:lnTo>
                    <a:pt x="160" y="1010"/>
                  </a:lnTo>
                  <a:lnTo>
                    <a:pt x="180" y="980"/>
                  </a:lnTo>
                  <a:lnTo>
                    <a:pt x="218" y="918"/>
                  </a:lnTo>
                  <a:lnTo>
                    <a:pt x="250" y="856"/>
                  </a:lnTo>
                  <a:lnTo>
                    <a:pt x="276" y="794"/>
                  </a:lnTo>
                  <a:lnTo>
                    <a:pt x="300" y="736"/>
                  </a:lnTo>
                  <a:lnTo>
                    <a:pt x="320" y="678"/>
                  </a:lnTo>
                  <a:lnTo>
                    <a:pt x="336" y="624"/>
                  </a:lnTo>
                  <a:lnTo>
                    <a:pt x="350" y="574"/>
                  </a:lnTo>
                  <a:lnTo>
                    <a:pt x="360" y="528"/>
                  </a:lnTo>
                  <a:lnTo>
                    <a:pt x="368" y="490"/>
                  </a:lnTo>
                  <a:lnTo>
                    <a:pt x="378" y="430"/>
                  </a:lnTo>
                  <a:lnTo>
                    <a:pt x="382" y="402"/>
                  </a:lnTo>
                  <a:lnTo>
                    <a:pt x="380" y="402"/>
                  </a:lnTo>
                  <a:lnTo>
                    <a:pt x="374" y="402"/>
                  </a:lnTo>
                  <a:lnTo>
                    <a:pt x="366" y="402"/>
                  </a:lnTo>
                  <a:lnTo>
                    <a:pt x="354" y="400"/>
                  </a:lnTo>
                  <a:lnTo>
                    <a:pt x="356" y="402"/>
                  </a:lnTo>
                  <a:lnTo>
                    <a:pt x="358" y="402"/>
                  </a:lnTo>
                  <a:lnTo>
                    <a:pt x="360" y="402"/>
                  </a:lnTo>
                  <a:lnTo>
                    <a:pt x="362" y="402"/>
                  </a:lnTo>
                  <a:lnTo>
                    <a:pt x="344" y="400"/>
                  </a:lnTo>
                  <a:lnTo>
                    <a:pt x="304" y="398"/>
                  </a:lnTo>
                  <a:lnTo>
                    <a:pt x="246" y="398"/>
                  </a:lnTo>
                  <a:lnTo>
                    <a:pt x="168" y="402"/>
                  </a:lnTo>
                  <a:lnTo>
                    <a:pt x="258" y="296"/>
                  </a:lnTo>
                  <a:lnTo>
                    <a:pt x="358" y="180"/>
                  </a:lnTo>
                  <a:lnTo>
                    <a:pt x="448" y="78"/>
                  </a:lnTo>
                  <a:lnTo>
                    <a:pt x="506" y="14"/>
                  </a:lnTo>
                  <a:lnTo>
                    <a:pt x="502" y="8"/>
                  </a:lnTo>
                  <a:lnTo>
                    <a:pt x="500" y="4"/>
                  </a:lnTo>
                  <a:lnTo>
                    <a:pt x="500" y="0"/>
                  </a:lnTo>
                  <a:lnTo>
                    <a:pt x="498" y="0"/>
                  </a:lnTo>
                  <a:lnTo>
                    <a:pt x="536" y="78"/>
                  </a:lnTo>
                  <a:lnTo>
                    <a:pt x="610" y="236"/>
                  </a:lnTo>
                  <a:lnTo>
                    <a:pt x="650" y="324"/>
                  </a:lnTo>
                  <a:lnTo>
                    <a:pt x="686" y="408"/>
                  </a:lnTo>
                  <a:lnTo>
                    <a:pt x="716" y="480"/>
                  </a:lnTo>
                  <a:lnTo>
                    <a:pt x="726" y="512"/>
                  </a:lnTo>
                  <a:lnTo>
                    <a:pt x="734" y="536"/>
                  </a:ln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</a:ln>
          </p:spPr>
          <p:txBody>
            <a:bodyPr vert="horz" wrap="none" lIns="45720" tIns="45720" rIns="45720" bIns="45720" anchor="t" anchorCtr="0">
              <a:norm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8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30"/>
            <p:cNvSpPr txBox="1"/>
            <p:nvPr>
              <p:custDataLst>
                <p:tags r:id="rId22"/>
              </p:custDataLst>
            </p:nvPr>
          </p:nvSpPr>
          <p:spPr>
            <a:xfrm>
              <a:off x="2169902" y="2994717"/>
              <a:ext cx="566703" cy="1638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en-US" altLang="zh-CN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6" name="矩形 195"/>
          <p:cNvSpPr/>
          <p:nvPr>
            <p:custDataLst>
              <p:tags r:id="rId1"/>
            </p:custDataLst>
          </p:nvPr>
        </p:nvSpPr>
        <p:spPr>
          <a:xfrm>
            <a:off x="530860" y="1669629"/>
            <a:ext cx="2668905" cy="230632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60" dirty="0"/>
          </a:p>
        </p:txBody>
      </p:sp>
      <p:sp>
        <p:nvSpPr>
          <p:cNvPr id="197" name="矩形 196"/>
          <p:cNvSpPr/>
          <p:nvPr>
            <p:custDataLst>
              <p:tags r:id="rId2"/>
            </p:custDataLst>
          </p:nvPr>
        </p:nvSpPr>
        <p:spPr>
          <a:xfrm>
            <a:off x="1055370" y="1525484"/>
            <a:ext cx="1691640" cy="36004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党政行业</a:t>
            </a:r>
            <a:endParaRPr lang="zh-CN" sz="16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06" name="矩形 205"/>
          <p:cNvSpPr/>
          <p:nvPr>
            <p:custDataLst>
              <p:tags r:id="rId3"/>
            </p:custDataLst>
          </p:nvPr>
        </p:nvSpPr>
        <p:spPr>
          <a:xfrm>
            <a:off x="3394075" y="4261699"/>
            <a:ext cx="2668905" cy="230441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07" name="矩形 206"/>
          <p:cNvSpPr/>
          <p:nvPr>
            <p:custDataLst>
              <p:tags r:id="rId4"/>
            </p:custDataLst>
          </p:nvPr>
        </p:nvSpPr>
        <p:spPr>
          <a:xfrm>
            <a:off x="3918585" y="4117554"/>
            <a:ext cx="1691640" cy="36004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教育行业</a:t>
            </a:r>
            <a:endParaRPr lang="zh-CN" altLang="en-US" sz="16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08" name="矩形 207"/>
          <p:cNvSpPr/>
          <p:nvPr>
            <p:custDataLst>
              <p:tags r:id="rId5"/>
            </p:custDataLst>
          </p:nvPr>
        </p:nvSpPr>
        <p:spPr>
          <a:xfrm>
            <a:off x="6257290" y="4261699"/>
            <a:ext cx="2668905" cy="230441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09" name="矩形 208"/>
          <p:cNvSpPr/>
          <p:nvPr>
            <p:custDataLst>
              <p:tags r:id="rId6"/>
            </p:custDataLst>
          </p:nvPr>
        </p:nvSpPr>
        <p:spPr>
          <a:xfrm>
            <a:off x="6781800" y="4117554"/>
            <a:ext cx="1691640" cy="36004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医卫行业</a:t>
            </a:r>
            <a:endParaRPr lang="zh-CN" altLang="en-US" sz="16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12" name="文本框 211"/>
          <p:cNvSpPr txBox="1"/>
          <p:nvPr/>
        </p:nvSpPr>
        <p:spPr>
          <a:xfrm>
            <a:off x="3399540" y="4477599"/>
            <a:ext cx="2675255" cy="6483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lvl="0" indent="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挖掘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教学、实训、智算等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需求，重点跟进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学校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新建改建商机，开展清单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式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拓展</a:t>
            </a:r>
            <a:endParaRPr lang="zh-CN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5" name="文本框 214"/>
          <p:cNvSpPr txBox="1"/>
          <p:nvPr/>
        </p:nvSpPr>
        <p:spPr>
          <a:xfrm>
            <a:off x="570138" y="1883355"/>
            <a:ext cx="2668905" cy="51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紧抓资金来源，用好项目债券，聚焦水利、应急、养老、环保等热门领域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6" name="文本框 215"/>
          <p:cNvSpPr txBox="1"/>
          <p:nvPr/>
        </p:nvSpPr>
        <p:spPr>
          <a:xfrm>
            <a:off x="575992" y="2492445"/>
            <a:ext cx="1750029" cy="330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重点拓展方向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7" name="文本框 216"/>
          <p:cNvSpPr txBox="1"/>
          <p:nvPr/>
        </p:nvSpPr>
        <p:spPr>
          <a:xfrm>
            <a:off x="590385" y="2753758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水利水务</a:t>
            </a:r>
            <a:endParaRPr lang="zh-CN" altLang="en-US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8" name="文本框 217"/>
          <p:cNvSpPr txBox="1"/>
          <p:nvPr/>
        </p:nvSpPr>
        <p:spPr>
          <a:xfrm>
            <a:off x="590386" y="3045322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</a:rPr>
              <a:t>基层应急</a:t>
            </a:r>
            <a:endParaRPr lang="zh-CN" altLang="en-US" sz="1065" b="1" dirty="0">
              <a:solidFill>
                <a:schemeClr val="tx1"/>
              </a:solidFill>
            </a:endParaRPr>
          </a:p>
        </p:txBody>
      </p:sp>
      <p:sp>
        <p:nvSpPr>
          <p:cNvPr id="219" name="文本框 218"/>
          <p:cNvSpPr txBox="1"/>
          <p:nvPr/>
        </p:nvSpPr>
        <p:spPr>
          <a:xfrm>
            <a:off x="590386" y="3336886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</a:rPr>
              <a:t>智慧养老</a:t>
            </a:r>
            <a:endParaRPr lang="zh-CN" altLang="en-US" sz="1065" b="1" dirty="0">
              <a:solidFill>
                <a:schemeClr val="tx1"/>
              </a:solidFill>
            </a:endParaRPr>
          </a:p>
        </p:txBody>
      </p:sp>
      <p:sp>
        <p:nvSpPr>
          <p:cNvPr id="220" name="文本框 219"/>
          <p:cNvSpPr txBox="1"/>
          <p:nvPr/>
        </p:nvSpPr>
        <p:spPr>
          <a:xfrm>
            <a:off x="590386" y="3628451"/>
            <a:ext cx="875184" cy="25527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065" b="1" dirty="0">
                <a:solidFill>
                  <a:schemeClr val="tx1"/>
                </a:solidFill>
              </a:rPr>
              <a:t>智慧环保</a:t>
            </a:r>
            <a:endParaRPr lang="zh-CN" altLang="en-US" sz="1065" b="1" dirty="0">
              <a:solidFill>
                <a:schemeClr val="tx1"/>
              </a:solidFill>
            </a:endParaRPr>
          </a:p>
        </p:txBody>
      </p:sp>
      <p:sp>
        <p:nvSpPr>
          <p:cNvPr id="221" name="文本框 220"/>
          <p:cNvSpPr txBox="1"/>
          <p:nvPr/>
        </p:nvSpPr>
        <p:spPr>
          <a:xfrm>
            <a:off x="1465569" y="2753758"/>
            <a:ext cx="1651049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en-US" altLang="zh-CN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15.9</a:t>
            </a: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亿项目预算申请中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1465570" y="3045322"/>
            <a:ext cx="1651049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国务院已发文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1465570" y="3336886"/>
            <a:ext cx="1651049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深化养老服务改革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1465569" y="3628451"/>
            <a:ext cx="1651049" cy="25527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超长期国债新应用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225" name="直接连接符 224"/>
          <p:cNvCxnSpPr/>
          <p:nvPr/>
        </p:nvCxnSpPr>
        <p:spPr>
          <a:xfrm>
            <a:off x="707465" y="3012821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直接连接符 225"/>
          <p:cNvCxnSpPr/>
          <p:nvPr/>
        </p:nvCxnSpPr>
        <p:spPr>
          <a:xfrm>
            <a:off x="707465" y="3302713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直接连接符 226"/>
          <p:cNvCxnSpPr/>
          <p:nvPr/>
        </p:nvCxnSpPr>
        <p:spPr>
          <a:xfrm>
            <a:off x="707465" y="3606921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文本框 227"/>
          <p:cNvSpPr txBox="1"/>
          <p:nvPr/>
        </p:nvSpPr>
        <p:spPr>
          <a:xfrm>
            <a:off x="3412490" y="4997419"/>
            <a:ext cx="1750029" cy="330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重点拓展方向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6332433" y="4457225"/>
            <a:ext cx="2635250" cy="51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indent="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紧抓公立医院高质量改革等机遇，聚焦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AI+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新应用、医保刷脸、重点平台部署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6290546" y="4997419"/>
            <a:ext cx="1750029" cy="330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重点拓展方向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6373561" y="5303008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en-US" alt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AI+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影像</a:t>
            </a:r>
            <a:endParaRPr lang="zh-CN" altLang="en-US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6373561" y="5614765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医保刷脸</a:t>
            </a:r>
            <a:endParaRPr lang="zh-CN" altLang="en-US" sz="1065" b="1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6373561" y="5927708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</a:rPr>
              <a:t>传染病平台</a:t>
            </a:r>
            <a:endParaRPr lang="zh-CN" altLang="en-US" sz="1065" b="1" dirty="0">
              <a:solidFill>
                <a:schemeClr val="tx1"/>
              </a:solidFill>
              <a:highlight>
                <a:srgbClr val="000000">
                  <a:alpha val="0"/>
                </a:srgbClr>
              </a:highlight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6373561" y="6239465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疾控平台</a:t>
            </a:r>
            <a:endParaRPr lang="zh-CN" altLang="en-US" sz="1065" b="1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36" name="文本框 235"/>
          <p:cNvSpPr txBox="1"/>
          <p:nvPr/>
        </p:nvSpPr>
        <p:spPr>
          <a:xfrm>
            <a:off x="7248745" y="5303008"/>
            <a:ext cx="1651049" cy="25527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国家发文三类</a:t>
            </a:r>
            <a:r>
              <a:rPr lang="en-US" altLang="zh-CN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</a:t>
            </a: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应用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7248745" y="5615160"/>
            <a:ext cx="1651049" cy="25527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省医保发文重点推进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7248745" y="5927312"/>
            <a:ext cx="1651049" cy="25527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卫健部署前置软件安装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239" name="直接连接符 238"/>
          <p:cNvCxnSpPr/>
          <p:nvPr/>
        </p:nvCxnSpPr>
        <p:spPr>
          <a:xfrm>
            <a:off x="6490640" y="5555738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/>
          <p:cNvCxnSpPr/>
          <p:nvPr/>
        </p:nvCxnSpPr>
        <p:spPr>
          <a:xfrm>
            <a:off x="6490640" y="5867943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接连接符 240"/>
          <p:cNvCxnSpPr/>
          <p:nvPr/>
        </p:nvCxnSpPr>
        <p:spPr>
          <a:xfrm>
            <a:off x="6490640" y="6180148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接连接符 260"/>
          <p:cNvCxnSpPr/>
          <p:nvPr/>
        </p:nvCxnSpPr>
        <p:spPr>
          <a:xfrm>
            <a:off x="6490640" y="6492352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直接连接符 261"/>
          <p:cNvCxnSpPr/>
          <p:nvPr/>
        </p:nvCxnSpPr>
        <p:spPr>
          <a:xfrm>
            <a:off x="707465" y="3890061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3" name="矩形: 圆角 27"/>
          <p:cNvSpPr/>
          <p:nvPr>
            <p:custDataLst>
              <p:tags r:id="rId7"/>
            </p:custDataLst>
          </p:nvPr>
        </p:nvSpPr>
        <p:spPr>
          <a:xfrm>
            <a:off x="3432334" y="5876145"/>
            <a:ext cx="800100" cy="275590"/>
          </a:xfrm>
          <a:prstGeom prst="rect">
            <a:avLst/>
          </a:prstGeom>
          <a:noFill/>
          <a:ln w="12700">
            <a:noFill/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新建改建</a:t>
            </a:r>
            <a:endParaRPr lang="zh-CN" altLang="en-US" sz="1065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4" name="矩形: 圆角 27"/>
          <p:cNvSpPr/>
          <p:nvPr>
            <p:custDataLst>
              <p:tags r:id="rId8"/>
            </p:custDataLst>
          </p:nvPr>
        </p:nvSpPr>
        <p:spPr>
          <a:xfrm>
            <a:off x="3432334" y="6199597"/>
            <a:ext cx="800100" cy="275590"/>
          </a:xfrm>
          <a:prstGeom prst="rect">
            <a:avLst/>
          </a:prstGeom>
          <a:noFill/>
          <a:ln w="12700">
            <a:noFill/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高职院校</a:t>
            </a:r>
            <a:endParaRPr lang="zh-CN" altLang="en-US" sz="1065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5" name="文本框 264"/>
          <p:cNvSpPr txBox="1"/>
          <p:nvPr/>
        </p:nvSpPr>
        <p:spPr>
          <a:xfrm>
            <a:off x="4193191" y="5880206"/>
            <a:ext cx="1938655" cy="2768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 fontAlgn="auto">
              <a:lnSpc>
                <a:spcPct val="130000"/>
              </a:lnSpc>
              <a:buClrTx/>
              <a:buSzTx/>
              <a:buFontTx/>
            </a:pP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25年新建改建商机20+个</a:t>
            </a:r>
            <a:endParaRPr lang="en-US" altLang="zh-CN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4207042" y="6221429"/>
            <a:ext cx="1910715" cy="2759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 fontAlgn="auto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攻坚实训、超算智算等领域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267" name="直接连接符 266"/>
          <p:cNvCxnSpPr/>
          <p:nvPr/>
        </p:nvCxnSpPr>
        <p:spPr>
          <a:xfrm>
            <a:off x="3551126" y="6175163"/>
            <a:ext cx="2370884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直接连接符 267"/>
          <p:cNvCxnSpPr/>
          <p:nvPr/>
        </p:nvCxnSpPr>
        <p:spPr>
          <a:xfrm>
            <a:off x="3551126" y="6492195"/>
            <a:ext cx="2370884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矩形: 圆角 27"/>
          <p:cNvSpPr/>
          <p:nvPr>
            <p:custDataLst>
              <p:tags r:id="rId9"/>
            </p:custDataLst>
          </p:nvPr>
        </p:nvSpPr>
        <p:spPr>
          <a:xfrm>
            <a:off x="3432334" y="5579835"/>
            <a:ext cx="800100" cy="275590"/>
          </a:xfrm>
          <a:prstGeom prst="rect">
            <a:avLst/>
          </a:prstGeom>
          <a:noFill/>
          <a:ln w="12700">
            <a:noFill/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>
              <a:lnSpc>
                <a:spcPct val="130000"/>
              </a:lnSpc>
            </a:pPr>
            <a:r>
              <a:rPr lang="en-US" altLang="zh-CN" sz="1065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AI+</a:t>
            </a:r>
            <a:r>
              <a:rPr lang="zh-CN" altLang="en-US" sz="1065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体育</a:t>
            </a:r>
            <a:endParaRPr lang="zh-CN" altLang="en-US" sz="1065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0" name="文本框 269"/>
          <p:cNvSpPr txBox="1"/>
          <p:nvPr/>
        </p:nvSpPr>
        <p:spPr>
          <a:xfrm>
            <a:off x="4154522" y="5579200"/>
            <a:ext cx="2015755" cy="2768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 fontAlgn="auto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体育总局、教育部联合发文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271" name="直接连接符 270"/>
          <p:cNvCxnSpPr/>
          <p:nvPr/>
        </p:nvCxnSpPr>
        <p:spPr>
          <a:xfrm>
            <a:off x="3551126" y="5858132"/>
            <a:ext cx="2407456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文本框 271"/>
          <p:cNvSpPr txBox="1"/>
          <p:nvPr/>
        </p:nvSpPr>
        <p:spPr>
          <a:xfrm>
            <a:off x="4162407" y="5278971"/>
            <a:ext cx="1999985" cy="2768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 fontAlgn="auto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教育部已发文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273" name="直接连接符 272"/>
          <p:cNvCxnSpPr/>
          <p:nvPr/>
        </p:nvCxnSpPr>
        <p:spPr>
          <a:xfrm>
            <a:off x="3538936" y="5541101"/>
            <a:ext cx="2383074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4" name="矩形: 圆角 27"/>
          <p:cNvSpPr/>
          <p:nvPr>
            <p:custDataLst>
              <p:tags r:id="rId10"/>
            </p:custDataLst>
          </p:nvPr>
        </p:nvSpPr>
        <p:spPr>
          <a:xfrm>
            <a:off x="3432334" y="5279606"/>
            <a:ext cx="800100" cy="275590"/>
          </a:xfrm>
          <a:prstGeom prst="rect">
            <a:avLst/>
          </a:prstGeom>
          <a:noFill/>
          <a:ln w="12700">
            <a:noFill/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>
              <a:lnSpc>
                <a:spcPct val="130000"/>
              </a:lnSpc>
            </a:pPr>
            <a:r>
              <a:rPr lang="en-US" altLang="zh-CN" sz="1065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AI+</a:t>
            </a:r>
            <a:r>
              <a:rPr lang="zh-CN" altLang="en-US" sz="1065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教育</a:t>
            </a:r>
            <a:endParaRPr lang="zh-CN" altLang="en-US" sz="1065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6" name="矩形 285"/>
          <p:cNvSpPr/>
          <p:nvPr/>
        </p:nvSpPr>
        <p:spPr>
          <a:xfrm>
            <a:off x="364450" y="693617"/>
            <a:ext cx="11439563" cy="65949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lvl="0" indent="-285750" algn="l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紧抓政策机遇，深化行业研究，把握发展方向，实施精细看管，携手生态伙伴持续升级能力与服务，推动行业项目迈向规模化、品质化。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99" name="文本框 298"/>
          <p:cNvSpPr txBox="1"/>
          <p:nvPr/>
        </p:nvSpPr>
        <p:spPr>
          <a:xfrm>
            <a:off x="7247890" y="6236970"/>
            <a:ext cx="1651000" cy="25527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noAutofit/>
          </a:bodyPr>
          <a:p>
            <a:pPr>
              <a:lnSpc>
                <a:spcPct val="100000"/>
              </a:lnSpc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各级发文推动平台接入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11"/>
            </p:custDataLst>
          </p:nvPr>
        </p:nvSpPr>
        <p:spPr>
          <a:xfrm>
            <a:off x="3394075" y="1669629"/>
            <a:ext cx="2668905" cy="230632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60" dirty="0"/>
          </a:p>
        </p:txBody>
      </p:sp>
      <p:sp>
        <p:nvSpPr>
          <p:cNvPr id="3" name="矩形 2"/>
          <p:cNvSpPr/>
          <p:nvPr>
            <p:custDataLst>
              <p:tags r:id="rId12"/>
            </p:custDataLst>
          </p:nvPr>
        </p:nvSpPr>
        <p:spPr>
          <a:xfrm>
            <a:off x="3918585" y="1525484"/>
            <a:ext cx="1691640" cy="36004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互联网行业</a:t>
            </a:r>
            <a:endParaRPr lang="zh-CN" altLang="en-US" sz="16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13"/>
            </p:custDataLst>
          </p:nvPr>
        </p:nvSpPr>
        <p:spPr>
          <a:xfrm>
            <a:off x="6257290" y="1669629"/>
            <a:ext cx="2668905" cy="230632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60" dirty="0"/>
          </a:p>
        </p:txBody>
      </p:sp>
      <p:sp>
        <p:nvSpPr>
          <p:cNvPr id="5" name="矩形 4"/>
          <p:cNvSpPr/>
          <p:nvPr>
            <p:custDataLst>
              <p:tags r:id="rId14"/>
            </p:custDataLst>
          </p:nvPr>
        </p:nvSpPr>
        <p:spPr>
          <a:xfrm>
            <a:off x="6781800" y="1525484"/>
            <a:ext cx="1691640" cy="36004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工业能源</a:t>
            </a:r>
            <a:endParaRPr lang="zh-CN" altLang="en-US" sz="16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90310" y="1885315"/>
            <a:ext cx="2635885" cy="6813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 fontAlgn="auto">
              <a:lnSpc>
                <a:spcPct val="13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把握AI、数字化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绿色化</a:t>
            </a:r>
            <a:r>
              <a:rPr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政策窗口期，推动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规上企业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两化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改造合作、</a:t>
            </a:r>
            <a:r>
              <a:rPr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中小企业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产品覆盖和产业大脑平台攻坚</a:t>
            </a:r>
            <a:endParaRPr lang="zh-CN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412490" y="1886331"/>
            <a:ext cx="2650490" cy="51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indent="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聚焦智算大单、企业出海，拓宽增收路径（</a:t>
            </a:r>
            <a:r>
              <a:rPr lang="zh-CN" altLang="en-US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嘉善智算中心新型基础设施启动建设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72102" y="2492445"/>
            <a:ext cx="1750029" cy="330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重点拓展方向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40430" y="2856865"/>
            <a:ext cx="1078230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算力租赁服务</a:t>
            </a:r>
            <a:endParaRPr lang="zh-CN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3590627" y="3121114"/>
            <a:ext cx="2287507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368102" y="2852766"/>
            <a:ext cx="1651049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kern="0" spc="90" dirty="0"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高校、企业</a:t>
            </a:r>
            <a:r>
              <a:rPr lang="en-US" altLang="zh-CN" sz="1065" kern="0" spc="90" dirty="0"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AI</a:t>
            </a:r>
            <a:r>
              <a:rPr lang="zh-CN" altLang="en-US" sz="1065" kern="0" spc="90" dirty="0"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</a:t>
            </a:r>
            <a:endParaRPr lang="zh-CN" altLang="en-US" sz="1065" kern="0" spc="90" dirty="0">
              <a:solidFill>
                <a:srgbClr val="262626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622377" y="3803104"/>
            <a:ext cx="2287507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384212" y="2492445"/>
            <a:ext cx="1750029" cy="33083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285750" indent="-285750" fontAlgn="auto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重点拓展方向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273165" y="2886710"/>
            <a:ext cx="1350645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en-US" alt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两化</a:t>
            </a:r>
            <a:r>
              <a:rPr lang="en-US" alt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改造升级</a:t>
            </a:r>
            <a:endParaRPr lang="zh-CN" altLang="en-US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6368124" y="3152654"/>
            <a:ext cx="2491727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6368124" y="3466860"/>
            <a:ext cx="2491727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6368124" y="3779013"/>
            <a:ext cx="2491727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7532370" y="2882265"/>
            <a:ext cx="1327785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zh-CN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政策补贴</a:t>
            </a:r>
            <a:endParaRPr lang="zh-CN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矩形 26"/>
          <p:cNvSpPr/>
          <p:nvPr>
            <p:custDataLst>
              <p:tags r:id="rId15"/>
            </p:custDataLst>
          </p:nvPr>
        </p:nvSpPr>
        <p:spPr>
          <a:xfrm>
            <a:off x="9120505" y="4252809"/>
            <a:ext cx="2668905" cy="230632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60" dirty="0"/>
          </a:p>
        </p:txBody>
      </p:sp>
      <p:sp>
        <p:nvSpPr>
          <p:cNvPr id="28" name="矩形 27"/>
          <p:cNvSpPr/>
          <p:nvPr>
            <p:custDataLst>
              <p:tags r:id="rId16"/>
            </p:custDataLst>
          </p:nvPr>
        </p:nvSpPr>
        <p:spPr>
          <a:xfrm>
            <a:off x="9645015" y="4108664"/>
            <a:ext cx="1691640" cy="36004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金融行业</a:t>
            </a:r>
            <a:endParaRPr lang="zh-CN" altLang="en-US" sz="16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141460" y="4468709"/>
            <a:ext cx="2650490" cy="51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聚焦</a:t>
            </a:r>
            <a:r>
              <a:rPr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AI+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金融</a:t>
            </a:r>
            <a:r>
              <a:rPr sz="1065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新场景</a:t>
            </a:r>
            <a:r>
              <a:rPr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挖掘智算新需求，把握行业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XC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改造机会</a:t>
            </a:r>
            <a:endParaRPr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158006" y="4972120"/>
            <a:ext cx="1750029" cy="330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重点拓展方向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>
            <p:custDataLst>
              <p:tags r:id="rId17"/>
            </p:custDataLst>
          </p:nvPr>
        </p:nvSpPr>
        <p:spPr>
          <a:xfrm>
            <a:off x="9120505" y="1678519"/>
            <a:ext cx="2668905" cy="230441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32" name="矩形 31"/>
          <p:cNvSpPr/>
          <p:nvPr>
            <p:custDataLst>
              <p:tags r:id="rId18"/>
            </p:custDataLst>
          </p:nvPr>
        </p:nvSpPr>
        <p:spPr>
          <a:xfrm>
            <a:off x="9645015" y="1534374"/>
            <a:ext cx="1691640" cy="36004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军警司法</a:t>
            </a:r>
            <a:endParaRPr lang="zh-CN" altLang="en-US" sz="16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105899" y="1887434"/>
            <a:ext cx="2698115" cy="51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</a:pP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推广</a:t>
            </a:r>
            <a:r>
              <a:rPr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视频AI、移动警务等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自有</a:t>
            </a:r>
            <a:r>
              <a:rPr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，持续关注我方及友商存量项目，抢占续签份额</a:t>
            </a:r>
            <a:endParaRPr lang="zh-CN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126891" y="2414239"/>
            <a:ext cx="1750029" cy="330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重点拓展方向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157949" y="2840175"/>
            <a:ext cx="915188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存量抢夺</a:t>
            </a:r>
            <a:endParaRPr lang="zh-CN" altLang="en-US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157949" y="3160194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en-US" altLang="zh-CN" sz="1065" b="1" dirty="0">
                <a:solidFill>
                  <a:schemeClr val="tx1"/>
                </a:solidFill>
              </a:rPr>
              <a:t>5G+AI</a:t>
            </a:r>
            <a:endParaRPr lang="en-US" altLang="zh-CN" sz="1065" b="1" dirty="0">
              <a:solidFill>
                <a:schemeClr val="tx1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9157949" y="3479379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</a:rPr>
              <a:t>创新试点</a:t>
            </a:r>
            <a:endParaRPr lang="zh-CN" altLang="en-US" sz="1065" b="1" dirty="0">
              <a:solidFill>
                <a:schemeClr val="tx1"/>
              </a:solidFill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9252929" y="3106299"/>
            <a:ext cx="2491727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9252929" y="3420505"/>
            <a:ext cx="2491727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9252929" y="3732658"/>
            <a:ext cx="2491727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061207" y="2835811"/>
            <a:ext cx="1651049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en-US" altLang="zh-CN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</a:t>
            </a: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年到期存量项目</a:t>
            </a:r>
            <a:r>
              <a:rPr lang="en-US" altLang="zh-CN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44</a:t>
            </a: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0061207" y="3157853"/>
            <a:ext cx="1651049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视频一体化、移动警务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989297" y="3479379"/>
            <a:ext cx="1794868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国产化云、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5G-A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试点应用</a:t>
            </a:r>
            <a:endParaRPr lang="zh-CN" altLang="en-US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065001" y="5389589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en-US" alt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AI+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金融</a:t>
            </a:r>
            <a:endParaRPr lang="zh-CN" altLang="en-US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9078555" y="6178966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en-US" altLang="zh-CN" sz="1065" b="1" dirty="0">
                <a:solidFill>
                  <a:schemeClr val="tx1"/>
                </a:solidFill>
              </a:rPr>
              <a:t>XC</a:t>
            </a:r>
            <a:r>
              <a:rPr lang="zh-CN" altLang="en-US" sz="1065" b="1" dirty="0">
                <a:solidFill>
                  <a:schemeClr val="tx1"/>
                </a:solidFill>
              </a:rPr>
              <a:t>改造</a:t>
            </a:r>
            <a:endParaRPr lang="zh-CN" altLang="en-US" sz="1065" b="1" dirty="0">
              <a:solidFill>
                <a:schemeClr val="tx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056172" y="5783198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</a:rPr>
              <a:t>智算超算</a:t>
            </a:r>
            <a:endParaRPr lang="zh-CN" altLang="en-US" sz="1065" b="1" dirty="0">
              <a:solidFill>
                <a:schemeClr val="tx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876522" y="5301103"/>
            <a:ext cx="1867995" cy="39878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通过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能力对提升客服、营销服务的新需求</a:t>
            </a: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876522" y="6165805"/>
            <a:ext cx="1887086" cy="291465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深化金融行业国产化改造要求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9876522" y="5734918"/>
            <a:ext cx="1733416" cy="39878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挖掘银行、投资机构大数据分析及算力需求</a:t>
            </a:r>
            <a:endParaRPr 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9157857" y="5673709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9157857" y="6088047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9157857" y="6434242"/>
            <a:ext cx="2409153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/>
          <p:cNvSpPr/>
          <p:nvPr>
            <p:custDataLst>
              <p:tags r:id="rId19"/>
            </p:custDataLst>
          </p:nvPr>
        </p:nvSpPr>
        <p:spPr>
          <a:xfrm>
            <a:off x="530860" y="4261699"/>
            <a:ext cx="2668905" cy="230441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54" name="矩形 53"/>
          <p:cNvSpPr/>
          <p:nvPr>
            <p:custDataLst>
              <p:tags r:id="rId20"/>
            </p:custDataLst>
          </p:nvPr>
        </p:nvSpPr>
        <p:spPr>
          <a:xfrm>
            <a:off x="1055370" y="4117554"/>
            <a:ext cx="1691640" cy="36004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农商文旅</a:t>
            </a:r>
            <a:endParaRPr lang="zh-CN" altLang="en-US" sz="1600" b="1" kern="0" spc="-10" dirty="0">
              <a:solidFill>
                <a:srgbClr val="FFFF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88010" y="4481830"/>
            <a:ext cx="2668270" cy="5448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lvl="0" algn="l" fontAlgn="auto">
              <a:lnSpc>
                <a:spcPct val="130000"/>
              </a:lnSpc>
              <a:buClrTx/>
              <a:buSzTx/>
              <a:buFont typeface="Arial" panose="020B0604020202020204" pitchFamily="34" charset="0"/>
            </a:pPr>
            <a:r>
              <a:rPr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紧跟政策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补贴</a:t>
            </a:r>
            <a:r>
              <a:rPr sz="1065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导向</a:t>
            </a:r>
            <a:r>
              <a:rPr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聚焦</a:t>
            </a: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未来农场、乡村旅游、农综改试点等场景，打造标杆案例</a:t>
            </a:r>
            <a:endParaRPr lang="zh-CN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81543" y="4997419"/>
            <a:ext cx="1750029" cy="330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重点拓展方向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0601" y="5279099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数字农业</a:t>
            </a:r>
            <a:endParaRPr lang="zh-CN" altLang="en-US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539710" y="6221511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</a:rPr>
              <a:t>农综改试点</a:t>
            </a:r>
            <a:endParaRPr lang="zh-CN" altLang="en-US" sz="1065" b="1" dirty="0">
              <a:solidFill>
                <a:schemeClr val="tx1"/>
              </a:solidFill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517327" y="5856858"/>
            <a:ext cx="875184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30000"/>
              </a:lnSpc>
            </a:pPr>
            <a:r>
              <a:rPr lang="zh-CN" altLang="en-US" sz="1065" b="1" dirty="0">
                <a:solidFill>
                  <a:schemeClr val="tx1"/>
                </a:solidFill>
              </a:rPr>
              <a:t>智慧文旅</a:t>
            </a:r>
            <a:endParaRPr lang="zh-CN" altLang="en-US" sz="1065" b="1" dirty="0">
              <a:solidFill>
                <a:schemeClr val="tx1"/>
              </a:solidFill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337945" y="5231130"/>
            <a:ext cx="1731010" cy="39878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未来农场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万、数字农业工厂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，抓补贴树标杆</a:t>
            </a: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337677" y="6239465"/>
            <a:ext cx="1887086" cy="24511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平湖、桐乡，补贴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2000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337677" y="5808578"/>
            <a:ext cx="1733416" cy="39878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景区提质，新国标发布；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fontAlgn="auto">
              <a:lnSpc>
                <a:spcPct val="100000"/>
              </a:lnSpc>
            </a:pP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AI+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助力乡村旅游发展</a:t>
            </a: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619012" y="5808329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19012" y="6233462"/>
            <a:ext cx="2232248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19012" y="6507902"/>
            <a:ext cx="2409153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65"/>
          <p:cNvSpPr txBox="1"/>
          <p:nvPr/>
        </p:nvSpPr>
        <p:spPr>
          <a:xfrm>
            <a:off x="544830" y="5558790"/>
            <a:ext cx="271272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9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2024</a:t>
            </a:r>
            <a:r>
              <a:rPr lang="zh-CN" altLang="en-US" sz="9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年嘉兴</a:t>
            </a:r>
            <a:r>
              <a:rPr lang="zh-CN" sz="9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评定未来</a:t>
            </a:r>
            <a:r>
              <a:rPr lang="zh-CN" altLang="en-US" sz="9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农场</a:t>
            </a:r>
            <a:r>
              <a:rPr lang="en-US" altLang="zh-CN" sz="9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9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个，数字农业工厂</a:t>
            </a:r>
            <a:r>
              <a:rPr lang="en-US" altLang="zh-CN" sz="9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</a:t>
            </a:r>
            <a:r>
              <a:rPr lang="zh-CN" altLang="en-US" sz="9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</a:t>
            </a:r>
            <a:endParaRPr lang="zh-CN" altLang="en-US" sz="900" i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70" name="直接连接符 69"/>
          <p:cNvCxnSpPr/>
          <p:nvPr/>
        </p:nvCxnSpPr>
        <p:spPr>
          <a:xfrm>
            <a:off x="3634442" y="3472269"/>
            <a:ext cx="2287507" cy="0"/>
          </a:xfrm>
          <a:prstGeom prst="line">
            <a:avLst/>
          </a:prstGeom>
          <a:ln w="9525" cmpd="sng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/>
        </p:nvSpPr>
        <p:spPr>
          <a:xfrm>
            <a:off x="3459480" y="3178175"/>
            <a:ext cx="1078230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算力中心建设</a:t>
            </a:r>
            <a:endParaRPr lang="zh-CN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4387152" y="3174076"/>
            <a:ext cx="1651049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kern="0" spc="90" dirty="0"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政府算力产业布局</a:t>
            </a:r>
            <a:endParaRPr lang="zh-CN" sz="1065" kern="0" spc="90" dirty="0">
              <a:solidFill>
                <a:srgbClr val="262626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3472180" y="3479165"/>
            <a:ext cx="1078230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算力模型训练</a:t>
            </a:r>
            <a:endParaRPr lang="zh-CN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4399852" y="3475066"/>
            <a:ext cx="1651049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kern="0" spc="90" dirty="0"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算力产品应用</a:t>
            </a:r>
            <a:endParaRPr lang="zh-CN" sz="1065" kern="0" spc="90" dirty="0">
              <a:solidFill>
                <a:srgbClr val="262626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290310" y="3187065"/>
            <a:ext cx="1350645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轻量化</a:t>
            </a:r>
            <a:r>
              <a:rPr lang="en-US" alt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MES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覆盖</a:t>
            </a:r>
            <a:endParaRPr lang="zh-CN" altLang="en-US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531735" y="3191510"/>
            <a:ext cx="1327785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省数科自研产品</a:t>
            </a:r>
            <a:endParaRPr lang="zh-CN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290310" y="3501390"/>
            <a:ext cx="1350645" cy="3048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产业大脑攻坚</a:t>
            </a:r>
            <a:endParaRPr lang="zh-CN" sz="1065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7451090" y="3482975"/>
            <a:ext cx="1409065" cy="30480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rtlCol="0" anchor="t">
            <a:spAutoFit/>
          </a:bodyPr>
          <a:p>
            <a:pPr algn="ctr" fontAlgn="auto">
              <a:lnSpc>
                <a:spcPct val="130000"/>
              </a:lnSpc>
            </a:pPr>
            <a:r>
              <a:rPr lang="zh-CN" sz="1065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工业互联网平台卡位</a:t>
            </a:r>
            <a:endParaRPr lang="zh-CN" sz="106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en-US" altLang="zh-CN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31800" y="1748155"/>
            <a:ext cx="3766820" cy="464756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60" dirty="0"/>
          </a:p>
        </p:txBody>
      </p:sp>
      <p:sp>
        <p:nvSpPr>
          <p:cNvPr id="15" name="矩形 14"/>
          <p:cNvSpPr/>
          <p:nvPr/>
        </p:nvSpPr>
        <p:spPr>
          <a:xfrm>
            <a:off x="827405" y="1556385"/>
            <a:ext cx="297561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企业两化</a:t>
            </a:r>
            <a:endParaRPr 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31800" y="692785"/>
            <a:ext cx="11711305" cy="83693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lvl="0" indent="-285750" algn="l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企业两化、车路云、低空经济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等新赛道商机涌现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，要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深度提炼适配多赛道、多客户的成熟方案，精准匹配需求痛点，整合优质头部生态，深入市场开展营销，触达潜在客户、抢占先机，助力新兴领域突破发展。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473440" y="1748155"/>
            <a:ext cx="3632200" cy="464756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60" dirty="0"/>
          </a:p>
        </p:txBody>
      </p:sp>
      <p:sp>
        <p:nvSpPr>
          <p:cNvPr id="2" name="矩形 1"/>
          <p:cNvSpPr/>
          <p:nvPr/>
        </p:nvSpPr>
        <p:spPr>
          <a:xfrm>
            <a:off x="4512945" y="1748155"/>
            <a:ext cx="3632200" cy="464756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60" dirty="0"/>
          </a:p>
        </p:txBody>
      </p:sp>
      <p:sp>
        <p:nvSpPr>
          <p:cNvPr id="3" name="矩形 2"/>
          <p:cNvSpPr/>
          <p:nvPr/>
        </p:nvSpPr>
        <p:spPr>
          <a:xfrm>
            <a:off x="4841240" y="1556385"/>
            <a:ext cx="297561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车路云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801735" y="1556385"/>
            <a:ext cx="297561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低空经济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80060" y="3369945"/>
            <a:ext cx="3615690" cy="15855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攻坚战客清单企业：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全市战客清单</a:t>
            </a:r>
            <a:r>
              <a:rPr lang="en-US" altLang="zh-CN" sz="1065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3200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多家</a:t>
            </a:r>
            <a:r>
              <a:rPr 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规上在网企业</a:t>
            </a:r>
            <a:r>
              <a:rPr lang="en-US" altLang="zh-CN" sz="1065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6000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多家，梳理企业属性打</a:t>
            </a:r>
            <a:r>
              <a:rPr lang="zh-CN" altLang="en-US" sz="1065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标签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，选择细分行业优势生态共同拓展</a:t>
            </a:r>
            <a:endParaRPr lang="zh-CN" altLang="en-US" sz="106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建强队伍：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由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24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年兼职工业项目经理转变成专职工业项目经理，提升工业项目经理专业能力。</a:t>
            </a:r>
            <a:endParaRPr lang="zh-CN" altLang="en-US" sz="106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做大生态：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2024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年引入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18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家细分行业优质生态，继续引入优质生态并深化合作</a:t>
            </a:r>
            <a:endParaRPr lang="zh-CN" altLang="en-US" sz="1065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1"/>
            </p:custDataLst>
          </p:nvPr>
        </p:nvSpPr>
        <p:spPr>
          <a:xfrm>
            <a:off x="8486140" y="3369945"/>
            <a:ext cx="3583940" cy="1372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提升“低空经济”建设参与度：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结合</a:t>
            </a:r>
            <a:r>
              <a:rPr lang="en-US" altLang="zh-CN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南湖、平湖、海宁、乌镇等</a:t>
            </a:r>
            <a:r>
              <a:rPr lang="en-US" altLang="zh-CN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5G-A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基站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，开展低空经济测试合作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71450" indent="-17145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卡位市县管理平台：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积极对接嘉兴市级，各县市区</a:t>
            </a:r>
            <a:r>
              <a:rPr lang="zh-CN" altLang="en-US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低空综合管理平台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建设，参与市交通局测试场景搭建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杭州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由浙移数科参与，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平台由数智工业部做改造。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温州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：由浙移数科参与，平台开始与省平台对接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46845" y="2472055"/>
            <a:ext cx="1057275" cy="30480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ctr" anchorCtr="0">
            <a:no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低空监管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544810" y="2472055"/>
            <a:ext cx="964565" cy="30480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ctr" anchorCtr="0">
            <a:no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政务无人机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046845" y="2827655"/>
            <a:ext cx="1057275" cy="30480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ctr" anchorCtr="0">
            <a:no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基础设施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544810" y="2827655"/>
            <a:ext cx="964565" cy="30480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ctr" anchorCtr="0">
            <a:no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应用场景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80060" y="5445125"/>
            <a:ext cx="3634105" cy="9455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湖州久立特材</a:t>
            </a:r>
            <a:r>
              <a:rPr 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通过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5G+IOT+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云边融合技术</a:t>
            </a:r>
            <a:r>
              <a:rPr 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打造</a:t>
            </a:r>
            <a:r>
              <a:rPr lang="en-US" altLang="zh-CN" sz="1065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065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智能工厂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大脑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，项目金额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1000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endParaRPr lang="zh-CN" altLang="en-US" sz="106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老板电器新工厂项目</a:t>
            </a:r>
            <a:r>
              <a:rPr lang="zh-CN" altLang="en-US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，构建老板电器</a:t>
            </a:r>
            <a:r>
              <a:rPr lang="en-US" altLang="zh-CN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九天中枢数字平台</a:t>
            </a:r>
            <a:r>
              <a:rPr lang="en-US" altLang="zh-CN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，打造</a:t>
            </a:r>
            <a:r>
              <a:rPr lang="en-US" altLang="zh-CN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5G</a:t>
            </a:r>
            <a:r>
              <a:rPr lang="zh-CN" altLang="en-US" sz="1065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未来工厂</a:t>
            </a:r>
            <a:r>
              <a:rPr lang="zh-CN" altLang="en-US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模板，签约</a:t>
            </a:r>
            <a:r>
              <a:rPr lang="en-US" altLang="zh-CN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2190</a:t>
            </a:r>
            <a:r>
              <a:rPr lang="zh-CN" altLang="en-US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</a:t>
            </a:r>
            <a:endParaRPr lang="zh-CN" altLang="en-US" sz="1065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486140" y="5086350"/>
            <a:ext cx="3654425" cy="11588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省自然灾害应急能力提升工程航空应急项目</a:t>
            </a:r>
            <a:r>
              <a:rPr 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省域范围内灾情侦察、公网通信恢复、应急指挥通信保障等关键任务，项目签约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4180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万元</a:t>
            </a:r>
            <a:endParaRPr lang="zh-CN" altLang="en-US" sz="106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苍南县</a:t>
            </a:r>
            <a:r>
              <a:rPr lang="zh-CN" altLang="en-US" sz="1065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无人机监管服务平台项目</a:t>
            </a:r>
            <a:r>
              <a:rPr lang="zh-CN" altLang="en-US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，打造温州</a:t>
            </a:r>
            <a:r>
              <a:rPr lang="zh-CN" altLang="en-US" sz="1065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首个县域级</a:t>
            </a:r>
            <a:r>
              <a:rPr lang="zh-CN" altLang="en-US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无人机监管服务平台，签约</a:t>
            </a:r>
            <a:r>
              <a:rPr lang="en-US" altLang="zh-CN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864</a:t>
            </a:r>
            <a:r>
              <a:rPr lang="zh-CN" altLang="en-US" sz="1065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</a:t>
            </a:r>
            <a:endParaRPr lang="zh-CN" altLang="en-US" sz="1065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5" name="文本框 30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79425" y="1917065"/>
            <a:ext cx="3613150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171450" indent="-171450"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0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拓展方向：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聚焦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数字化、绿色化转型升级，推动战客清单、中小企业数字化规模发展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99" name="文本框 63"/>
          <p:cNvSpPr txBox="1">
            <a:spLocks noChangeArrowheads="1"/>
          </p:cNvSpPr>
          <p:nvPr/>
        </p:nvSpPr>
        <p:spPr bwMode="auto">
          <a:xfrm>
            <a:off x="767080" y="2790190"/>
            <a:ext cx="143002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行业协会助力</a:t>
            </a:r>
            <a:endParaRPr lang="en-US" altLang="zh-CN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0" name="文本框 63"/>
          <p:cNvSpPr txBox="1">
            <a:spLocks noChangeArrowheads="1"/>
          </p:cNvSpPr>
          <p:nvPr/>
        </p:nvSpPr>
        <p:spPr bwMode="auto">
          <a:xfrm>
            <a:off x="2400935" y="2790190"/>
            <a:ext cx="157607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政策补贴切入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4323" name="文本框 63"/>
          <p:cNvSpPr txBox="1">
            <a:spLocks noChangeArrowheads="1"/>
          </p:cNvSpPr>
          <p:nvPr/>
        </p:nvSpPr>
        <p:spPr bwMode="auto">
          <a:xfrm>
            <a:off x="623570" y="2438400"/>
            <a:ext cx="763270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光伏发电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0" name="文本框 30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79425" y="3150870"/>
            <a:ext cx="1384935" cy="30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171450" indent="-171450"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0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拓展举措：</a:t>
            </a:r>
            <a:endParaRPr lang="zh-CN" altLang="en-US" sz="10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2" name="文本框 30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79425" y="5215573"/>
            <a:ext cx="2913063" cy="30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p>
            <a:pPr marL="171450" indent="-171450"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0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案例：</a:t>
            </a:r>
            <a:endParaRPr lang="zh-CN" altLang="en-US" sz="10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6" name="文本框 30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8543925" y="1917065"/>
            <a:ext cx="3444240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171450" indent="-171450"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0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拓展方向：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聚焦低空经济四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大方向，参与低空经济政务服务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7" name="文本框 30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8543925" y="3150553"/>
            <a:ext cx="2913063" cy="30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p>
            <a:pPr marL="171450" indent="-171450"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0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拓展举措：</a:t>
            </a:r>
            <a:endParaRPr lang="zh-CN" altLang="en-US" sz="10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8" name="文本框 30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8543925" y="4869498"/>
            <a:ext cx="2913063" cy="30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p>
            <a:pPr marL="171450" indent="-171450"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0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案例：</a:t>
            </a:r>
            <a:endParaRPr lang="zh-CN" altLang="en-US" sz="10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86325" y="2494915"/>
            <a:ext cx="915670" cy="27051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云控管理平台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002655" y="2494915"/>
            <a:ext cx="915670" cy="27051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安全监管平台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118985" y="2494915"/>
            <a:ext cx="915670" cy="27051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5G-V2X</a:t>
            </a: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组网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512310" y="3441700"/>
            <a:ext cx="3618230" cy="7315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抓牢优势，主动引导，谋划项目落地：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结合移动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5G基础设施建设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及</a:t>
            </a:r>
            <a:r>
              <a:rPr lang="zh-CN" altLang="en-US" sz="1065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全球最大高精度定位网络优势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，切入项目建设</a:t>
            </a:r>
            <a:endParaRPr lang="zh-CN" altLang="en-US" sz="106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914265" y="4220845"/>
            <a:ext cx="563245" cy="255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 i="1">
                <a:latin typeface="微软雅黑" panose="020B0503020204020204" pitchFamily="34" charset="-122"/>
                <a:ea typeface="微软雅黑" panose="020B0503020204020204" pitchFamily="34" charset="-122"/>
              </a:rPr>
              <a:t>桐乡</a:t>
            </a:r>
            <a:endParaRPr lang="zh-CN" altLang="en-US" sz="1065" i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547995" y="4146550"/>
            <a:ext cx="1414145" cy="4038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紧握试点契机</a:t>
            </a:r>
            <a:endParaRPr lang="zh-CN" altLang="en-US" sz="106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547995" y="4603115"/>
            <a:ext cx="1414145" cy="403860"/>
          </a:xfrm>
          <a:prstGeom prst="rect">
            <a:avLst/>
          </a:prstGeom>
          <a:solidFill>
            <a:srgbClr val="FFF1C7"/>
          </a:solidFill>
        </p:spPr>
        <p:txBody>
          <a:bodyPr wrap="square" tIns="0" bIns="0" rtlCol="0" anchor="ctr" anchorCtr="0">
            <a:noAutofit/>
          </a:bodyPr>
          <a:p>
            <a:pPr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结合交通基础设施数字化转型需求</a:t>
            </a:r>
            <a:endParaRPr lang="zh-CN" altLang="en-US" sz="106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914265" y="4595178"/>
            <a:ext cx="563245" cy="4197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 i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其余县市</a:t>
            </a:r>
            <a:endParaRPr lang="zh-CN" altLang="en-US" sz="1065" i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032625" y="4652645"/>
            <a:ext cx="114427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 u="sng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深入挖掘商机</a:t>
            </a:r>
            <a:endParaRPr lang="zh-CN" altLang="en-US" sz="1065" u="sng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12310" y="5368925"/>
            <a:ext cx="3618230" cy="9455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金华金漪湖无人驾驶项目，项目金额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5500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万，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打造</a:t>
            </a:r>
            <a:r>
              <a:rPr lang="zh-CN" altLang="en-US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浙江首个5G-A无人驾驶示范区</a:t>
            </a:r>
            <a:endParaRPr lang="zh-CN" altLang="en-US" sz="1065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just" defTabSz="914400" fontAlgn="auto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南京江心洲新型公交都市先导示范项目，项目金额</a:t>
            </a:r>
            <a:r>
              <a:rPr lang="en-US" altLang="zh-CN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9000</a:t>
            </a:r>
            <a:r>
              <a:rPr lang="zh-CN" altLang="en-US" sz="1065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万，采用</a:t>
            </a:r>
            <a:r>
              <a:rPr lang="zh-CN" altLang="en-US" sz="106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5G+V2X方案降低40%RSU设备投入</a:t>
            </a:r>
            <a:endParaRPr lang="zh-CN" altLang="en-US" sz="1065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032625" y="4196080"/>
            <a:ext cx="114427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65" u="sng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分层分级走访</a:t>
            </a:r>
            <a:endParaRPr lang="zh-CN" altLang="en-US" sz="1065" u="sng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583430" y="5072063"/>
            <a:ext cx="2913063" cy="30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p>
            <a:pPr marL="171450" indent="-171450"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0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案例：</a:t>
            </a:r>
            <a:endParaRPr lang="zh-CN" altLang="en-US" sz="10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3" name="文本框 30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583430" y="3222308"/>
            <a:ext cx="2913063" cy="30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p>
            <a:pPr marL="171450" indent="-171450"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0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拓展举措：</a:t>
            </a:r>
            <a:endParaRPr lang="zh-CN" altLang="en-US" sz="10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4" name="文本框 30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4558665" y="1917065"/>
            <a:ext cx="3444240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pPr marL="171450" indent="-171450"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0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拓展方向：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聚焦车路云应用场景，融合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5G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、高精度定位、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AI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等能力，打造应用方案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871085" y="2861945"/>
            <a:ext cx="915670" cy="27051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车路协同应用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5987415" y="2861945"/>
            <a:ext cx="915670" cy="27051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智慧路口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7103745" y="2861945"/>
            <a:ext cx="915670" cy="270510"/>
          </a:xfrm>
          <a:prstGeom prst="rect">
            <a:avLst/>
          </a:prstGeom>
          <a:solidFill>
            <a:srgbClr val="FFF1C7"/>
          </a:solidFill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无人物流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3" name="文本框 63"/>
          <p:cNvSpPr txBox="1">
            <a:spLocks noChangeArrowheads="1"/>
          </p:cNvSpPr>
          <p:nvPr/>
        </p:nvSpPr>
        <p:spPr bwMode="auto">
          <a:xfrm>
            <a:off x="3143885" y="2438400"/>
            <a:ext cx="969645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轻量化MES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4" name="文本框 63"/>
          <p:cNvSpPr txBox="1">
            <a:spLocks noChangeArrowheads="1"/>
          </p:cNvSpPr>
          <p:nvPr/>
        </p:nvSpPr>
        <p:spPr bwMode="auto">
          <a:xfrm>
            <a:off x="1463675" y="2435225"/>
            <a:ext cx="763270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企业弱电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5" name="文本框 63"/>
          <p:cNvSpPr txBox="1">
            <a:spLocks noChangeArrowheads="1"/>
          </p:cNvSpPr>
          <p:nvPr/>
        </p:nvSpPr>
        <p:spPr bwMode="auto">
          <a:xfrm>
            <a:off x="2303780" y="2438400"/>
            <a:ext cx="763270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软件开发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6" name="文本框 63"/>
          <p:cNvSpPr txBox="1">
            <a:spLocks noChangeArrowheads="1"/>
          </p:cNvSpPr>
          <p:nvPr/>
        </p:nvSpPr>
        <p:spPr bwMode="auto">
          <a:xfrm>
            <a:off x="623570" y="4935220"/>
            <a:ext cx="1099185" cy="291465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汽车零部件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8" name="文本框 63"/>
          <p:cNvSpPr txBox="1">
            <a:spLocks noChangeArrowheads="1"/>
          </p:cNvSpPr>
          <p:nvPr/>
        </p:nvSpPr>
        <p:spPr bwMode="auto">
          <a:xfrm>
            <a:off x="1784350" y="4935220"/>
            <a:ext cx="1144270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化工能源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9" name="文本框 63"/>
          <p:cNvSpPr txBox="1">
            <a:spLocks noChangeArrowheads="1"/>
          </p:cNvSpPr>
          <p:nvPr/>
        </p:nvSpPr>
        <p:spPr bwMode="auto">
          <a:xfrm>
            <a:off x="2990215" y="4935220"/>
            <a:ext cx="1120140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服装纺织</a:t>
            </a: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35070" y="5589270"/>
            <a:ext cx="1657985" cy="828000"/>
          </a:xfrm>
          <a:prstGeom prst="rect">
            <a:avLst/>
          </a:prstGeom>
        </p:spPr>
      </p:pic>
      <p:sp>
        <p:nvSpPr>
          <p:cNvPr id="3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圆角矩形 1"/>
          <p:cNvSpPr/>
          <p:nvPr>
            <p:custDataLst>
              <p:tags r:id="rId2"/>
            </p:custDataLst>
          </p:nvPr>
        </p:nvSpPr>
        <p:spPr>
          <a:xfrm rot="10800000">
            <a:off x="767080" y="1617345"/>
            <a:ext cx="3011170" cy="2945130"/>
          </a:xfrm>
          <a:prstGeom prst="roundRect">
            <a:avLst>
              <a:gd name="adj" fmla="val 2634"/>
            </a:avLst>
          </a:prstGeom>
          <a:noFill/>
          <a:ln w="12700">
            <a:gradFill>
              <a:gsLst>
                <a:gs pos="0">
                  <a:schemeClr val="bg1"/>
                </a:gs>
                <a:gs pos="59000">
                  <a:schemeClr val="accent1">
                    <a:lumMod val="45000"/>
                    <a:lumOff val="55000"/>
                  </a:schemeClr>
                </a:gs>
              </a:gsLst>
              <a:lin ang="5160000" scaled="1"/>
            </a:gra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87070" y="691515"/>
            <a:ext cx="10576560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l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把握嘉兴新型工业加速发展的机遇，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2025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年我们要配强工业专项拓展团队，统筹挂图作战，聚焦重点价值客户，与生态合力推进，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提升工业制造业非公开市场的收入贡献。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799465" y="1858645"/>
            <a:ext cx="292481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以工业分级培育体系为目标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5" name="五边形 114"/>
          <p:cNvSpPr/>
          <p:nvPr/>
        </p:nvSpPr>
        <p:spPr>
          <a:xfrm>
            <a:off x="1412875" y="1483995"/>
            <a:ext cx="1783080" cy="343535"/>
          </a:xfrm>
          <a:prstGeom prst="homePlat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筛选目标</a:t>
            </a:r>
            <a:endParaRPr 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1487805" y="2383790"/>
            <a:ext cx="1437005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专精特新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 bwMode="auto">
          <a:xfrm>
            <a:off x="1487170" y="2898140"/>
            <a:ext cx="1437640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小巨人</a:t>
            </a:r>
            <a:endParaRPr lang="zh-CN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 bwMode="auto">
          <a:xfrm>
            <a:off x="1487805" y="3337560"/>
            <a:ext cx="1440180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省级工业互联网平台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8835" y="4363720"/>
            <a:ext cx="292481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以亿元产值以上规上企业为首选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9470" y="4795520"/>
            <a:ext cx="224599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lvl="0" indent="-1714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主营收入亿元以上规上企业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" name="圆角矩形 8"/>
          <p:cNvSpPr/>
          <p:nvPr>
            <p:custDataLst>
              <p:tags r:id="rId3"/>
            </p:custDataLst>
          </p:nvPr>
        </p:nvSpPr>
        <p:spPr>
          <a:xfrm rot="10800000">
            <a:off x="4437380" y="1628775"/>
            <a:ext cx="3011170" cy="2945130"/>
          </a:xfrm>
          <a:prstGeom prst="roundRect">
            <a:avLst>
              <a:gd name="adj" fmla="val 2634"/>
            </a:avLst>
          </a:prstGeom>
          <a:noFill/>
          <a:ln w="12700">
            <a:gradFill>
              <a:gsLst>
                <a:gs pos="0">
                  <a:schemeClr val="bg1"/>
                </a:gs>
                <a:gs pos="59000">
                  <a:schemeClr val="accent1">
                    <a:lumMod val="45000"/>
                    <a:lumOff val="55000"/>
                  </a:schemeClr>
                </a:gs>
              </a:gsLst>
              <a:lin ang="5160000" scaled="1"/>
            </a:gra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五边形 10"/>
          <p:cNvSpPr/>
          <p:nvPr/>
        </p:nvSpPr>
        <p:spPr>
          <a:xfrm>
            <a:off x="5083175" y="1495425"/>
            <a:ext cx="1783080" cy="343535"/>
          </a:xfrm>
          <a:prstGeom prst="homePlat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整合能力</a:t>
            </a:r>
            <a:endParaRPr 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>
            <p:custDataLst>
              <p:tags r:id="rId4"/>
            </p:custDataLst>
          </p:nvPr>
        </p:nvSpPr>
        <p:spPr>
          <a:xfrm rot="10800000">
            <a:off x="8179435" y="1604645"/>
            <a:ext cx="3011170" cy="2945130"/>
          </a:xfrm>
          <a:prstGeom prst="roundRect">
            <a:avLst>
              <a:gd name="adj" fmla="val 2634"/>
            </a:avLst>
          </a:prstGeom>
          <a:noFill/>
          <a:ln w="12700">
            <a:gradFill>
              <a:gsLst>
                <a:gs pos="0">
                  <a:schemeClr val="bg1"/>
                </a:gs>
                <a:gs pos="59000">
                  <a:schemeClr val="accent1">
                    <a:lumMod val="45000"/>
                    <a:lumOff val="55000"/>
                  </a:schemeClr>
                </a:gs>
              </a:gsLst>
              <a:lin ang="5160000" scaled="1"/>
            </a:gra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五边形 21"/>
          <p:cNvSpPr/>
          <p:nvPr/>
        </p:nvSpPr>
        <p:spPr>
          <a:xfrm>
            <a:off x="8825230" y="1471295"/>
            <a:ext cx="1783080" cy="343535"/>
          </a:xfrm>
          <a:prstGeom prst="homePlat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分类施策</a:t>
            </a:r>
            <a:endParaRPr 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495800" y="1874520"/>
            <a:ext cx="292481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围绕</a:t>
            </a:r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30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大场景输出标准化产品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4" name="文本框 43"/>
          <p:cNvSpPr txBox="1"/>
          <p:nvPr/>
        </p:nvSpPr>
        <p:spPr bwMode="auto">
          <a:xfrm>
            <a:off x="4584065" y="2261870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生产作业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 bwMode="auto">
          <a:xfrm>
            <a:off x="5304155" y="2240915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仓储物流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 bwMode="auto">
          <a:xfrm>
            <a:off x="6021705" y="2261870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计划调度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8" name="文本框 47"/>
          <p:cNvSpPr txBox="1"/>
          <p:nvPr/>
        </p:nvSpPr>
        <p:spPr bwMode="auto">
          <a:xfrm>
            <a:off x="6741795" y="2240915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安全生产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3" name="文本框 62"/>
          <p:cNvSpPr txBox="1"/>
          <p:nvPr/>
        </p:nvSpPr>
        <p:spPr bwMode="auto">
          <a:xfrm>
            <a:off x="4586605" y="2863215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质量管控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 bwMode="auto">
          <a:xfrm>
            <a:off x="5305425" y="2891155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能源管控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5" name="文本框 64"/>
          <p:cNvSpPr txBox="1"/>
          <p:nvPr/>
        </p:nvSpPr>
        <p:spPr bwMode="auto">
          <a:xfrm>
            <a:off x="6024880" y="2891155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设备管理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6" name="文本框 65"/>
          <p:cNvSpPr txBox="1"/>
          <p:nvPr/>
        </p:nvSpPr>
        <p:spPr bwMode="auto">
          <a:xfrm>
            <a:off x="6744335" y="2912110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供应链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4480560" y="3601720"/>
            <a:ext cx="292481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构建</a:t>
            </a:r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大数字应用核心能力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8" name="文本框 67"/>
          <p:cNvSpPr txBox="1"/>
          <p:nvPr/>
        </p:nvSpPr>
        <p:spPr bwMode="auto">
          <a:xfrm>
            <a:off x="4584065" y="4002405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行为分析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9" name="文本框 68"/>
          <p:cNvSpPr txBox="1"/>
          <p:nvPr/>
        </p:nvSpPr>
        <p:spPr bwMode="auto">
          <a:xfrm>
            <a:off x="5304155" y="4004945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规模数采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0" name="文本框 69"/>
          <p:cNvSpPr txBox="1"/>
          <p:nvPr/>
        </p:nvSpPr>
        <p:spPr bwMode="auto">
          <a:xfrm>
            <a:off x="6021705" y="4002405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AI</a:t>
            </a:r>
            <a:endParaRPr lang="en-US" altLang="zh-CN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质检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2" name="文本框 71"/>
          <p:cNvSpPr txBox="1"/>
          <p:nvPr/>
        </p:nvSpPr>
        <p:spPr bwMode="auto">
          <a:xfrm>
            <a:off x="6741795" y="3981450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精准定位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4" name="文本框 73"/>
          <p:cNvSpPr txBox="1"/>
          <p:nvPr/>
        </p:nvSpPr>
        <p:spPr bwMode="auto">
          <a:xfrm>
            <a:off x="4586605" y="4603750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数字孪生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7" name="文本框 76"/>
          <p:cNvSpPr txBox="1"/>
          <p:nvPr/>
        </p:nvSpPr>
        <p:spPr bwMode="auto">
          <a:xfrm>
            <a:off x="5305425" y="4631690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AGV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巡检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/>
        </p:nvSpPr>
        <p:spPr bwMode="auto">
          <a:xfrm>
            <a:off x="6024880" y="4631690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产业大脑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9" name="文本框 78"/>
          <p:cNvSpPr txBox="1"/>
          <p:nvPr/>
        </p:nvSpPr>
        <p:spPr bwMode="auto">
          <a:xfrm>
            <a:off x="6744335" y="4652645"/>
            <a:ext cx="57404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工业标识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0" name="文本框 79"/>
          <p:cNvSpPr txBox="1"/>
          <p:nvPr/>
        </p:nvSpPr>
        <p:spPr bwMode="auto">
          <a:xfrm>
            <a:off x="8328025" y="2132330"/>
            <a:ext cx="613410" cy="573405"/>
          </a:xfrm>
          <a:prstGeom prst="rect">
            <a:avLst/>
          </a:prstGeom>
          <a:solidFill>
            <a:srgbClr val="DCE6F2"/>
          </a:solidFill>
        </p:spPr>
        <p:txBody>
          <a:bodyPr wrap="square" lIns="46990" tIns="46990" rIns="46990" bIns="46990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诊断</a:t>
            </a:r>
            <a:endParaRPr 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评级</a:t>
            </a:r>
            <a:endParaRPr 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1" name="文本框 80"/>
          <p:cNvSpPr txBox="1"/>
          <p:nvPr/>
        </p:nvSpPr>
        <p:spPr bwMode="auto">
          <a:xfrm>
            <a:off x="8328025" y="3212465"/>
            <a:ext cx="613410" cy="573405"/>
          </a:xfrm>
          <a:prstGeom prst="rect">
            <a:avLst/>
          </a:prstGeom>
          <a:solidFill>
            <a:srgbClr val="DCE6F2"/>
          </a:solidFill>
        </p:spPr>
        <p:txBody>
          <a:bodyPr wrap="square" lIns="46990" tIns="46990" rIns="46990" bIns="46990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升级</a:t>
            </a:r>
            <a:endParaRPr 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改造</a:t>
            </a:r>
            <a:endParaRPr 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/>
        </p:nvSpPr>
        <p:spPr bwMode="auto">
          <a:xfrm>
            <a:off x="8328025" y="4363720"/>
            <a:ext cx="613410" cy="573405"/>
          </a:xfrm>
          <a:prstGeom prst="rect">
            <a:avLst/>
          </a:prstGeom>
          <a:solidFill>
            <a:srgbClr val="DCE6F2"/>
          </a:solidFill>
        </p:spPr>
        <p:txBody>
          <a:bodyPr wrap="square" lIns="46990" tIns="46990" rIns="46990" bIns="46990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标杆</a:t>
            </a:r>
            <a:endParaRPr 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评选</a:t>
            </a:r>
            <a:endParaRPr 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>
            <a:off x="8616315" y="2708910"/>
            <a:ext cx="0" cy="503555"/>
          </a:xfrm>
          <a:prstGeom prst="straightConnector1">
            <a:avLst/>
          </a:prstGeom>
          <a:ln>
            <a:solidFill>
              <a:schemeClr val="accent1">
                <a:shade val="95000"/>
                <a:satMod val="105000"/>
                <a:alpha val="37000"/>
              </a:schemeClr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/>
          <p:cNvCxnSpPr/>
          <p:nvPr/>
        </p:nvCxnSpPr>
        <p:spPr>
          <a:xfrm>
            <a:off x="8634730" y="3823335"/>
            <a:ext cx="0" cy="503555"/>
          </a:xfrm>
          <a:prstGeom prst="straightConnector1">
            <a:avLst/>
          </a:prstGeom>
          <a:ln>
            <a:solidFill>
              <a:schemeClr val="accent1">
                <a:shade val="95000"/>
                <a:satMod val="105000"/>
                <a:alpha val="37000"/>
              </a:schemeClr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本框 84"/>
          <p:cNvSpPr txBox="1"/>
          <p:nvPr/>
        </p:nvSpPr>
        <p:spPr>
          <a:xfrm>
            <a:off x="9004935" y="2117725"/>
            <a:ext cx="2098040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lvl="0" indent="-1714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标准：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国标</a:t>
            </a:r>
            <a:r>
              <a:rPr lang="en-US" altLang="zh-CN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省级标准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lvl="0" indent="-1714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机构：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省智专委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8976360" y="3068955"/>
            <a:ext cx="2098040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lvl="0" indent="-1714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二次现场诊断：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政府</a:t>
            </a:r>
            <a:r>
              <a:rPr lang="en-US" altLang="zh-CN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应用商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lvl="0" indent="-1714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升级改造：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服务商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8976360" y="4388485"/>
            <a:ext cx="2098040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lvl="0" indent="-1714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示范标杆：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申报</a:t>
            </a:r>
            <a:r>
              <a:rPr lang="en-US" altLang="zh-CN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- 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评选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- 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认定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- 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宣传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49020" y="2710180"/>
            <a:ext cx="367030" cy="7194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重点培育</a:t>
            </a:r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 bwMode="auto">
          <a:xfrm>
            <a:off x="1487170" y="3823335"/>
            <a:ext cx="1440815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en-US" altLang="zh-CN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全连接工厂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941955" y="2863215"/>
            <a:ext cx="8007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198</a:t>
            </a:r>
            <a:r>
              <a:rPr lang="zh-CN" altLang="en-US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</a:t>
            </a:r>
            <a:endParaRPr lang="zh-CN" altLang="en-US" sz="1400" b="1" i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996565" y="3789045"/>
            <a:ext cx="6381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</a:t>
            </a:r>
            <a:endParaRPr lang="zh-CN" altLang="en-US" sz="1400" b="1" i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2980690" y="4868545"/>
            <a:ext cx="9004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2143</a:t>
            </a:r>
            <a:r>
              <a:rPr lang="zh-CN" altLang="en-US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</a:t>
            </a:r>
            <a:endParaRPr lang="zh-CN" altLang="en-US" sz="1400" b="1" i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981960" y="3337560"/>
            <a:ext cx="6381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26</a:t>
            </a:r>
            <a:r>
              <a:rPr lang="zh-CN" altLang="en-US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</a:t>
            </a:r>
            <a:endParaRPr lang="zh-CN" altLang="en-US" sz="1400" b="1" i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2941955" y="2381885"/>
            <a:ext cx="8007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1329</a:t>
            </a:r>
            <a:r>
              <a:rPr lang="zh-CN" altLang="en-US" sz="1400" b="1" i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</a:t>
            </a:r>
            <a:endParaRPr lang="zh-CN" altLang="en-US" sz="1400" b="1" i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4853" y="5282565"/>
            <a:ext cx="9594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电动工具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3748" y="6489065"/>
            <a:ext cx="8616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亚特电器</a:t>
            </a:r>
            <a:endParaRPr lang="zh-CN" altLang="en-US" sz="1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711133" y="5282565"/>
            <a:ext cx="81407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新能源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5" name="图片 24" descr="C:/Users/许欢/Desktop/1736581334231.jpg1736581334231"/>
          <p:cNvPicPr>
            <a:picLocks noChangeAspect="1"/>
          </p:cNvPicPr>
          <p:nvPr/>
        </p:nvPicPr>
        <p:blipFill>
          <a:blip r:embed="rId9"/>
          <a:srcRect t="19624" b="19624"/>
          <a:stretch>
            <a:fillRect/>
          </a:stretch>
        </p:blipFill>
        <p:spPr>
          <a:xfrm>
            <a:off x="2317230" y="5589270"/>
            <a:ext cx="1739900" cy="82800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2772728" y="6489065"/>
            <a:ext cx="8616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嘉善兰钧</a:t>
            </a:r>
            <a:endParaRPr lang="zh-CN" altLang="en-US" sz="1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727258" y="5282565"/>
            <a:ext cx="9594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箱包行业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8" name="图片 27" descr="C:/Users/许欢/Desktop/1736581463316.jpg1736581463316"/>
          <p:cNvPicPr>
            <a:picLocks noChangeAspect="1"/>
          </p:cNvPicPr>
          <p:nvPr/>
        </p:nvPicPr>
        <p:blipFill>
          <a:blip r:embed="rId10"/>
          <a:srcRect t="522" b="522"/>
          <a:stretch>
            <a:fillRect/>
          </a:stretch>
        </p:blipFill>
        <p:spPr>
          <a:xfrm>
            <a:off x="4419080" y="5589270"/>
            <a:ext cx="1690370" cy="828000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4799648" y="6489065"/>
            <a:ext cx="8616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新秀集团</a:t>
            </a:r>
            <a:endParaRPr lang="zh-CN" altLang="en-US" sz="1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44018" y="5282565"/>
            <a:ext cx="9594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金属加工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887528" y="6489065"/>
            <a:ext cx="8616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中达新材</a:t>
            </a:r>
            <a:endParaRPr lang="en-US" altLang="zh-CN" sz="1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759508" y="5282565"/>
            <a:ext cx="9594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智能厨具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004618" y="6489065"/>
            <a:ext cx="8616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火星人</a:t>
            </a:r>
            <a:endParaRPr lang="zh-CN" altLang="en-US" sz="1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0650538" y="5282565"/>
            <a:ext cx="9594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化纤行业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0776268" y="6489065"/>
            <a:ext cx="8616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桐昆集团</a:t>
            </a:r>
            <a:endParaRPr lang="zh-CN" altLang="en-US" sz="12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7" name="图片 46"/>
          <p:cNvPicPr/>
          <p:nvPr/>
        </p:nvPicPr>
        <p:blipFill>
          <a:blip r:embed="rId11"/>
          <a:stretch>
            <a:fillRect/>
          </a:stretch>
        </p:blipFill>
        <p:spPr>
          <a:xfrm>
            <a:off x="6471400" y="5589270"/>
            <a:ext cx="1619885" cy="828000"/>
          </a:xfrm>
          <a:prstGeom prst="rect">
            <a:avLst/>
          </a:prstGeom>
        </p:spPr>
      </p:pic>
      <p:pic>
        <p:nvPicPr>
          <p:cNvPr id="49" name="图片 48"/>
          <p:cNvPicPr/>
          <p:nvPr/>
        </p:nvPicPr>
        <p:blipFill>
          <a:blip r:embed="rId12"/>
          <a:stretch>
            <a:fillRect/>
          </a:stretch>
        </p:blipFill>
        <p:spPr>
          <a:xfrm>
            <a:off x="8453235" y="5589270"/>
            <a:ext cx="1619885" cy="828000"/>
          </a:xfrm>
          <a:prstGeom prst="rect">
            <a:avLst/>
          </a:prstGeom>
        </p:spPr>
      </p:pic>
      <p:pic>
        <p:nvPicPr>
          <p:cNvPr id="55" name="图片 54"/>
          <p:cNvPicPr/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335280" y="5589270"/>
            <a:ext cx="1620000" cy="82800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矩形 72"/>
          <p:cNvSpPr/>
          <p:nvPr/>
        </p:nvSpPr>
        <p:spPr>
          <a:xfrm>
            <a:off x="979805" y="2277110"/>
            <a:ext cx="10678160" cy="35877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8000">
                <a:srgbClr val="FFF1C7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2000" b="1" kern="0" spc="-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工作机制</a:t>
            </a:r>
            <a:endParaRPr lang="zh-CN" altLang="en-US" sz="2000" b="1" kern="0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业务拓展增收增效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ICT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lang="en-US" altLang="zh-CN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2400" b="1" kern="0" spc="-2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圆角矩形 1"/>
          <p:cNvSpPr/>
          <p:nvPr>
            <p:custDataLst>
              <p:tags r:id="rId1"/>
            </p:custDataLst>
          </p:nvPr>
        </p:nvSpPr>
        <p:spPr>
          <a:xfrm rot="10800000">
            <a:off x="623570" y="1545590"/>
            <a:ext cx="3583940" cy="680720"/>
          </a:xfrm>
          <a:prstGeom prst="roundRect">
            <a:avLst>
              <a:gd name="adj" fmla="val 2634"/>
            </a:avLst>
          </a:prstGeom>
          <a:noFill/>
          <a:ln w="12700">
            <a:gradFill>
              <a:gsLst>
                <a:gs pos="0">
                  <a:schemeClr val="bg1"/>
                </a:gs>
                <a:gs pos="59000">
                  <a:schemeClr val="accent1">
                    <a:lumMod val="45000"/>
                    <a:lumOff val="55000"/>
                  </a:schemeClr>
                </a:gs>
              </a:gsLst>
              <a:lin ang="5160000" scaled="1"/>
            </a:gra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12115" y="619760"/>
            <a:ext cx="11504295" cy="730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l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针对新兴领域拓展能力不足的问题，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2025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年我们要充分发挥市公司统筹引领作用，主动引入专业公司及头部生态能力，融入自有产品，找准目标客户，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通过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落实联合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攻坚机制，抢占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新兴市场份额，同时实现短板补强、能力内化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684520" y="5779135"/>
            <a:ext cx="1119505" cy="307975"/>
          </a:xfrm>
          <a:prstGeom prst="rect">
            <a:avLst/>
          </a:prstGeom>
          <a:solidFill>
            <a:srgbClr val="FFBF00">
              <a:alpha val="2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sz="12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高校</a:t>
            </a:r>
            <a:endParaRPr lang="en-US" sz="1200" kern="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684520" y="6237605"/>
            <a:ext cx="1119505" cy="307975"/>
          </a:xfrm>
          <a:prstGeom prst="rect">
            <a:avLst/>
          </a:prstGeom>
          <a:solidFill>
            <a:srgbClr val="FFBF00">
              <a:alpha val="2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sz="12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中大型企业</a:t>
            </a:r>
            <a:endParaRPr lang="en-US" sz="1200" kern="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671310" y="5779135"/>
            <a:ext cx="94170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1200" u="sng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en-US" sz="1200" u="sng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所</a:t>
            </a:r>
            <a:endParaRPr lang="zh-CN" altLang="en-US" sz="1200" u="sng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671310" y="6237605"/>
            <a:ext cx="95186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1200" u="sng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25</a:t>
            </a:r>
            <a:r>
              <a:rPr lang="zh-CN" altLang="en-US" sz="1200" u="sng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</a:t>
            </a:r>
            <a:endParaRPr lang="zh-CN" altLang="en-US" sz="1200" u="sng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607560" y="1786890"/>
            <a:ext cx="329882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以往走访缺乏明确的目标，效率低、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效果差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329930" y="1786890"/>
            <a:ext cx="339026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过分依赖客情和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生态，项目主导性差、效益低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55955" y="1786890"/>
            <a:ext cx="348615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一线在与客户交流时不会讲、不敢讲、讲不清</a:t>
            </a:r>
            <a:endParaRPr lang="zh-CN" altLang="en-US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5310" y="4871720"/>
            <a:ext cx="11144885" cy="2997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AI+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算力市场攻坚拓展工作为例，</a:t>
            </a:r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DICT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中心主动联合头部生态，梳理出重点客户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清单、业务推进方案并下发分公司，后续将开展联合走访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拓展，</a:t>
            </a:r>
            <a:r>
              <a:rPr lang="zh-CN" altLang="en-US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并每周通报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386705" y="5259070"/>
            <a:ext cx="2202815" cy="330835"/>
          </a:xfrm>
          <a:prstGeom prst="rect">
            <a:avLst/>
          </a:prstGeom>
          <a:solidFill>
            <a:srgbClr val="FFBF00">
              <a:alpha val="2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kern="0" spc="-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找准</a:t>
            </a:r>
            <a:r>
              <a:rPr lang="en-US" sz="1400" b="1" kern="0" spc="-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目标</a:t>
            </a:r>
            <a:r>
              <a:rPr lang="en-US" sz="1400" b="1" kern="0" spc="-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客户群</a:t>
            </a:r>
            <a:endParaRPr lang="en-US" sz="1400" b="1" kern="0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8279765" y="5259070"/>
            <a:ext cx="3126105" cy="330835"/>
          </a:xfrm>
          <a:prstGeom prst="rect">
            <a:avLst/>
          </a:prstGeom>
          <a:solidFill>
            <a:srgbClr val="FFBF00">
              <a:alpha val="2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kern="0" spc="-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推进项目落地</a:t>
            </a:r>
            <a:r>
              <a:rPr lang="en-US" sz="1400" b="1" kern="0" spc="-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+固化内化</a:t>
            </a:r>
            <a:r>
              <a:rPr lang="zh-CN" altLang="en-US" sz="1400" b="1" kern="0" spc="-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</a:t>
            </a:r>
            <a:endParaRPr lang="zh-CN" altLang="en-US" sz="1400" b="1" kern="0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9" name="加号 48"/>
          <p:cNvSpPr/>
          <p:nvPr/>
        </p:nvSpPr>
        <p:spPr>
          <a:xfrm>
            <a:off x="4823460" y="5259070"/>
            <a:ext cx="504825" cy="427990"/>
          </a:xfrm>
          <a:prstGeom prst="mathPlu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燕尾形箭头 49"/>
          <p:cNvSpPr/>
          <p:nvPr/>
        </p:nvSpPr>
        <p:spPr>
          <a:xfrm>
            <a:off x="7647940" y="5259070"/>
            <a:ext cx="501650" cy="356870"/>
          </a:xfrm>
          <a:prstGeom prst="notch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1010920" y="5259070"/>
            <a:ext cx="3610610" cy="330835"/>
          </a:xfrm>
          <a:prstGeom prst="rect">
            <a:avLst/>
          </a:prstGeom>
          <a:solidFill>
            <a:srgbClr val="FFBF00">
              <a:alpha val="2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kern="0" spc="-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引入</a:t>
            </a:r>
            <a:r>
              <a:rPr lang="zh-CN" altLang="en-US" sz="1400" b="1" kern="0" spc="-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头部生态联合攻坚</a:t>
            </a:r>
            <a:endParaRPr lang="en-US" sz="1400" b="1" kern="0" spc="-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2" name="文本框 51"/>
          <p:cNvSpPr txBox="1"/>
          <p:nvPr/>
        </p:nvSpPr>
        <p:spPr bwMode="auto">
          <a:xfrm>
            <a:off x="8496300" y="4246880"/>
            <a:ext cx="588645" cy="330835"/>
          </a:xfrm>
          <a:prstGeom prst="rect">
            <a:avLst/>
          </a:prstGeom>
          <a:solidFill>
            <a:srgbClr val="DCE6F2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客情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3" name="文本框 52"/>
          <p:cNvSpPr txBox="1"/>
          <p:nvPr/>
        </p:nvSpPr>
        <p:spPr bwMode="auto">
          <a:xfrm>
            <a:off x="9077325" y="4241800"/>
            <a:ext cx="338455" cy="340995"/>
          </a:xfrm>
          <a:prstGeom prst="mathPlus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4" name="文本框 53"/>
          <p:cNvSpPr txBox="1"/>
          <p:nvPr/>
        </p:nvSpPr>
        <p:spPr bwMode="auto">
          <a:xfrm>
            <a:off x="9408160" y="4182110"/>
            <a:ext cx="619125" cy="460375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专业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技术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5" name="文本框 54"/>
          <p:cNvSpPr txBox="1"/>
          <p:nvPr/>
        </p:nvSpPr>
        <p:spPr bwMode="auto">
          <a:xfrm>
            <a:off x="10091420" y="4182110"/>
            <a:ext cx="624205" cy="460375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商务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谈判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6" name="文本框 55"/>
          <p:cNvSpPr txBox="1"/>
          <p:nvPr/>
        </p:nvSpPr>
        <p:spPr bwMode="auto">
          <a:xfrm>
            <a:off x="10779760" y="4182110"/>
            <a:ext cx="607060" cy="460375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解决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方案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857615" y="5779135"/>
            <a:ext cx="1991995" cy="330835"/>
          </a:xfrm>
          <a:prstGeom prst="rect">
            <a:avLst/>
          </a:prstGeom>
          <a:solidFill>
            <a:srgbClr val="FFBF00">
              <a:alpha val="2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2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打造</a:t>
            </a:r>
            <a:r>
              <a:rPr lang="en-US" sz="12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标杆</a:t>
            </a:r>
            <a:r>
              <a:rPr lang="zh-CN" altLang="en-US" sz="12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2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复制推广</a:t>
            </a:r>
            <a:endParaRPr lang="zh-CN" altLang="en-US" sz="1200" kern="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8" name="文本框 57"/>
          <p:cNvSpPr txBox="1"/>
          <p:nvPr/>
        </p:nvSpPr>
        <p:spPr bwMode="auto">
          <a:xfrm>
            <a:off x="1875790" y="3463925"/>
            <a:ext cx="896620" cy="49149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市公司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（统筹协同）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9" name="文本框 58"/>
          <p:cNvSpPr txBox="1"/>
          <p:nvPr/>
        </p:nvSpPr>
        <p:spPr bwMode="auto">
          <a:xfrm>
            <a:off x="1200785" y="4069715"/>
            <a:ext cx="906780" cy="49149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生态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引入能力）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0" name="文本框 59"/>
          <p:cNvSpPr txBox="1"/>
          <p:nvPr/>
        </p:nvSpPr>
        <p:spPr bwMode="auto">
          <a:xfrm>
            <a:off x="2569210" y="4069715"/>
            <a:ext cx="894080" cy="51816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分公司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（客情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维系）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61" name="直接箭头连接符 60"/>
          <p:cNvCxnSpPr>
            <a:stCxn id="58" idx="1"/>
            <a:endCxn id="59" idx="0"/>
          </p:cNvCxnSpPr>
          <p:nvPr/>
        </p:nvCxnSpPr>
        <p:spPr>
          <a:xfrm flipH="1">
            <a:off x="1654175" y="3709670"/>
            <a:ext cx="221615" cy="360045"/>
          </a:xfrm>
          <a:prstGeom prst="straightConnector1">
            <a:avLst/>
          </a:prstGeom>
          <a:ln>
            <a:solidFill>
              <a:schemeClr val="accent1">
                <a:shade val="95000"/>
                <a:satMod val="105000"/>
                <a:alpha val="37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58" idx="3"/>
            <a:endCxn id="60" idx="0"/>
          </p:cNvCxnSpPr>
          <p:nvPr/>
        </p:nvCxnSpPr>
        <p:spPr>
          <a:xfrm>
            <a:off x="2772410" y="3709670"/>
            <a:ext cx="243840" cy="360045"/>
          </a:xfrm>
          <a:prstGeom prst="straightConnector1">
            <a:avLst/>
          </a:prstGeom>
          <a:ln>
            <a:solidFill>
              <a:schemeClr val="accent1">
                <a:shade val="95000"/>
                <a:satMod val="105000"/>
                <a:alpha val="37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>
            <a:stCxn id="59" idx="3"/>
            <a:endCxn id="60" idx="1"/>
          </p:cNvCxnSpPr>
          <p:nvPr/>
        </p:nvCxnSpPr>
        <p:spPr>
          <a:xfrm>
            <a:off x="2107565" y="4315460"/>
            <a:ext cx="461645" cy="13335"/>
          </a:xfrm>
          <a:prstGeom prst="straightConnector1">
            <a:avLst/>
          </a:prstGeom>
          <a:ln>
            <a:solidFill>
              <a:schemeClr val="accent1">
                <a:shade val="95000"/>
                <a:satMod val="105000"/>
                <a:alpha val="37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4743450" y="2635885"/>
            <a:ext cx="2903855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lvl="0" indent="-1714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结合政策导向、细分场景、生态经验，筛选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精准目标客户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，开展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分层分级联合走访</a:t>
            </a:r>
            <a:endParaRPr lang="zh-CN" altLang="en-US" sz="12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478520" y="2635885"/>
            <a:ext cx="3016250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lvl="0" indent="-1714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在联合走访中主动学习，将生态专业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能力内化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为自有能力，后续以我为主</a:t>
            </a:r>
            <a:endParaRPr lang="en-US" altLang="zh-CN" sz="12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8622030" y="3799840"/>
            <a:ext cx="2842260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打造一支懂行的专家团队</a:t>
            </a:r>
            <a:endParaRPr lang="zh-CN" altLang="en-US" sz="12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4" name="文本框 93"/>
          <p:cNvSpPr txBox="1"/>
          <p:nvPr/>
        </p:nvSpPr>
        <p:spPr bwMode="auto">
          <a:xfrm>
            <a:off x="10073640" y="3216910"/>
            <a:ext cx="568960" cy="460375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拓展经验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6" name="文本框 95"/>
          <p:cNvSpPr txBox="1"/>
          <p:nvPr/>
        </p:nvSpPr>
        <p:spPr bwMode="auto">
          <a:xfrm>
            <a:off x="9363710" y="3216910"/>
            <a:ext cx="601345" cy="460375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成熟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方案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7" name="文本框 96"/>
          <p:cNvSpPr txBox="1"/>
          <p:nvPr/>
        </p:nvSpPr>
        <p:spPr bwMode="auto">
          <a:xfrm>
            <a:off x="8616315" y="3216910"/>
            <a:ext cx="638810" cy="460375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行业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运作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8" name="文本框 97"/>
          <p:cNvSpPr txBox="1"/>
          <p:nvPr/>
        </p:nvSpPr>
        <p:spPr bwMode="auto">
          <a:xfrm>
            <a:off x="10751185" y="3216910"/>
            <a:ext cx="568960" cy="460375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沟通话术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8857615" y="6237605"/>
            <a:ext cx="1991360" cy="330835"/>
          </a:xfrm>
          <a:prstGeom prst="rect">
            <a:avLst/>
          </a:prstGeom>
          <a:solidFill>
            <a:srgbClr val="FFBF00">
              <a:alpha val="2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2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培养懂算力</a:t>
            </a:r>
            <a:r>
              <a:rPr lang="zh-CN" altLang="en-US" sz="12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的专家团队</a:t>
            </a:r>
            <a:endParaRPr lang="zh-CN" altLang="en-US" sz="1200" kern="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6" name="文本框 105"/>
          <p:cNvSpPr txBox="1"/>
          <p:nvPr/>
        </p:nvSpPr>
        <p:spPr bwMode="auto">
          <a:xfrm>
            <a:off x="5518785" y="3425190"/>
            <a:ext cx="1178560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分公司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管理层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0" name="文本框 109"/>
          <p:cNvSpPr txBox="1"/>
          <p:nvPr/>
        </p:nvSpPr>
        <p:spPr bwMode="auto">
          <a:xfrm>
            <a:off x="6742430" y="3501390"/>
            <a:ext cx="1032510" cy="51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u="sng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需求明确</a:t>
            </a:r>
            <a:endParaRPr lang="zh-CN" altLang="en-US" sz="1065" u="sng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u="sng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重要</a:t>
            </a:r>
            <a:r>
              <a:rPr lang="zh-CN" altLang="en-US" sz="1065" u="sng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客户</a:t>
            </a:r>
            <a:endParaRPr lang="zh-CN" altLang="en-US" sz="1065" u="sng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1" name="文本框 110"/>
          <p:cNvSpPr txBox="1"/>
          <p:nvPr/>
        </p:nvSpPr>
        <p:spPr bwMode="auto">
          <a:xfrm>
            <a:off x="6739255" y="4178935"/>
            <a:ext cx="1035685" cy="51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u="sng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前期规划</a:t>
            </a:r>
            <a:endParaRPr lang="zh-CN" altLang="en-US" sz="1065" u="sng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u="sng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中小</a:t>
            </a:r>
            <a:r>
              <a:rPr lang="zh-CN" altLang="en-US" sz="1065" u="sng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集团</a:t>
            </a:r>
            <a:endParaRPr lang="zh-CN" altLang="en-US" sz="1065" u="sng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2" name="文本框 111"/>
          <p:cNvSpPr txBox="1"/>
          <p:nvPr/>
        </p:nvSpPr>
        <p:spPr bwMode="auto">
          <a:xfrm>
            <a:off x="5518785" y="3780155"/>
            <a:ext cx="1178560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政企部经理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3" name="文本框 112"/>
          <p:cNvSpPr txBox="1"/>
          <p:nvPr/>
        </p:nvSpPr>
        <p:spPr bwMode="auto">
          <a:xfrm>
            <a:off x="5518150" y="4135120"/>
            <a:ext cx="1193165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网格长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4" name="文本框 113"/>
          <p:cNvSpPr txBox="1"/>
          <p:nvPr/>
        </p:nvSpPr>
        <p:spPr bwMode="auto">
          <a:xfrm>
            <a:off x="5518150" y="4490085"/>
            <a:ext cx="1193165" cy="304800"/>
          </a:xfrm>
          <a:prstGeom prst="rect">
            <a:avLst/>
          </a:prstGeom>
          <a:solidFill>
            <a:srgbClr val="FFF1C7"/>
          </a:solidFill>
        </p:spPr>
        <p:txBody>
          <a:bodyPr wrap="square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客户经理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842010" y="2635885"/>
            <a:ext cx="3077845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通过整合省公司、专业公司能力，引入头部生态，市</a:t>
            </a:r>
            <a:r>
              <a:rPr lang="en-US" altLang="zh-CN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县</a:t>
            </a:r>
            <a:r>
              <a:rPr lang="en-US" altLang="zh-CN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生态联合攻坚，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打造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铁三角能力互补体系</a:t>
            </a:r>
            <a:endParaRPr lang="zh-CN" altLang="en-US" sz="12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1" name="文本框 120"/>
          <p:cNvSpPr txBox="1"/>
          <p:nvPr/>
        </p:nvSpPr>
        <p:spPr bwMode="auto">
          <a:xfrm>
            <a:off x="2928620" y="5733415"/>
            <a:ext cx="518160" cy="812800"/>
          </a:xfrm>
          <a:prstGeom prst="rect">
            <a:avLst/>
          </a:prstGeom>
          <a:solidFill>
            <a:srgbClr val="DCE6F2"/>
          </a:solidFill>
        </p:spPr>
        <p:txBody>
          <a:bodyPr wrap="square" lIns="46990" tIns="46990" rIns="46990" bIns="46990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头部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生态支撑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26" name="图片 125" descr="1735614923_6561d404be6a76dbb68e939c8dea20c9_fullsiz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805" y="5640070"/>
            <a:ext cx="632460" cy="461010"/>
          </a:xfrm>
          <a:prstGeom prst="rect">
            <a:avLst/>
          </a:prstGeom>
        </p:spPr>
      </p:pic>
      <p:pic>
        <p:nvPicPr>
          <p:cNvPr id="127" name="图片 126" descr="中科曙光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315" y="6079490"/>
            <a:ext cx="594360" cy="537210"/>
          </a:xfrm>
          <a:prstGeom prst="rect">
            <a:avLst/>
          </a:prstGeom>
        </p:spPr>
      </p:pic>
      <p:sp>
        <p:nvSpPr>
          <p:cNvPr id="128" name="矩形 127"/>
          <p:cNvSpPr/>
          <p:nvPr/>
        </p:nvSpPr>
        <p:spPr>
          <a:xfrm>
            <a:off x="1078865" y="5779135"/>
            <a:ext cx="1712595" cy="307975"/>
          </a:xfrm>
          <a:prstGeom prst="rect">
            <a:avLst/>
          </a:prstGeom>
          <a:solidFill>
            <a:srgbClr val="FFBF00">
              <a:alpha val="2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sz="10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成熟的AI</a:t>
            </a:r>
            <a:r>
              <a:rPr lang="en-US" sz="10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解决方案</a:t>
            </a:r>
            <a:endParaRPr lang="en-US" sz="1000" kern="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080770" y="6237605"/>
            <a:ext cx="1711325" cy="307975"/>
          </a:xfrm>
          <a:prstGeom prst="rect">
            <a:avLst/>
          </a:prstGeom>
          <a:solidFill>
            <a:srgbClr val="FFBF00">
              <a:alpha val="2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sz="10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GPU</a:t>
            </a:r>
            <a:r>
              <a:rPr lang="en-US" sz="1000" kern="0" spc="-1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云主机等自有算力产品</a:t>
            </a:r>
            <a:endParaRPr lang="en-US" sz="1000" kern="0" spc="-1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32" name="图片 131" descr="华为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785" y="6187440"/>
            <a:ext cx="321310" cy="321310"/>
          </a:xfrm>
          <a:prstGeom prst="rect">
            <a:avLst/>
          </a:prstGeom>
        </p:spPr>
      </p:pic>
      <p:sp>
        <p:nvSpPr>
          <p:cNvPr id="135" name="圆角矩形 134"/>
          <p:cNvSpPr/>
          <p:nvPr>
            <p:custDataLst>
              <p:tags r:id="rId5"/>
            </p:custDataLst>
          </p:nvPr>
        </p:nvSpPr>
        <p:spPr>
          <a:xfrm rot="10800000">
            <a:off x="4398010" y="1556385"/>
            <a:ext cx="3583940" cy="680720"/>
          </a:xfrm>
          <a:prstGeom prst="roundRect">
            <a:avLst>
              <a:gd name="adj" fmla="val 2634"/>
            </a:avLst>
          </a:prstGeom>
          <a:noFill/>
          <a:ln w="12700">
            <a:gradFill>
              <a:gsLst>
                <a:gs pos="0">
                  <a:schemeClr val="bg1"/>
                </a:gs>
                <a:gs pos="59000">
                  <a:schemeClr val="accent1">
                    <a:lumMod val="45000"/>
                    <a:lumOff val="55000"/>
                  </a:schemeClr>
                </a:gs>
              </a:gsLst>
              <a:lin ang="5160000" scaled="1"/>
            </a:gra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6" name="圆角矩形 135"/>
          <p:cNvSpPr/>
          <p:nvPr>
            <p:custDataLst>
              <p:tags r:id="rId6"/>
            </p:custDataLst>
          </p:nvPr>
        </p:nvSpPr>
        <p:spPr>
          <a:xfrm rot="10800000">
            <a:off x="8172450" y="1556385"/>
            <a:ext cx="3583940" cy="680720"/>
          </a:xfrm>
          <a:prstGeom prst="roundRect">
            <a:avLst>
              <a:gd name="adj" fmla="val 2634"/>
            </a:avLst>
          </a:prstGeom>
          <a:noFill/>
          <a:ln w="12700">
            <a:gradFill>
              <a:gsLst>
                <a:gs pos="0">
                  <a:schemeClr val="bg1"/>
                </a:gs>
                <a:gs pos="59000">
                  <a:schemeClr val="accent1">
                    <a:lumMod val="45000"/>
                    <a:lumOff val="55000"/>
                  </a:schemeClr>
                </a:gs>
              </a:gsLst>
              <a:lin ang="5400000" scaled="0"/>
            </a:gra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1556385" y="1412240"/>
            <a:ext cx="1783080" cy="3435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自有能力不足</a:t>
            </a:r>
            <a:endParaRPr 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5500370" y="1412240"/>
            <a:ext cx="1783080" cy="3435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攻坚目标不明</a:t>
            </a:r>
            <a:endParaRPr 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8982710" y="1412240"/>
            <a:ext cx="2240280" cy="3435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能力固化内化不够</a:t>
            </a:r>
            <a:endParaRPr 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7" name="圆角矩形 136"/>
          <p:cNvSpPr/>
          <p:nvPr>
            <p:custDataLst>
              <p:tags r:id="rId7"/>
            </p:custDataLst>
          </p:nvPr>
        </p:nvSpPr>
        <p:spPr>
          <a:xfrm>
            <a:off x="589280" y="2635250"/>
            <a:ext cx="11201400" cy="4033520"/>
          </a:xfrm>
          <a:prstGeom prst="roundRect">
            <a:avLst>
              <a:gd name="adj" fmla="val 2634"/>
            </a:avLst>
          </a:prstGeom>
          <a:noFill/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chemeClr val="accent1">
                    <a:lumMod val="45000"/>
                    <a:lumOff val="55000"/>
                  </a:schemeClr>
                </a:gs>
                <a:gs pos="22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9" name="文本框 138"/>
          <p:cNvSpPr txBox="1"/>
          <p:nvPr/>
        </p:nvSpPr>
        <p:spPr bwMode="auto">
          <a:xfrm>
            <a:off x="4743450" y="3748405"/>
            <a:ext cx="613410" cy="812800"/>
          </a:xfrm>
          <a:prstGeom prst="rect">
            <a:avLst/>
          </a:prstGeom>
          <a:solidFill>
            <a:srgbClr val="DCE6F2"/>
          </a:solidFill>
        </p:spPr>
        <p:txBody>
          <a:bodyPr wrap="square" lIns="46990" tIns="46990" rIns="46990" bIns="46990" rtlCol="0" anchor="t">
            <a:spAutoFit/>
          </a:bodyPr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市公司</a:t>
            </a:r>
            <a:endParaRPr 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生态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140" name="直接连接符 139"/>
          <p:cNvCxnSpPr/>
          <p:nvPr/>
        </p:nvCxnSpPr>
        <p:spPr>
          <a:xfrm>
            <a:off x="4296410" y="2832100"/>
            <a:ext cx="6985" cy="18935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8111490" y="2832100"/>
            <a:ext cx="6985" cy="18935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" name="图片 142" descr="阿里巴巴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25290" y="5709920"/>
            <a:ext cx="321310" cy="32131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能力建设转型提效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队伍建设</a:t>
            </a:r>
            <a:endParaRPr lang="zh-CN" altLang="en-US" sz="2400" b="1" kern="0" spc="-1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67715" y="836295"/>
            <a:ext cx="10953115" cy="758825"/>
          </a:xfrm>
          <a:prstGeom prst="rect">
            <a:avLst/>
          </a:prstGeom>
        </p:spPr>
        <p:txBody>
          <a:bodyPr wrap="square" rtlCol="0" anchor="t">
            <a:noAutofit/>
          </a:bodyPr>
          <a:lstStyle/>
          <a:p>
            <a:pPr marL="285750" lvl="0" indent="-285750" algn="l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以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强军计划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为指引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开展分层级赋能，围绕政企销售队伍，明确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1334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工作方向，为政企高质量发展提供坚强的能力保障。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lvl="0" indent="-285750" algn="l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20420" y="1805305"/>
            <a:ext cx="10894060" cy="254444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11" name="矩形 10"/>
          <p:cNvSpPr/>
          <p:nvPr/>
        </p:nvSpPr>
        <p:spPr>
          <a:xfrm>
            <a:off x="4551680" y="1539240"/>
            <a:ext cx="394716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持续完善政企队伍建设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>
            <a:off x="1631315" y="2096135"/>
            <a:ext cx="4245610" cy="491490"/>
          </a:xfrm>
          <a:prstGeom prst="triangl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900" b="1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132840" y="2199005"/>
            <a:ext cx="553085" cy="33337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7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</a:t>
            </a:r>
            <a:endParaRPr lang="zh-CN" altLang="en-US" sz="700" b="1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zh-CN" altLang="en-US" sz="7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核心目标</a:t>
            </a:r>
            <a:endParaRPr lang="zh-CN" altLang="en-US" sz="700" b="1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132840" y="2659380"/>
            <a:ext cx="553085" cy="2654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7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</a:t>
            </a:r>
            <a:endParaRPr lang="zh-CN" altLang="en-US" sz="700" b="1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zh-CN" altLang="en-US" sz="7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核心能力</a:t>
            </a:r>
            <a:endParaRPr lang="zh-CN" altLang="en-US" sz="700" b="1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145540" y="3046730"/>
            <a:ext cx="553085" cy="32194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7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</a:t>
            </a:r>
            <a:endParaRPr lang="zh-CN" altLang="en-US" sz="700" b="1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zh-CN" altLang="en-US" sz="7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重点</a:t>
            </a:r>
            <a:r>
              <a:rPr lang="zh-CN" altLang="en-US" sz="7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领域</a:t>
            </a:r>
            <a:endParaRPr lang="zh-CN" altLang="en-US" sz="700" b="1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145540" y="3532505"/>
            <a:ext cx="553085" cy="42227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7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</a:t>
            </a:r>
            <a:endParaRPr lang="zh-CN" altLang="en-US" sz="700" b="1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zh-CN" altLang="en-US" sz="7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重点专</a:t>
            </a:r>
            <a:r>
              <a:rPr lang="zh-CN" altLang="en-US" sz="7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班</a:t>
            </a:r>
            <a:endParaRPr lang="zh-CN" altLang="en-US" sz="700" b="1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784985" y="2323465"/>
            <a:ext cx="4051659" cy="1663700"/>
            <a:chOff x="13002" y="5516"/>
            <a:chExt cx="4576" cy="2620"/>
          </a:xfrm>
        </p:grpSpPr>
        <p:sp>
          <p:nvSpPr>
            <p:cNvPr id="13" name="文本框 12"/>
            <p:cNvSpPr txBox="1"/>
            <p:nvPr/>
          </p:nvSpPr>
          <p:spPr>
            <a:xfrm>
              <a:off x="13967" y="5516"/>
              <a:ext cx="3040" cy="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900" b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围绕强军计划，实现</a:t>
              </a:r>
              <a:r>
                <a:rPr lang="en-US" altLang="zh-CN" sz="900" b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“</a:t>
              </a:r>
              <a:r>
                <a:rPr lang="zh-CN" altLang="en-US" sz="900" b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收入增长、能力内化</a:t>
              </a:r>
              <a:r>
                <a:rPr lang="en-US" altLang="zh-CN" sz="900" b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”</a:t>
              </a:r>
              <a:endParaRPr lang="en-US" altLang="zh-CN" sz="9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3015" y="6045"/>
              <a:ext cx="1348" cy="37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3073" y="6045"/>
              <a:ext cx="1269" cy="4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indent="0" algn="ctr" fontAlgn="auto"/>
              <a:r>
                <a:rPr lang="zh-CN" altLang="en-US" sz="800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前端销售能力</a:t>
              </a:r>
              <a:endParaRPr lang="zh-CN" altLang="en-US" sz="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4618" y="6045"/>
              <a:ext cx="1373" cy="37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25" name="矩形 24"/>
            <p:cNvSpPr/>
            <p:nvPr/>
          </p:nvSpPr>
          <p:spPr>
            <a:xfrm>
              <a:off x="13002" y="6555"/>
              <a:ext cx="1371" cy="658"/>
            </a:xfrm>
            <a:prstGeom prst="rect">
              <a:avLst/>
            </a:prstGeom>
            <a:noFill/>
            <a:ln w="3175">
              <a:solidFill>
                <a:schemeClr val="tx2">
                  <a:lumMod val="40000"/>
                  <a:lumOff val="6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重点市场</a:t>
              </a:r>
              <a:endParaRPr lang="zh-CN" altLang="en-US" sz="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楼宇市场、成员市场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14590" y="6554"/>
              <a:ext cx="1319" cy="672"/>
            </a:xfrm>
            <a:prstGeom prst="rect">
              <a:avLst/>
            </a:prstGeom>
            <a:noFill/>
            <a:ln w="3175">
              <a:solidFill>
                <a:schemeClr val="tx2">
                  <a:lumMod val="40000"/>
                  <a:lumOff val="6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重点行业</a:t>
              </a:r>
              <a:endParaRPr lang="zh-CN" altLang="en-US" sz="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党政、教育、医卫、能源、水利等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16074" y="6556"/>
              <a:ext cx="1322" cy="657"/>
            </a:xfrm>
            <a:prstGeom prst="rect">
              <a:avLst/>
            </a:prstGeom>
            <a:noFill/>
            <a:ln w="3175">
              <a:solidFill>
                <a:schemeClr val="tx2">
                  <a:lumMod val="40000"/>
                  <a:lumOff val="6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重点产品</a:t>
              </a:r>
              <a:endParaRPr lang="zh-CN" altLang="en-US" sz="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低空经济、智算、</a:t>
              </a:r>
              <a:r>
                <a:rPr lang="en-US" altLang="zh-CN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AI+</a:t>
              </a:r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等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3002" y="7421"/>
              <a:ext cx="1030" cy="69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重点人群赋能</a:t>
              </a:r>
              <a:endParaRPr lang="zh-CN" altLang="en-US" sz="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前端销售提能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4192" y="7421"/>
              <a:ext cx="1030" cy="69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重点攻坚行动</a:t>
              </a:r>
              <a:endParaRPr lang="zh-CN" altLang="en-US" sz="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专项辅导破局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5382" y="7421"/>
              <a:ext cx="1030" cy="71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重点县市立标</a:t>
              </a:r>
              <a:endParaRPr lang="zh-CN" altLang="en-US" sz="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标杆示范牵引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6548" y="7421"/>
              <a:ext cx="1030" cy="71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800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重点诊断帮扶</a:t>
              </a:r>
              <a:endParaRPr lang="zh-CN" altLang="en-US" sz="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专项帮扶补强</a:t>
              </a:r>
              <a:endParaRPr lang="zh-CN" altLang="en-US" sz="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6527800" y="1967865"/>
            <a:ext cx="509206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强化日常训战：</a:t>
            </a:r>
            <a:r>
              <a:rPr lang="zh-CN" altLang="en-US" sz="1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制定完善培训纲要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，围绕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主题，以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营销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相结合方式，早培训早受益，提升业务能力。</a:t>
            </a:r>
            <a:endParaRPr lang="zh-CN" altLang="en-US" sz="1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做强服务赋能：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打造人员</a:t>
            </a:r>
            <a:r>
              <a:rPr lang="zh-CN" altLang="en-US" sz="1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服务画像图谱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进一步夯实</a:t>
            </a:r>
            <a:r>
              <a:rPr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三类差异化服务保障体系</a:t>
            </a: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，提高业务支撑效率，</a:t>
            </a: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做实客户</a:t>
            </a: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服务。</a:t>
            </a:r>
            <a:endParaRPr 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526530" y="3113405"/>
            <a:ext cx="5100320" cy="10344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加号 39"/>
          <p:cNvSpPr/>
          <p:nvPr/>
        </p:nvSpPr>
        <p:spPr>
          <a:xfrm>
            <a:off x="9733915" y="3302635"/>
            <a:ext cx="215900" cy="109220"/>
          </a:xfrm>
          <a:prstGeom prst="mathPlus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加号 49"/>
          <p:cNvSpPr/>
          <p:nvPr/>
        </p:nvSpPr>
        <p:spPr>
          <a:xfrm>
            <a:off x="8145145" y="3313430"/>
            <a:ext cx="215900" cy="109220"/>
          </a:xfrm>
          <a:prstGeom prst="mathPlus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6917055" y="3142615"/>
            <a:ext cx="962660" cy="46545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9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明确服务对</a:t>
            </a:r>
            <a:r>
              <a:rPr lang="zh-CN" altLang="en-US" sz="9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象</a:t>
            </a:r>
            <a:endParaRPr lang="zh-CN" altLang="en-US" sz="9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8601710" y="3142615"/>
            <a:ext cx="962660" cy="4483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9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明确服务关键</a:t>
            </a:r>
            <a:r>
              <a:rPr lang="zh-CN" altLang="en-US" sz="9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</a:t>
            </a:r>
            <a:endParaRPr lang="zh-CN" altLang="en-US" sz="9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10226675" y="3125470"/>
            <a:ext cx="962660" cy="46545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9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明确服务</a:t>
            </a:r>
            <a:r>
              <a:rPr lang="zh-CN" altLang="en-US" sz="9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</a:t>
            </a:r>
            <a:endParaRPr lang="zh-CN" altLang="en-US" sz="9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2750"/>
          <p:cNvSpPr/>
          <p:nvPr/>
        </p:nvSpPr>
        <p:spPr>
          <a:xfrm>
            <a:off x="6837045" y="3568700"/>
            <a:ext cx="1265555" cy="338455"/>
          </a:xfrm>
          <a:prstGeom prst="rect">
            <a:avLst/>
          </a:prstGeom>
        </p:spPr>
        <p:txBody>
          <a:bodyPr vert="horz" wrap="square" lIns="0" tIns="0" rIns="0" bIns="0"/>
          <a:p>
            <a:pPr algn="l" rtl="0" eaLnBrk="0">
              <a:lnSpc>
                <a:spcPct val="74000"/>
              </a:lnSpc>
            </a:pPr>
            <a:endParaRPr lang="en-US" altLang="en-US" sz="9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rtl="0" eaLnBrk="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700" b="1" spc="0" dirty="0">
                <a:solidFill>
                  <a:srgbClr val="2F2B2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r>
              <a:rPr lang="zh-CN" altLang="en-US" sz="700" spc="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重点针对</a:t>
            </a:r>
            <a:r>
              <a:rPr lang="zh-CN" altLang="en-US" sz="700" spc="0" dirty="0">
                <a:solidFill>
                  <a:srgbClr val="2F2B2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决策人、联系人以及信息化负责人、财务联系人</a:t>
            </a:r>
            <a:r>
              <a:rPr lang="zh-CN" altLang="en-US" sz="700" spc="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等</a:t>
            </a:r>
            <a:endParaRPr lang="zh-CN" altLang="en-US" sz="700" b="1" spc="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297545" y="3629660"/>
            <a:ext cx="1958975" cy="3486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rtl="0" eaLnBrk="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700" dirty="0">
                <a:solidFill>
                  <a:srgbClr val="2F2B2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sz="700" dirty="0">
                <a:solidFill>
                  <a:srgbClr val="2F2B2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个性服务</a:t>
            </a:r>
            <a:r>
              <a:rPr lang="zh-CN" altLang="en-US" sz="70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（套餐、优惠等点对点提醒）</a:t>
            </a:r>
            <a:endParaRPr lang="zh-CN" altLang="en-US" sz="700" spc="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l" rtl="0" eaLnBrk="0" fontAlgn="auto">
              <a:lnSpc>
                <a:spcPct val="12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700" dirty="0">
                <a:solidFill>
                  <a:srgbClr val="2F2B2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700" dirty="0">
                <a:solidFill>
                  <a:srgbClr val="2F2B2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贴心服务</a:t>
            </a:r>
            <a:r>
              <a:rPr lang="zh-CN" altLang="en-US" sz="70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（生日、职位</a:t>
            </a:r>
            <a:r>
              <a:rPr lang="zh-CN" altLang="en-US" sz="70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变动等)</a:t>
            </a:r>
            <a:endParaRPr lang="zh-CN" altLang="en-US" sz="70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0083165" y="3701415"/>
            <a:ext cx="1605280" cy="4902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just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</a:t>
            </a:r>
            <a:r>
              <a:rPr lang="zh-CN" altLang="en-US" sz="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政策：</a:t>
            </a:r>
            <a:r>
              <a:rPr lang="zh-CN" altLang="en-US" sz="7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套餐</a:t>
            </a:r>
            <a:r>
              <a:rPr lang="en-US" altLang="zh-CN" sz="7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7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流量</a:t>
            </a:r>
            <a:r>
              <a:rPr lang="en-US" altLang="zh-CN" sz="7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7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金币合约等</a:t>
            </a:r>
            <a:endParaRPr lang="zh-CN" altLang="en-US" sz="7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 algn="just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</a:t>
            </a:r>
            <a:r>
              <a:rPr lang="zh-CN" altLang="en-US" sz="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资源：</a:t>
            </a:r>
            <a:r>
              <a:rPr lang="zh-CN" altLang="en-US" sz="7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绿植、终端维修等</a:t>
            </a:r>
            <a:endParaRPr lang="zh-CN" altLang="en-US" sz="7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504690" y="2659380"/>
            <a:ext cx="1169670" cy="2381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000"/>
          </a:p>
        </p:txBody>
      </p:sp>
      <p:sp>
        <p:nvSpPr>
          <p:cNvPr id="22" name="文本框 21"/>
          <p:cNvSpPr txBox="1"/>
          <p:nvPr/>
        </p:nvSpPr>
        <p:spPr>
          <a:xfrm>
            <a:off x="3330575" y="2659380"/>
            <a:ext cx="1010285" cy="2819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 fontAlgn="auto"/>
            <a:r>
              <a:rPr lang="zh-CN" altLang="en-US" sz="7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产品+解决方案能力</a:t>
            </a:r>
            <a:endParaRPr lang="zh-CN" altLang="en-US" sz="7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 algn="ctr" fontAlgn="auto"/>
            <a:endParaRPr lang="zh-CN" altLang="en-US" sz="7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655820" y="2642870"/>
            <a:ext cx="854075" cy="2819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 fontAlgn="auto"/>
            <a:r>
              <a:rPr lang="zh-CN" altLang="en-US" sz="7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交付运营能力</a:t>
            </a:r>
            <a:endParaRPr lang="zh-CN" altLang="en-US" sz="7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 algn="ctr" fontAlgn="auto"/>
            <a:endParaRPr lang="zh-CN" altLang="en-US" sz="7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19785" y="4680585"/>
            <a:ext cx="10894695" cy="210629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19" name="矩形 18"/>
          <p:cNvSpPr/>
          <p:nvPr/>
        </p:nvSpPr>
        <p:spPr>
          <a:xfrm>
            <a:off x="4542790" y="4429760"/>
            <a:ext cx="392176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外包队伍稳规模、强执行、提能力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7967947" y="4940114"/>
            <a:ext cx="4995592" cy="245110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marL="171450" lvl="0" indent="-171450" algn="l" defTabSz="257175">
              <a:buClr>
                <a:srgbClr val="12276E"/>
              </a:buClr>
              <a:buSzPct val="60000"/>
              <a:buFont typeface="Arial" panose="020B0604020202020204" pitchFamily="34" charset="0"/>
              <a:buChar char="•"/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困难但正确的事情坚持做，专线、轻量化、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CB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融合能力提升</a:t>
            </a:r>
            <a:endParaRPr lang="zh-CN" altLang="en-US" sz="10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8039735" y="5156200"/>
            <a:ext cx="3674745" cy="1476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融合叠推能力，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“线路</a:t>
            </a:r>
            <a:r>
              <a:rPr lang="en-US" altLang="zh-CN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倍增</a:t>
            </a:r>
            <a:r>
              <a:rPr lang="zh-CN" altLang="en-US" sz="1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计划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，专线、团单、轻量化定制等覆盖面翻番；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zh-CN" sz="1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锚定友商</a:t>
            </a:r>
            <a:r>
              <a:rPr lang="zh-CN" altLang="en-US" sz="1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专线，通过专线</a:t>
            </a:r>
            <a:r>
              <a:rPr lang="en-US" altLang="zh-CN" sz="1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+FTTO</a:t>
            </a:r>
            <a:r>
              <a:rPr lang="zh-CN" altLang="en-US" sz="1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等产品优惠，</a:t>
            </a:r>
            <a:r>
              <a:rPr lang="zh-CN" altLang="en-US" sz="1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主动进攻开展策反</a:t>
            </a:r>
            <a:r>
              <a:rPr lang="zh-CN" altLang="zh-CN" sz="1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</a:t>
            </a:r>
            <a:endParaRPr lang="en-US" altLang="zh-CN" sz="500" kern="1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适</a:t>
            </a:r>
            <a:r>
              <a:rPr lang="zh-CN" altLang="en-US" sz="1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配重点场景</a:t>
            </a:r>
            <a:r>
              <a:rPr lang="en-US" altLang="zh-CN" sz="1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C+B</a:t>
            </a:r>
            <a:r>
              <a:rPr lang="zh-CN" altLang="en-US" sz="1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产品融合，从场景看管延伸到</a:t>
            </a:r>
            <a:r>
              <a:rPr lang="zh-CN" altLang="en-US" sz="1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集团成员的家庭、个人市场看管</a:t>
            </a:r>
            <a:r>
              <a:rPr lang="zh-CN" altLang="en-US" sz="10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1000" kern="1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6806270" y="5598637"/>
            <a:ext cx="738614" cy="707885"/>
          </a:xfrm>
          <a:prstGeom prst="rect">
            <a:avLst/>
          </a:prstGeom>
          <a:solidFill>
            <a:srgbClr val="BCDAEF"/>
          </a:solidFill>
        </p:spPr>
        <p:txBody>
          <a:bodyPr wrap="square" anchor="ctr" anchorCtr="0">
            <a:no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6829747" y="5562171"/>
            <a:ext cx="691660" cy="78175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>
              <a:lnSpc>
                <a:spcPct val="140000"/>
              </a:lnSpc>
              <a:spcAft>
                <a:spcPts val="0"/>
              </a:spcAft>
            </a:pPr>
            <a:r>
              <a:rPr lang="zh-CN" altLang="en-US" sz="800" b="1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产品支撑</a:t>
            </a:r>
            <a:endParaRPr lang="en-US" altLang="zh-CN" sz="800" b="1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lnSpc>
                <a:spcPct val="140000"/>
              </a:lnSpc>
              <a:spcAft>
                <a:spcPts val="0"/>
              </a:spcAft>
            </a:pPr>
            <a:r>
              <a:rPr lang="zh-CN" altLang="en-US" sz="800" b="1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系统支撑</a:t>
            </a:r>
            <a:endParaRPr lang="en-US" altLang="zh-CN" sz="800" b="1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lnSpc>
                <a:spcPct val="140000"/>
              </a:lnSpc>
              <a:spcAft>
                <a:spcPts val="0"/>
              </a:spcAft>
            </a:pPr>
            <a:r>
              <a:rPr lang="zh-CN" altLang="en-US" sz="800" b="1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报表支撑</a:t>
            </a:r>
            <a:endParaRPr lang="en-US" altLang="zh-CN" sz="800" b="1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lnSpc>
                <a:spcPct val="140000"/>
              </a:lnSpc>
              <a:spcAft>
                <a:spcPts val="0"/>
              </a:spcAft>
            </a:pPr>
            <a:r>
              <a:rPr lang="zh-CN" altLang="en-US" sz="800" b="1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培训支撑</a:t>
            </a:r>
            <a:endParaRPr lang="en-US" altLang="zh-CN" sz="800" b="1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7" name="右箭头 76"/>
          <p:cNvSpPr/>
          <p:nvPr/>
        </p:nvSpPr>
        <p:spPr>
          <a:xfrm rot="5400000">
            <a:off x="5799504" y="6133435"/>
            <a:ext cx="216394" cy="522180"/>
          </a:xfrm>
          <a:prstGeom prst="rightArrow">
            <a:avLst>
              <a:gd name="adj1" fmla="val 50000"/>
              <a:gd name="adj2" fmla="val 6395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4917268" y="6504210"/>
            <a:ext cx="492443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全员培训</a:t>
            </a:r>
            <a:endParaRPr lang="zh-CN" altLang="en-US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4268632" y="6438177"/>
            <a:ext cx="85858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 </a:t>
            </a:r>
            <a:r>
              <a:rPr lang="zh-CN" altLang="en-US" sz="11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天内</a:t>
            </a:r>
            <a:endParaRPr lang="zh-CN" altLang="en-US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503050" y="6438642"/>
            <a:ext cx="85858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 </a:t>
            </a:r>
            <a:r>
              <a:rPr lang="zh-CN" altLang="en-US" sz="11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天内</a:t>
            </a:r>
            <a:endParaRPr lang="zh-CN" altLang="en-US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6662989" y="6452512"/>
            <a:ext cx="85858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 </a:t>
            </a:r>
            <a:r>
              <a:rPr lang="zh-CN" altLang="en-US" sz="11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天内</a:t>
            </a:r>
            <a:endParaRPr lang="zh-CN" altLang="en-US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6147898" y="6502949"/>
            <a:ext cx="492443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县市破零</a:t>
            </a:r>
            <a:endParaRPr lang="zh-CN" altLang="en-US" sz="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7221888" y="6513792"/>
            <a:ext cx="679994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网格</a:t>
            </a:r>
            <a:r>
              <a:rPr lang="en-US" altLang="zh-CN" sz="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小组破零</a:t>
            </a:r>
            <a:endParaRPr lang="zh-CN" altLang="en-US" sz="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4152265" y="4867910"/>
            <a:ext cx="3369945" cy="398780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marL="171450" lvl="0" indent="-171450" algn="l" defTabSz="257175">
              <a:buClr>
                <a:srgbClr val="12276E"/>
              </a:buClr>
              <a:buSzPct val="60000"/>
              <a:buFont typeface="Arial" panose="020B0604020202020204" pitchFamily="34" charset="0"/>
              <a:buChar char="•"/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启动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商客队伍能力跃迁计划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2.0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，分级赋能、优化支撑、强化执行</a:t>
            </a:r>
            <a:endParaRPr lang="zh-CN" altLang="en-US" sz="10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1003935" y="4867910"/>
            <a:ext cx="3079115" cy="398780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marL="171450" lvl="0" indent="-171450" algn="l" defTabSz="257175">
              <a:buClr>
                <a:srgbClr val="12276E"/>
              </a:buClr>
              <a:buSzPct val="60000"/>
              <a:buFont typeface="Arial" panose="020B0604020202020204" pitchFamily="34" charset="0"/>
              <a:buChar char="•"/>
              <a:defRPr/>
            </a:pPr>
            <a:r>
              <a:rPr lang="zh-CN" altLang="en-US" sz="1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持续新人招募，不断优胜劣汰，团队规模稳中有进，提升绩优人力占比</a:t>
            </a:r>
            <a:endParaRPr lang="zh-CN" altLang="en-US" sz="10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1007745" y="5431790"/>
            <a:ext cx="739140" cy="29464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1003935" y="5431790"/>
            <a:ext cx="869950" cy="29337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线上线下结合 </a:t>
            </a:r>
            <a:endParaRPr lang="zh-CN" altLang="en-US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1003935" y="5761355"/>
            <a:ext cx="856615" cy="27432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属地定向招聘 </a:t>
            </a:r>
            <a:endParaRPr lang="zh-CN" altLang="en-US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1003935" y="6075045"/>
            <a:ext cx="856615" cy="27432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销售经验优先</a:t>
            </a:r>
            <a:endParaRPr lang="zh-CN" altLang="en-US" sz="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1" name="右箭头 90"/>
          <p:cNvSpPr/>
          <p:nvPr/>
        </p:nvSpPr>
        <p:spPr>
          <a:xfrm>
            <a:off x="1919605" y="5632450"/>
            <a:ext cx="421005" cy="446405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精准招聘</a:t>
            </a:r>
            <a:endParaRPr lang="zh-CN" altLang="en-US" sz="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双波形 91"/>
          <p:cNvSpPr/>
          <p:nvPr/>
        </p:nvSpPr>
        <p:spPr>
          <a:xfrm>
            <a:off x="2304415" y="5431790"/>
            <a:ext cx="671195" cy="223520"/>
          </a:xfrm>
          <a:prstGeom prst="doubleWav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热门招聘网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3" name="双波形 92"/>
          <p:cNvSpPr/>
          <p:nvPr/>
        </p:nvSpPr>
        <p:spPr>
          <a:xfrm>
            <a:off x="3211195" y="5500370"/>
            <a:ext cx="715645" cy="223520"/>
          </a:xfrm>
          <a:prstGeom prst="doubleWav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本地人才网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2447290" y="5758180"/>
            <a:ext cx="615315" cy="22352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现场招聘会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5" name="流程图: 资料带 94"/>
          <p:cNvSpPr/>
          <p:nvPr/>
        </p:nvSpPr>
        <p:spPr>
          <a:xfrm>
            <a:off x="3130550" y="6151880"/>
            <a:ext cx="751840" cy="223520"/>
          </a:xfrm>
          <a:prstGeom prst="flowChartPunchedTap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网格转介绍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6" name="双波形 95"/>
          <p:cNvSpPr/>
          <p:nvPr/>
        </p:nvSpPr>
        <p:spPr>
          <a:xfrm>
            <a:off x="2374900" y="6086475"/>
            <a:ext cx="615315" cy="223520"/>
          </a:xfrm>
          <a:prstGeom prst="doubleWav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7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人脉资源</a:t>
            </a:r>
            <a:endParaRPr lang="zh-CN" altLang="en-US" sz="7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7" name="流程图: 终止 96"/>
          <p:cNvSpPr/>
          <p:nvPr/>
        </p:nvSpPr>
        <p:spPr>
          <a:xfrm>
            <a:off x="3311525" y="5845175"/>
            <a:ext cx="615315" cy="223520"/>
          </a:xfrm>
          <a:prstGeom prst="flowChartTerminato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销售经验</a:t>
            </a:r>
            <a:endParaRPr lang="zh-CN" altLang="en-US" sz="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152018" y="5340814"/>
            <a:ext cx="2568601" cy="970969"/>
            <a:chOff x="621518" y="3794699"/>
            <a:chExt cx="2568601" cy="970969"/>
          </a:xfrm>
        </p:grpSpPr>
        <p:sp>
          <p:nvSpPr>
            <p:cNvPr id="115" name="TextBox 96"/>
            <p:cNvSpPr txBox="1"/>
            <p:nvPr/>
          </p:nvSpPr>
          <p:spPr bwMode="auto">
            <a:xfrm>
              <a:off x="1005473" y="3794699"/>
              <a:ext cx="1927031" cy="204875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EBAC0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800" b="1" dirty="0">
                  <a:solidFill>
                    <a:schemeClr val="accent2"/>
                  </a:solidFill>
                  <a:cs typeface="+mn-cs"/>
                </a:rPr>
                <a:t>分层分级分班授课</a:t>
              </a:r>
              <a:endParaRPr lang="zh-CN" altLang="en-US" sz="800" b="1" dirty="0">
                <a:solidFill>
                  <a:schemeClr val="accent2"/>
                </a:solidFill>
                <a:cs typeface="+mn-cs"/>
              </a:endParaRPr>
            </a:p>
          </p:txBody>
        </p:sp>
        <p:sp>
          <p:nvSpPr>
            <p:cNvPr id="116" name="矩形 115"/>
            <p:cNvSpPr/>
            <p:nvPr>
              <p:custDataLst>
                <p:tags r:id="rId1"/>
              </p:custDataLst>
            </p:nvPr>
          </p:nvSpPr>
          <p:spPr>
            <a:xfrm>
              <a:off x="810585" y="4015779"/>
              <a:ext cx="1035592" cy="1623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600"/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基础班</a:t>
              </a:r>
              <a:endPara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17" name="TextBox 682"/>
            <p:cNvSpPr txBox="1"/>
            <p:nvPr/>
          </p:nvSpPr>
          <p:spPr>
            <a:xfrm>
              <a:off x="621518" y="4145799"/>
              <a:ext cx="1364535" cy="162779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F8300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700" b="1" dirty="0" smtClean="0">
                  <a:solidFill>
                    <a:schemeClr val="tx1"/>
                  </a:solidFill>
                  <a:cs typeface="微软雅黑" panose="020B0503020204020204" pitchFamily="34" charset="-122"/>
                </a:rPr>
                <a:t>入职时间</a:t>
              </a:r>
              <a:r>
                <a:rPr lang="en-US" altLang="zh-CN" sz="700" b="1" dirty="0" smtClean="0">
                  <a:solidFill>
                    <a:schemeClr val="tx1"/>
                  </a:solidFill>
                  <a:cs typeface="微软雅黑" panose="020B0503020204020204" pitchFamily="34" charset="-122"/>
                </a:rPr>
                <a:t>≤6</a:t>
              </a:r>
              <a:r>
                <a:rPr lang="zh-CN" altLang="en-US" sz="700" b="1" dirty="0" smtClean="0">
                  <a:solidFill>
                    <a:schemeClr val="tx1"/>
                  </a:solidFill>
                  <a:cs typeface="微软雅黑" panose="020B0503020204020204" pitchFamily="34" charset="-122"/>
                </a:rPr>
                <a:t>个月</a:t>
              </a:r>
              <a:endParaRPr lang="zh-CN" altLang="en-US" sz="700" b="1" dirty="0" smtClean="0">
                <a:solidFill>
                  <a:schemeClr val="tx1"/>
                </a:solidFill>
                <a:cs typeface="微软雅黑" panose="020B0503020204020204" pitchFamily="34" charset="-122"/>
              </a:endParaRPr>
            </a:p>
          </p:txBody>
        </p:sp>
        <p:sp>
          <p:nvSpPr>
            <p:cNvPr id="118" name="矩形 117"/>
            <p:cNvSpPr/>
            <p:nvPr>
              <p:custDataLst>
                <p:tags r:id="rId2"/>
              </p:custDataLst>
            </p:nvPr>
          </p:nvSpPr>
          <p:spPr>
            <a:xfrm>
              <a:off x="802030" y="4280383"/>
              <a:ext cx="219010" cy="478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184C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0" algn="l" defTabSz="609600" fontAlgn="auto">
                <a:buFont typeface="Wingdings" panose="05000000000000000000" charset="0"/>
                <a:buNone/>
              </a:pPr>
              <a:r>
                <a:rPr lang="zh-CN" altLang="en-US" sz="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商务礼仪</a:t>
              </a:r>
              <a:endParaRPr lang="zh-CN" altLang="en-US" sz="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19" name="矩形 118"/>
            <p:cNvSpPr/>
            <p:nvPr>
              <p:custDataLst>
                <p:tags r:id="rId3"/>
              </p:custDataLst>
            </p:nvPr>
          </p:nvSpPr>
          <p:spPr>
            <a:xfrm>
              <a:off x="1059110" y="4279745"/>
              <a:ext cx="291728" cy="478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184C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0" algn="l" defTabSz="609600" fontAlgn="auto">
                <a:buFont typeface="Wingdings" panose="05000000000000000000" charset="0"/>
                <a:buNone/>
              </a:pPr>
              <a:r>
                <a:rPr lang="zh-CN" altLang="en-US" sz="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时间管理</a:t>
              </a:r>
              <a:endParaRPr lang="zh-CN" altLang="en-US" sz="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20" name="矩形 119"/>
            <p:cNvSpPr/>
            <p:nvPr>
              <p:custDataLst>
                <p:tags r:id="rId4"/>
              </p:custDataLst>
            </p:nvPr>
          </p:nvSpPr>
          <p:spPr>
            <a:xfrm>
              <a:off x="1601074" y="4278149"/>
              <a:ext cx="215588" cy="478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184C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0" algn="l" defTabSz="609600" fontAlgn="auto">
                <a:buFont typeface="Wingdings" panose="05000000000000000000" charset="0"/>
                <a:buNone/>
              </a:pPr>
              <a:r>
                <a:rPr lang="zh-CN" altLang="en-US" sz="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产品能力</a:t>
              </a:r>
              <a:endParaRPr lang="zh-CN" altLang="en-US" sz="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21" name="矩形 120"/>
            <p:cNvSpPr/>
            <p:nvPr>
              <p:custDataLst>
                <p:tags r:id="rId5"/>
              </p:custDataLst>
            </p:nvPr>
          </p:nvSpPr>
          <p:spPr>
            <a:xfrm>
              <a:off x="1293091" y="4278468"/>
              <a:ext cx="291728" cy="478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184C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0" algn="ctr" defTabSz="609600" fontAlgn="auto">
                <a:buFont typeface="Wingdings" panose="05000000000000000000" charset="0"/>
                <a:buNone/>
              </a:pPr>
              <a:r>
                <a:rPr lang="zh-CN" altLang="en-US" sz="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客情建立</a:t>
              </a:r>
              <a:endParaRPr lang="zh-CN" altLang="en-US" sz="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22" name="TextBox 682"/>
            <p:cNvSpPr txBox="1"/>
            <p:nvPr/>
          </p:nvSpPr>
          <p:spPr>
            <a:xfrm>
              <a:off x="1926534" y="4151143"/>
              <a:ext cx="1263585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F8300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700" b="1" dirty="0" smtClean="0">
                  <a:solidFill>
                    <a:schemeClr val="tx1"/>
                  </a:solidFill>
                  <a:cs typeface="微软雅黑" panose="020B0503020204020204" pitchFamily="34" charset="-122"/>
                </a:rPr>
                <a:t>入职时间＞</a:t>
              </a:r>
              <a:r>
                <a:rPr lang="en-US" altLang="zh-CN" sz="700" b="1" dirty="0" smtClean="0">
                  <a:solidFill>
                    <a:schemeClr val="tx1"/>
                  </a:solidFill>
                  <a:cs typeface="微软雅黑" panose="020B0503020204020204" pitchFamily="34" charset="-122"/>
                </a:rPr>
                <a:t>6</a:t>
              </a:r>
              <a:r>
                <a:rPr lang="zh-CN" altLang="en-US" sz="700" b="1" dirty="0" smtClean="0">
                  <a:solidFill>
                    <a:schemeClr val="tx1"/>
                  </a:solidFill>
                  <a:cs typeface="微软雅黑" panose="020B0503020204020204" pitchFamily="34" charset="-122"/>
                </a:rPr>
                <a:t>个月</a:t>
              </a:r>
              <a:endParaRPr lang="zh-CN" altLang="en-US" sz="700" b="1" dirty="0" smtClean="0">
                <a:solidFill>
                  <a:schemeClr val="tx1"/>
                </a:solidFill>
                <a:cs typeface="微软雅黑" panose="020B0503020204020204" pitchFamily="34" charset="-122"/>
              </a:endParaRPr>
            </a:p>
          </p:txBody>
        </p:sp>
        <p:sp>
          <p:nvSpPr>
            <p:cNvPr id="123" name="矩形 122"/>
            <p:cNvSpPr/>
            <p:nvPr>
              <p:custDataLst>
                <p:tags r:id="rId6"/>
              </p:custDataLst>
            </p:nvPr>
          </p:nvSpPr>
          <p:spPr>
            <a:xfrm>
              <a:off x="2018929" y="4015779"/>
              <a:ext cx="981267" cy="1623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600"/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提升班</a:t>
              </a:r>
              <a:endParaRPr lang="zh-CN" altLang="en-US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24" name="矩形 123"/>
            <p:cNvSpPr/>
            <p:nvPr>
              <p:custDataLst>
                <p:tags r:id="rId7"/>
              </p:custDataLst>
            </p:nvPr>
          </p:nvSpPr>
          <p:spPr>
            <a:xfrm>
              <a:off x="1991553" y="4287402"/>
              <a:ext cx="291728" cy="478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184C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0" algn="l" defTabSz="609600" fontAlgn="auto">
                <a:buFont typeface="Wingdings" panose="05000000000000000000" charset="0"/>
                <a:buNone/>
              </a:pPr>
              <a:r>
                <a:rPr lang="zh-CN" altLang="en-US" sz="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融合营销</a:t>
              </a:r>
              <a:endParaRPr lang="zh-CN" altLang="en-US" sz="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25" name="矩形 124"/>
            <p:cNvSpPr/>
            <p:nvPr>
              <p:custDataLst>
                <p:tags r:id="rId8"/>
              </p:custDataLst>
            </p:nvPr>
          </p:nvSpPr>
          <p:spPr>
            <a:xfrm>
              <a:off x="2267454" y="4284530"/>
              <a:ext cx="291728" cy="478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184C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0" algn="l" defTabSz="609600" fontAlgn="auto">
                <a:buFont typeface="Wingdings" panose="05000000000000000000" charset="0"/>
                <a:buNone/>
              </a:pPr>
              <a:r>
                <a:rPr lang="zh-CN" altLang="en-US" sz="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场景攻坚</a:t>
              </a:r>
              <a:endParaRPr lang="zh-CN" altLang="en-US" sz="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26" name="矩形 125"/>
            <p:cNvSpPr/>
            <p:nvPr>
              <p:custDataLst>
                <p:tags r:id="rId9"/>
              </p:custDataLst>
            </p:nvPr>
          </p:nvSpPr>
          <p:spPr>
            <a:xfrm>
              <a:off x="2814123" y="4280064"/>
              <a:ext cx="291728" cy="478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184C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0" algn="l" defTabSz="609600" fontAlgn="auto">
                <a:buFont typeface="Wingdings" panose="05000000000000000000" charset="0"/>
                <a:buNone/>
              </a:pPr>
              <a:r>
                <a:rPr lang="zh-CN" altLang="en-US" sz="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楼园代理</a:t>
              </a:r>
              <a:endParaRPr lang="zh-CN" altLang="en-US" sz="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27" name="矩形 126"/>
            <p:cNvSpPr/>
            <p:nvPr>
              <p:custDataLst>
                <p:tags r:id="rId10"/>
              </p:custDataLst>
            </p:nvPr>
          </p:nvSpPr>
          <p:spPr>
            <a:xfrm>
              <a:off x="2550627" y="4280383"/>
              <a:ext cx="256652" cy="478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184C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0" algn="l" defTabSz="609600" fontAlgn="auto">
                <a:buFont typeface="Wingdings" panose="05000000000000000000" charset="0"/>
                <a:buNone/>
              </a:pPr>
              <a:r>
                <a:rPr lang="zh-CN" altLang="en-US" sz="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轻量化定制</a:t>
              </a:r>
              <a:endParaRPr lang="zh-CN" altLang="en-US" sz="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128" name="矩形 127"/>
          <p:cNvSpPr/>
          <p:nvPr/>
        </p:nvSpPr>
        <p:spPr>
          <a:xfrm>
            <a:off x="6800977" y="5335529"/>
            <a:ext cx="74390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8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优化支撑</a:t>
            </a:r>
            <a:endParaRPr lang="zh-CN" altLang="en-US" sz="800" b="1" dirty="0" smtClean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右箭头 36"/>
          <p:cNvSpPr/>
          <p:nvPr/>
        </p:nvSpPr>
        <p:spPr>
          <a:xfrm>
            <a:off x="5903183" y="2825592"/>
            <a:ext cx="556260" cy="542985"/>
          </a:xfrm>
          <a:prstGeom prst="rightArrow">
            <a:avLst/>
          </a:prstGeom>
          <a:solidFill>
            <a:srgbClr val="DBE5F1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sz="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矩形 10"/>
          <p:cNvSpPr/>
          <p:nvPr/>
        </p:nvSpPr>
        <p:spPr>
          <a:xfrm>
            <a:off x="4080510" y="908685"/>
            <a:ext cx="394716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2025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1-6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月，强军计划培训配套（需求）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能力建设转型提效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队伍建设</a:t>
            </a:r>
            <a:endParaRPr lang="zh-CN" altLang="en-US" sz="2400" b="1" kern="0" spc="-1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623570" y="1341120"/>
          <a:ext cx="11096625" cy="5393690"/>
        </p:xfrm>
        <a:graphic>
          <a:graphicData uri="http://schemas.openxmlformats.org/drawingml/2006/table">
            <a:tbl>
              <a:tblPr firstRow="1">
                <a:tableStyleId>{96FD25EB-DBB7-48F9-87FD-5D4EF424D941}</a:tableStyleId>
              </a:tblPr>
              <a:tblGrid>
                <a:gridCol w="456565"/>
                <a:gridCol w="2799080"/>
                <a:gridCol w="6580505"/>
                <a:gridCol w="683895"/>
                <a:gridCol w="576580"/>
              </a:tblGrid>
              <a:tr h="304165">
                <a:tc>
                  <a:txBody>
                    <a:bodyPr/>
                    <a:p>
                      <a:pPr algn="ctr" fontAlgn="ctr"/>
                      <a:r>
                        <a:rPr lang="zh-CN" altLang="en-US" sz="900"/>
                        <a:t>序号</a:t>
                      </a:r>
                      <a:endParaRPr lang="zh-CN" altLang="en-US" sz="900"/>
                    </a:p>
                  </a:txBody>
                  <a:tcPr marL="6667" marR="6667" marT="6667" marB="0" anchor="ctr" anchorCtr="0"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900"/>
                        <a:t>培训名称</a:t>
                      </a:r>
                      <a:endParaRPr lang="zh-CN" altLang="en-US" sz="900"/>
                    </a:p>
                  </a:txBody>
                  <a:tcPr marL="6667" marR="6667" marT="6667" marB="0" anchor="ctr" anchorCtr="0"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900"/>
                        <a:t>培训内容描述</a:t>
                      </a:r>
                      <a:endParaRPr lang="zh-CN" altLang="en-US" sz="900"/>
                    </a:p>
                  </a:txBody>
                  <a:tcPr marL="6667" marR="6667" marT="6667" marB="0" anchor="ctr" anchorCtr="0"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900"/>
                        <a:t>培训时间</a:t>
                      </a:r>
                      <a:endParaRPr lang="zh-CN" altLang="en-US" sz="900"/>
                    </a:p>
                  </a:txBody>
                  <a:tcPr marL="6667" marR="6667" marT="6667" marB="0" anchor="ctr" anchorCtr="0"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900"/>
                        <a:t>天数</a:t>
                      </a:r>
                      <a:endParaRPr lang="zh-CN" altLang="en-US" sz="900"/>
                    </a:p>
                  </a:txBody>
                  <a:tcPr marL="6667" marR="6667" marT="6667" marB="0" anchor="ctr" anchorCtr="0"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</a:tr>
              <a:tr h="882650">
                <a:tc>
                  <a:txBody>
                    <a:bodyPr/>
                    <a:p>
                      <a:pPr algn="ctr" fontAlgn="ctr"/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《</a:t>
                      </a: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重点突围</a:t>
                      </a: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—</a:t>
                      </a: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集团成员市场全要素商机挖掘实战辅导</a:t>
                      </a: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》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、需求摸排：围绕行业、规上企业、商客等重点群体，覆盖全客户、全业务、全要素的商机挖掘，“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142”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商机挖掘法则深度培养，按照两个阶段， “先易后难”推进，从 “集团成员、双线业务”刚性需求切入，到“轻量化方案、信息化项目”的客户数字化转型需求，推动客户经理商机挖掘能力提升；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商机转化：着重构建轻量化业务拓展能力和信息化解决方案能力。按照两个阶段，从轻量化、标准化商机以“自我”为主的转化能力，到项目类商机、非标准化商机的以“团队协同”的转化能力，逐步提升商机转化与业务拓展能力。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1-2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9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</a:tr>
              <a:tr h="422910">
                <a:tc>
                  <a:txBody>
                    <a:bodyPr/>
                    <a:p>
                      <a:pPr algn="ctr" fontAlgn="ctr"/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《</a:t>
                      </a: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商企攻坚</a:t>
                      </a: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—</a:t>
                      </a: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楼园市场营销攻坚及标杆打造</a:t>
                      </a: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》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、提升市政协同能力，聚焦楼园市场，提升市政协同机制，提高联动作战能力；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、针对楼园区的市场进行有效的市场信息建档，助力系统化台账管理机制搭建；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、精准落实楼园区场景攻坚策略、打法，结合标杆案例打造，强化场景攻坚复制。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1-2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9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</a:tr>
              <a:tr h="701040">
                <a:tc>
                  <a:txBody>
                    <a:bodyPr/>
                    <a:p>
                      <a:pPr algn="ctr" fontAlgn="ctr"/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规上企业商机挖掘及营销效能提升</a:t>
                      </a:r>
                      <a:endParaRPr lang="zh-CN" altLang="en-US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、规上企业政策与补贴分析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、规上企业的数字化转型现状和方式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、规上企业数字化转型运营商商机分析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、规上企业需求挖掘与营销策略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、规上企业案例分析与情景演练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9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</a:tr>
              <a:tr h="631825">
                <a:tc>
                  <a:txBody>
                    <a:bodyPr/>
                    <a:p>
                      <a:pPr algn="ctr" fontAlgn="ctr"/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5G-A</a:t>
                      </a: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通感一体和低空经济场景商机分析</a:t>
                      </a:r>
                      <a:endParaRPr lang="zh-CN" altLang="en-US" sz="9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5G-A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技术基础和能力优势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5G-A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第一波通感典型应用场景（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300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米以下低空）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、低空经济主要应用场景分布（未来城市交通、低空安防、航空测绘、低空物流、航拍娱乐、智慧农业等）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、运营商在低空经济中的商机和案例分享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9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</a:tr>
              <a:tr h="1395730">
                <a:tc>
                  <a:txBody>
                    <a:bodyPr/>
                    <a:p>
                      <a:pPr algn="ctr" fontAlgn="ctr"/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招投标全流程策略赋能与述标演讲技巧实战</a:t>
                      </a:r>
                      <a:endParaRPr lang="zh-CN" altLang="en-US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、招标之前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）招标文件合法性审查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）招标筹备的必要举措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、招标公告发布后，开标之前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）招标文件质疑答复和投诉答辩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）投标文件审查与优化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、中标公告发布后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）质疑和投诉招标文件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）质疑和投诉中标结果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）质疑和投诉招标文件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2-3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9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</a:tr>
              <a:tr h="422910">
                <a:tc>
                  <a:txBody>
                    <a:bodyPr/>
                    <a:p>
                      <a:pPr algn="ctr" fontAlgn="ctr"/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《</a:t>
                      </a: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政策红利：</a:t>
                      </a: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DICT</a:t>
                      </a: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商务模式与资金筹措研讨</a:t>
                      </a: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》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本课程通过深度剖析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DICT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项目商务模式模式，重点围绕国债、专项债的资金筹措，在农业、环保、企业数改等领域，基本概念、业务范畴、市场现状及发展前景。成功案例分享，分析国内外成功的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DICT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项目案例，探讨其商务模式、运作模式及资金筹措策略。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1-3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9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</a:tr>
              <a:tr h="632460">
                <a:tc>
                  <a:txBody>
                    <a:bodyPr/>
                    <a:p>
                      <a:pPr algn="ctr" fontAlgn="ctr"/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</a:t>
                      </a:r>
                      <a:r>
                        <a:rPr lang="zh-CN" altLang="en-US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筑基行动：新进客户经理体系培养及能力提升</a:t>
                      </a:r>
                      <a:r>
                        <a:rPr lang="en-US" altLang="zh-CN" sz="9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》</a:t>
                      </a:r>
                      <a:endParaRPr lang="en-US" altLang="zh-CN" sz="900" b="1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171450" indent="-171450" algn="l" fontAlgn="ctr">
                        <a:buFont typeface="微软雅黑" panose="020B0503020204020204" pitchFamily="34" charset="-122"/>
                        <a:buChar char=" "/>
                      </a:pP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、销售角色转变能力，技能转型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理念升级、客户导向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市场洞察、服务深耕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需求挖掘、关系构建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业绩突破；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、基本商务礼仪能力，着装得体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仪表端庄、沟通流畅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言辞礼貌、举止稳重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态度谦逊、尊重差异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包容多元；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、标准产品营销能力，产品熟知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策略精通、需求匹配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价值传递</a:t>
                      </a:r>
                      <a:b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</a:b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案例分享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体验优化、市场定位 </a:t>
                      </a:r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 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客户共赢。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9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9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9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9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667" marR="6667" marT="6667" marB="0" anchor="ctr" anchorCtr="0">
                    <a:lnL w="3175" cmpd="sng">
                      <a:solidFill>
                        <a:srgbClr val="F2DCDB"/>
                      </a:solidFill>
                      <a:prstDash val="solid"/>
                    </a:lnL>
                    <a:lnR w="3175" cmpd="sng">
                      <a:solidFill>
                        <a:srgbClr val="F2DCDB"/>
                      </a:solidFill>
                      <a:prstDash val="solid"/>
                    </a:lnR>
                    <a:lnT w="3175" cmpd="sng">
                      <a:solidFill>
                        <a:srgbClr val="F2DCDB"/>
                      </a:solidFill>
                      <a:prstDash val="solid"/>
                    </a:lnT>
                    <a:lnB w="3175" cmpd="sng">
                      <a:solidFill>
                        <a:srgbClr val="F2DCDB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551180" y="5133975"/>
            <a:ext cx="5293995" cy="427990"/>
            <a:chOff x="868" y="8198"/>
            <a:chExt cx="8337" cy="674"/>
          </a:xfrm>
        </p:grpSpPr>
        <p:sp>
          <p:nvSpPr>
            <p:cNvPr id="57" name="文本框 56"/>
            <p:cNvSpPr txBox="1"/>
            <p:nvPr/>
          </p:nvSpPr>
          <p:spPr>
            <a:xfrm>
              <a:off x="868" y="8198"/>
              <a:ext cx="1300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80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r>
                <a:rPr lang="zh-CN" altLang="en-US" sz="80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产品、</a:t>
              </a:r>
              <a:r>
                <a:rPr lang="zh-CN" altLang="en-US" sz="80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</a:t>
              </a:r>
              <a:endParaRPr lang="zh-CN" altLang="en-US" sz="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800" b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源头管控机制</a:t>
              </a:r>
              <a:endParaRPr lang="zh-CN" altLang="en-US" sz="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2569" y="8262"/>
              <a:ext cx="1183" cy="511"/>
              <a:chOff x="1095" y="6129"/>
              <a:chExt cx="1183" cy="633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1095" y="6173"/>
                <a:ext cx="1158" cy="53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p>
                <a:pPr algn="ctr"/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新增产品信控</a:t>
                </a:r>
                <a:r>
                  <a:rPr lang="en-US" altLang="zh-CN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/</a:t>
                </a:r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托收管理</a:t>
                </a:r>
                <a:endParaRPr lang="zh-CN" altLang="en-US" sz="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1125" y="6129"/>
                <a:ext cx="1153" cy="633"/>
                <a:chOff x="10179" y="6276"/>
                <a:chExt cx="949" cy="387"/>
              </a:xfrm>
            </p:grpSpPr>
            <p:grpSp>
              <p:nvGrpSpPr>
                <p:cNvPr id="199" name="Group 159"/>
                <p:cNvGrpSpPr/>
                <p:nvPr/>
              </p:nvGrpSpPr>
              <p:grpSpPr>
                <a:xfrm>
                  <a:off x="10206" y="6276"/>
                  <a:ext cx="922" cy="387"/>
                  <a:chOff x="2912109" y="3202974"/>
                  <a:chExt cx="1762167" cy="1856948"/>
                </a:xfrm>
                <a:solidFill>
                  <a:srgbClr val="70ADC4"/>
                </a:solidFill>
              </p:grpSpPr>
              <p:sp>
                <p:nvSpPr>
                  <p:cNvPr id="209" name="Freeform 160"/>
                  <p:cNvSpPr/>
                  <p:nvPr/>
                </p:nvSpPr>
                <p:spPr bwMode="auto">
                  <a:xfrm>
                    <a:off x="2912109" y="3202974"/>
                    <a:ext cx="1762167" cy="1799798"/>
                  </a:xfrm>
                  <a:custGeom>
                    <a:avLst/>
                    <a:gdLst>
                      <a:gd name="connsiteX0" fmla="*/ 1754896 w 1762167"/>
                      <a:gd name="connsiteY0" fmla="*/ 891398 h 1799798"/>
                      <a:gd name="connsiteX1" fmla="*/ 1762167 w 1762167"/>
                      <a:gd name="connsiteY1" fmla="*/ 903542 h 1799798"/>
                      <a:gd name="connsiteX2" fmla="*/ 1691875 w 1762167"/>
                      <a:gd name="connsiteY2" fmla="*/ 1168290 h 1799798"/>
                      <a:gd name="connsiteX3" fmla="*/ 1371922 w 1762167"/>
                      <a:gd name="connsiteY3" fmla="*/ 1622490 h 1799798"/>
                      <a:gd name="connsiteX4" fmla="*/ 833821 w 1762167"/>
                      <a:gd name="connsiteY4" fmla="*/ 1799798 h 1799798"/>
                      <a:gd name="connsiteX5" fmla="*/ 7581 w 1762167"/>
                      <a:gd name="connsiteY5" fmla="*/ 1250568 h 1799798"/>
                      <a:gd name="connsiteX6" fmla="*/ 0 w 1762167"/>
                      <a:gd name="connsiteY6" fmla="*/ 1226151 h 1799798"/>
                      <a:gd name="connsiteX7" fmla="*/ 19954 w 1762167"/>
                      <a:gd name="connsiteY7" fmla="*/ 1226151 h 1799798"/>
                      <a:gd name="connsiteX8" fmla="*/ 25305 w 1762167"/>
                      <a:gd name="connsiteY8" fmla="*/ 1243434 h 1799798"/>
                      <a:gd name="connsiteX9" fmla="*/ 833821 w 1762167"/>
                      <a:gd name="connsiteY9" fmla="*/ 1780367 h 1799798"/>
                      <a:gd name="connsiteX10" fmla="*/ 1674907 w 1762167"/>
                      <a:gd name="connsiteY10" fmla="*/ 1163432 h 1799798"/>
                      <a:gd name="connsiteX11" fmla="*/ 1742776 w 1762167"/>
                      <a:gd name="connsiteY11" fmla="*/ 898685 h 1799798"/>
                      <a:gd name="connsiteX12" fmla="*/ 1754896 w 1762167"/>
                      <a:gd name="connsiteY12" fmla="*/ 891398 h 1799798"/>
                      <a:gd name="connsiteX13" fmla="*/ 833821 w 1762167"/>
                      <a:gd name="connsiteY13" fmla="*/ 0 h 1799798"/>
                      <a:gd name="connsiteX14" fmla="*/ 1371922 w 1762167"/>
                      <a:gd name="connsiteY14" fmla="*/ 179737 h 1799798"/>
                      <a:gd name="connsiteX15" fmla="*/ 1691875 w 1762167"/>
                      <a:gd name="connsiteY15" fmla="*/ 633937 h 1799798"/>
                      <a:gd name="connsiteX16" fmla="*/ 1682179 w 1762167"/>
                      <a:gd name="connsiteY16" fmla="*/ 667941 h 1799798"/>
                      <a:gd name="connsiteX17" fmla="*/ 1674907 w 1762167"/>
                      <a:gd name="connsiteY17" fmla="*/ 638795 h 1799798"/>
                      <a:gd name="connsiteX18" fmla="*/ 833821 w 1762167"/>
                      <a:gd name="connsiteY18" fmla="*/ 19431 h 1799798"/>
                      <a:gd name="connsiteX19" fmla="*/ 106183 w 1762167"/>
                      <a:gd name="connsiteY19" fmla="*/ 408668 h 1799798"/>
                      <a:gd name="connsiteX20" fmla="*/ 37699 w 1762167"/>
                      <a:gd name="connsiteY20" fmla="*/ 535467 h 1799798"/>
                      <a:gd name="connsiteX21" fmla="*/ 16135 w 1762167"/>
                      <a:gd name="connsiteY21" fmla="*/ 535467 h 1799798"/>
                      <a:gd name="connsiteX22" fmla="*/ 90371 w 1762167"/>
                      <a:gd name="connsiteY22" fmla="*/ 398251 h 1799798"/>
                      <a:gd name="connsiteX23" fmla="*/ 833821 w 1762167"/>
                      <a:gd name="connsiteY23" fmla="*/ 0 h 1799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762167" h="1799798">
                        <a:moveTo>
                          <a:pt x="1754896" y="891398"/>
                        </a:moveTo>
                        <a:cubicBezTo>
                          <a:pt x="1762167" y="903542"/>
                          <a:pt x="1762167" y="903542"/>
                          <a:pt x="1762167" y="903542"/>
                        </a:cubicBezTo>
                        <a:cubicBezTo>
                          <a:pt x="1762167" y="903542"/>
                          <a:pt x="1718537" y="1085708"/>
                          <a:pt x="1691875" y="1168290"/>
                        </a:cubicBezTo>
                        <a:cubicBezTo>
                          <a:pt x="1636125" y="1348027"/>
                          <a:pt x="1522203" y="1508333"/>
                          <a:pt x="1371922" y="1622490"/>
                        </a:cubicBezTo>
                        <a:cubicBezTo>
                          <a:pt x="1216794" y="1739076"/>
                          <a:pt x="1030155" y="1799798"/>
                          <a:pt x="833821" y="1799798"/>
                        </a:cubicBezTo>
                        <a:cubicBezTo>
                          <a:pt x="462967" y="1799798"/>
                          <a:pt x="143924" y="1573002"/>
                          <a:pt x="7581" y="1250568"/>
                        </a:cubicBezTo>
                        <a:lnTo>
                          <a:pt x="0" y="1226151"/>
                        </a:lnTo>
                        <a:lnTo>
                          <a:pt x="19954" y="1226151"/>
                        </a:lnTo>
                        <a:lnTo>
                          <a:pt x="25305" y="1243434"/>
                        </a:lnTo>
                        <a:cubicBezTo>
                          <a:pt x="158467" y="1559036"/>
                          <a:pt x="470239" y="1780367"/>
                          <a:pt x="833821" y="1780367"/>
                        </a:cubicBezTo>
                        <a:cubicBezTo>
                          <a:pt x="1221642" y="1780367"/>
                          <a:pt x="1558561" y="1532622"/>
                          <a:pt x="1674907" y="1163432"/>
                        </a:cubicBezTo>
                        <a:cubicBezTo>
                          <a:pt x="1699146" y="1080851"/>
                          <a:pt x="1742776" y="901114"/>
                          <a:pt x="1742776" y="898685"/>
                        </a:cubicBezTo>
                        <a:cubicBezTo>
                          <a:pt x="1754896" y="891398"/>
                          <a:pt x="1754896" y="891398"/>
                          <a:pt x="1754896" y="891398"/>
                        </a:cubicBezTo>
                        <a:close/>
                        <a:moveTo>
                          <a:pt x="833821" y="0"/>
                        </a:moveTo>
                        <a:cubicBezTo>
                          <a:pt x="1030155" y="0"/>
                          <a:pt x="1216794" y="63151"/>
                          <a:pt x="1371922" y="179737"/>
                        </a:cubicBezTo>
                        <a:cubicBezTo>
                          <a:pt x="1522203" y="291465"/>
                          <a:pt x="1636125" y="454200"/>
                          <a:pt x="1691875" y="633937"/>
                        </a:cubicBezTo>
                        <a:cubicBezTo>
                          <a:pt x="1682179" y="667941"/>
                          <a:pt x="1682179" y="667941"/>
                          <a:pt x="1682179" y="667941"/>
                        </a:cubicBezTo>
                        <a:cubicBezTo>
                          <a:pt x="1674907" y="638795"/>
                          <a:pt x="1674907" y="638795"/>
                          <a:pt x="1674907" y="638795"/>
                        </a:cubicBezTo>
                        <a:cubicBezTo>
                          <a:pt x="1558561" y="269606"/>
                          <a:pt x="1221642" y="19431"/>
                          <a:pt x="833821" y="19431"/>
                        </a:cubicBezTo>
                        <a:cubicBezTo>
                          <a:pt x="530836" y="19431"/>
                          <a:pt x="263830" y="174082"/>
                          <a:pt x="106183" y="408668"/>
                        </a:cubicBezTo>
                        <a:lnTo>
                          <a:pt x="37699" y="535467"/>
                        </a:lnTo>
                        <a:lnTo>
                          <a:pt x="16135" y="535467"/>
                        </a:lnTo>
                        <a:lnTo>
                          <a:pt x="90371" y="398251"/>
                        </a:lnTo>
                        <a:cubicBezTo>
                          <a:pt x="251711" y="158446"/>
                          <a:pt x="524776" y="0"/>
                          <a:pt x="833821" y="0"/>
                        </a:cubicBezTo>
                        <a:close/>
                      </a:path>
                    </a:pathLst>
                  </a:custGeom>
                  <a:grpFill/>
                  <a:ln w="9525">
                    <a:solidFill>
                      <a:srgbClr val="70ADC4"/>
                    </a:solidFill>
                    <a:round/>
                  </a:ln>
                </p:spPr>
                <p:txBody>
                  <a:bodyPr vert="horz" wrap="square" lIns="69935" tIns="34967" rIns="69935" bIns="34967" numCol="1" anchor="t" anchorCtr="0" compatLnSpc="1">
                    <a:noAutofit/>
                  </a:bodyPr>
                  <a:p>
                    <a:pPr marL="0" marR="0" lvl="0" indent="0" algn="l" defTabSz="95123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375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Freeform 161"/>
                  <p:cNvSpPr/>
                  <p:nvPr/>
                </p:nvSpPr>
                <p:spPr bwMode="auto">
                  <a:xfrm flipV="1">
                    <a:off x="3705935" y="4916142"/>
                    <a:ext cx="75015" cy="143780"/>
                  </a:xfrm>
                  <a:custGeom>
                    <a:avLst/>
                    <a:gdLst>
                      <a:gd name="T0" fmla="*/ 0 w 72"/>
                      <a:gd name="T1" fmla="*/ 0 h 138"/>
                      <a:gd name="T2" fmla="*/ 72 w 72"/>
                      <a:gd name="T3" fmla="*/ 69 h 138"/>
                      <a:gd name="T4" fmla="*/ 0 w 72"/>
                      <a:gd name="T5" fmla="*/ 138 h 1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2" h="138">
                        <a:moveTo>
                          <a:pt x="0" y="0"/>
                        </a:moveTo>
                        <a:lnTo>
                          <a:pt x="72" y="69"/>
                        </a:lnTo>
                        <a:lnTo>
                          <a:pt x="0" y="138"/>
                        </a:lnTo>
                      </a:path>
                    </a:pathLst>
                  </a:custGeom>
                  <a:grpFill/>
                  <a:ln w="25400" cap="flat" cmpd="sng" algn="ctr">
                    <a:solidFill>
                      <a:srgbClr val="70ADC4"/>
                    </a:solidFill>
                    <a:prstDash val="solid"/>
                    <a:miter lim="800000"/>
                    <a:headEnd type="none"/>
                    <a:tailEnd type="none"/>
                  </a:ln>
                  <a:effectLst/>
                </p:spPr>
                <p:txBody>
                  <a:bodyPr rot="0" spcFirstLastPara="0" vertOverflow="overflow" horzOverflow="overflow" vert="horz" wrap="square" lIns="139851" tIns="111880" rIns="139851" bIns="111880" numCol="1" spcCol="0" rtlCol="0" fromWordArt="0" anchor="t" anchorCtr="0" forceAA="0" compatLnSpc="1">
                    <a:noAutofit/>
                  </a:bodyPr>
                  <a:p>
                    <a:pPr marL="0" marR="0" lvl="0" indent="0" algn="ctr" defTabSz="950595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4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p:grpSp>
            <p:sp>
              <p:nvSpPr>
                <p:cNvPr id="201" name="弧形 200"/>
                <p:cNvSpPr/>
                <p:nvPr/>
              </p:nvSpPr>
              <p:spPr>
                <a:xfrm flipH="1">
                  <a:off x="10179" y="6281"/>
                  <a:ext cx="937" cy="373"/>
                </a:xfrm>
                <a:prstGeom prst="arc">
                  <a:avLst>
                    <a:gd name="adj1" fmla="val 19952630"/>
                    <a:gd name="adj2" fmla="val 1626920"/>
                  </a:avLst>
                </a:prstGeom>
                <a:ln w="38100" cap="flat">
                  <a:solidFill>
                    <a:srgbClr val="70ADC4"/>
                  </a:solidFill>
                  <a:miter lim="800000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  <p:sp>
          <p:nvSpPr>
            <p:cNvPr id="56" name="等腰三角形 24"/>
            <p:cNvSpPr/>
            <p:nvPr>
              <p:custDataLst>
                <p:tags r:id="rId1"/>
              </p:custDataLst>
            </p:nvPr>
          </p:nvSpPr>
          <p:spPr>
            <a:xfrm rot="5400000">
              <a:off x="1970" y="8363"/>
              <a:ext cx="551" cy="251"/>
            </a:xfrm>
            <a:custGeom>
              <a:avLst/>
              <a:gdLst>
                <a:gd name="connsiteX0" fmla="*/ 0 w 578876"/>
                <a:gd name="connsiteY0" fmla="*/ 4648025 h 4648025"/>
                <a:gd name="connsiteX1" fmla="*/ 289438 w 578876"/>
                <a:gd name="connsiteY1" fmla="*/ 0 h 4648025"/>
                <a:gd name="connsiteX2" fmla="*/ 578876 w 578876"/>
                <a:gd name="connsiteY2" fmla="*/ 4648025 h 4648025"/>
                <a:gd name="connsiteX3" fmla="*/ 0 w 578876"/>
                <a:gd name="connsiteY3" fmla="*/ 4648025 h 4648025"/>
                <a:gd name="connsiteX0-1" fmla="*/ 0 w 578876"/>
                <a:gd name="connsiteY0-2" fmla="*/ 4648025 h 4648025"/>
                <a:gd name="connsiteX1-3" fmla="*/ 289438 w 578876"/>
                <a:gd name="connsiteY1-4" fmla="*/ 0 h 4648025"/>
                <a:gd name="connsiteX2-5" fmla="*/ 578876 w 578876"/>
                <a:gd name="connsiteY2-6" fmla="*/ 4648025 h 4648025"/>
                <a:gd name="connsiteX3-7" fmla="*/ 0 w 578876"/>
                <a:gd name="connsiteY3-8" fmla="*/ 4648025 h 4648025"/>
                <a:gd name="connsiteX0-9" fmla="*/ 0 w 578876"/>
                <a:gd name="connsiteY0-10" fmla="*/ 4648025 h 4648025"/>
                <a:gd name="connsiteX1-11" fmla="*/ 289438 w 578876"/>
                <a:gd name="connsiteY1-12" fmla="*/ 0 h 4648025"/>
                <a:gd name="connsiteX2-13" fmla="*/ 578876 w 578876"/>
                <a:gd name="connsiteY2-14" fmla="*/ 4648025 h 4648025"/>
                <a:gd name="connsiteX3-15" fmla="*/ 0 w 578876"/>
                <a:gd name="connsiteY3-16" fmla="*/ 4648025 h 4648025"/>
                <a:gd name="connsiteX0-17" fmla="*/ 0 w 578876"/>
                <a:gd name="connsiteY0-18" fmla="*/ 4648025 h 4648025"/>
                <a:gd name="connsiteX1-19" fmla="*/ 289438 w 578876"/>
                <a:gd name="connsiteY1-20" fmla="*/ 0 h 4648025"/>
                <a:gd name="connsiteX2-21" fmla="*/ 578876 w 578876"/>
                <a:gd name="connsiteY2-22" fmla="*/ 4648025 h 4648025"/>
                <a:gd name="connsiteX3-23" fmla="*/ 0 w 578876"/>
                <a:gd name="connsiteY3-24" fmla="*/ 4648025 h 4648025"/>
                <a:gd name="connsiteX0-25" fmla="*/ 0 w 578876"/>
                <a:gd name="connsiteY0-26" fmla="*/ 4648025 h 4648025"/>
                <a:gd name="connsiteX1-27" fmla="*/ 289438 w 578876"/>
                <a:gd name="connsiteY1-28" fmla="*/ 0 h 4648025"/>
                <a:gd name="connsiteX2-29" fmla="*/ 578876 w 578876"/>
                <a:gd name="connsiteY2-30" fmla="*/ 4648025 h 4648025"/>
                <a:gd name="connsiteX3-31" fmla="*/ 0 w 578876"/>
                <a:gd name="connsiteY3-32" fmla="*/ 4648025 h 4648025"/>
                <a:gd name="connsiteX0-33" fmla="*/ 0 w 578876"/>
                <a:gd name="connsiteY0-34" fmla="*/ 4648025 h 4648025"/>
                <a:gd name="connsiteX1-35" fmla="*/ 289438 w 578876"/>
                <a:gd name="connsiteY1-36" fmla="*/ 0 h 4648025"/>
                <a:gd name="connsiteX2-37" fmla="*/ 578876 w 578876"/>
                <a:gd name="connsiteY2-38" fmla="*/ 4648025 h 4648025"/>
                <a:gd name="connsiteX3-39" fmla="*/ 0 w 578876"/>
                <a:gd name="connsiteY3-40" fmla="*/ 4648025 h 4648025"/>
                <a:gd name="connsiteX0-41" fmla="*/ 0 w 578876"/>
                <a:gd name="connsiteY0-42" fmla="*/ 4648025 h 4648025"/>
                <a:gd name="connsiteX1-43" fmla="*/ 289438 w 578876"/>
                <a:gd name="connsiteY1-44" fmla="*/ 0 h 4648025"/>
                <a:gd name="connsiteX2-45" fmla="*/ 578876 w 578876"/>
                <a:gd name="connsiteY2-46" fmla="*/ 4648025 h 4648025"/>
                <a:gd name="connsiteX3-47" fmla="*/ 0 w 578876"/>
                <a:gd name="connsiteY3-48" fmla="*/ 4648025 h 4648025"/>
                <a:gd name="connsiteX0-49" fmla="*/ 0 w 578876"/>
                <a:gd name="connsiteY0-50" fmla="*/ 4648025 h 4648025"/>
                <a:gd name="connsiteX1-51" fmla="*/ 289438 w 578876"/>
                <a:gd name="connsiteY1-52" fmla="*/ 0 h 4648025"/>
                <a:gd name="connsiteX2-53" fmla="*/ 578876 w 578876"/>
                <a:gd name="connsiteY2-54" fmla="*/ 4648025 h 4648025"/>
                <a:gd name="connsiteX3-55" fmla="*/ 0 w 578876"/>
                <a:gd name="connsiteY3-56" fmla="*/ 4648025 h 4648025"/>
                <a:gd name="connsiteX0-57" fmla="*/ 0 w 578876"/>
                <a:gd name="connsiteY0-58" fmla="*/ 4648025 h 4648025"/>
                <a:gd name="connsiteX1-59" fmla="*/ 289438 w 578876"/>
                <a:gd name="connsiteY1-60" fmla="*/ 0 h 4648025"/>
                <a:gd name="connsiteX2-61" fmla="*/ 578876 w 578876"/>
                <a:gd name="connsiteY2-62" fmla="*/ 4648025 h 4648025"/>
                <a:gd name="connsiteX3-63" fmla="*/ 0 w 578876"/>
                <a:gd name="connsiteY3-64" fmla="*/ 4648025 h 4648025"/>
                <a:gd name="connsiteX0-65" fmla="*/ 0 w 578876"/>
                <a:gd name="connsiteY0-66" fmla="*/ 4648025 h 4648025"/>
                <a:gd name="connsiteX1-67" fmla="*/ 289438 w 578876"/>
                <a:gd name="connsiteY1-68" fmla="*/ 0 h 4648025"/>
                <a:gd name="connsiteX2-69" fmla="*/ 578876 w 578876"/>
                <a:gd name="connsiteY2-70" fmla="*/ 4648025 h 4648025"/>
                <a:gd name="connsiteX3-71" fmla="*/ 0 w 578876"/>
                <a:gd name="connsiteY3-72" fmla="*/ 4648025 h 4648025"/>
                <a:gd name="connsiteX0-73" fmla="*/ 0 w 578876"/>
                <a:gd name="connsiteY0-74" fmla="*/ 4648025 h 4648025"/>
                <a:gd name="connsiteX1-75" fmla="*/ 289438 w 578876"/>
                <a:gd name="connsiteY1-76" fmla="*/ 0 h 4648025"/>
                <a:gd name="connsiteX2-77" fmla="*/ 578876 w 578876"/>
                <a:gd name="connsiteY2-78" fmla="*/ 4648025 h 4648025"/>
                <a:gd name="connsiteX3-79" fmla="*/ 0 w 578876"/>
                <a:gd name="connsiteY3-80" fmla="*/ 4648025 h 4648025"/>
                <a:gd name="connsiteX0-81" fmla="*/ 0 w 578876"/>
                <a:gd name="connsiteY0-82" fmla="*/ 4648025 h 4648025"/>
                <a:gd name="connsiteX1-83" fmla="*/ 289438 w 578876"/>
                <a:gd name="connsiteY1-84" fmla="*/ 0 h 4648025"/>
                <a:gd name="connsiteX2-85" fmla="*/ 578876 w 578876"/>
                <a:gd name="connsiteY2-86" fmla="*/ 4648025 h 4648025"/>
                <a:gd name="connsiteX3-87" fmla="*/ 0 w 578876"/>
                <a:gd name="connsiteY3-88" fmla="*/ 4648025 h 4648025"/>
                <a:gd name="connsiteX0-89" fmla="*/ 0 w 578876"/>
                <a:gd name="connsiteY0-90" fmla="*/ 4648025 h 4648025"/>
                <a:gd name="connsiteX1-91" fmla="*/ 289438 w 578876"/>
                <a:gd name="connsiteY1-92" fmla="*/ 0 h 4648025"/>
                <a:gd name="connsiteX2-93" fmla="*/ 578876 w 578876"/>
                <a:gd name="connsiteY2-94" fmla="*/ 4648025 h 4648025"/>
                <a:gd name="connsiteX3-95" fmla="*/ 0 w 578876"/>
                <a:gd name="connsiteY3-96" fmla="*/ 4648025 h 4648025"/>
                <a:gd name="connsiteX0-97" fmla="*/ 0 w 578876"/>
                <a:gd name="connsiteY0-98" fmla="*/ 4648025 h 4648025"/>
                <a:gd name="connsiteX1-99" fmla="*/ 289438 w 578876"/>
                <a:gd name="connsiteY1-100" fmla="*/ 0 h 4648025"/>
                <a:gd name="connsiteX2-101" fmla="*/ 578876 w 578876"/>
                <a:gd name="connsiteY2-102" fmla="*/ 4648025 h 4648025"/>
                <a:gd name="connsiteX3-103" fmla="*/ 0 w 578876"/>
                <a:gd name="connsiteY3-104" fmla="*/ 4648025 h 4648025"/>
                <a:gd name="connsiteX0-105" fmla="*/ 0 w 578876"/>
                <a:gd name="connsiteY0-106" fmla="*/ 4648025 h 4648025"/>
                <a:gd name="connsiteX1-107" fmla="*/ 289438 w 578876"/>
                <a:gd name="connsiteY1-108" fmla="*/ 0 h 4648025"/>
                <a:gd name="connsiteX2-109" fmla="*/ 578876 w 578876"/>
                <a:gd name="connsiteY2-110" fmla="*/ 4648025 h 4648025"/>
                <a:gd name="connsiteX3-111" fmla="*/ 0 w 578876"/>
                <a:gd name="connsiteY3-112" fmla="*/ 4648025 h 4648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578876" h="4648025">
                  <a:moveTo>
                    <a:pt x="0" y="4648025"/>
                  </a:moveTo>
                  <a:cubicBezTo>
                    <a:pt x="162866" y="3047883"/>
                    <a:pt x="238853" y="1866842"/>
                    <a:pt x="289438" y="0"/>
                  </a:cubicBezTo>
                  <a:cubicBezTo>
                    <a:pt x="343197" y="1879542"/>
                    <a:pt x="403887" y="3035183"/>
                    <a:pt x="578876" y="4648025"/>
                  </a:cubicBezTo>
                  <a:lnTo>
                    <a:pt x="0" y="464802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70C0">
                    <a:alpha val="0"/>
                  </a:srgbClr>
                </a:gs>
                <a:gs pos="96842">
                  <a:srgbClr val="0070C0"/>
                </a:gs>
                <a:gs pos="46000">
                  <a:srgbClr val="00B0F0">
                    <a:alpha val="43000"/>
                  </a:srgbClr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p>
              <a:pPr algn="ctr" defTabSz="121412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790" kern="0" dirty="0">
                <a:solidFill>
                  <a:prstClr val="white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3737" y="8253"/>
              <a:ext cx="1183" cy="511"/>
              <a:chOff x="1095" y="6129"/>
              <a:chExt cx="1183" cy="633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095" y="6173"/>
                <a:ext cx="1158" cy="53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p>
                <a:pPr algn="ctr"/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项目收入</a:t>
                </a:r>
                <a:endParaRPr lang="zh-CN" altLang="en-US" sz="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核验</a:t>
                </a:r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机制</a:t>
                </a:r>
                <a:endParaRPr lang="zh-CN" altLang="en-US" sz="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1125" y="6129"/>
                <a:ext cx="1153" cy="633"/>
                <a:chOff x="10179" y="6276"/>
                <a:chExt cx="949" cy="387"/>
              </a:xfrm>
            </p:grpSpPr>
            <p:grpSp>
              <p:nvGrpSpPr>
                <p:cNvPr id="21" name="Group 159"/>
                <p:cNvGrpSpPr/>
                <p:nvPr/>
              </p:nvGrpSpPr>
              <p:grpSpPr>
                <a:xfrm>
                  <a:off x="10206" y="6276"/>
                  <a:ext cx="922" cy="387"/>
                  <a:chOff x="2912109" y="3202974"/>
                  <a:chExt cx="1762167" cy="1856948"/>
                </a:xfrm>
                <a:solidFill>
                  <a:srgbClr val="70ADC4"/>
                </a:solidFill>
              </p:grpSpPr>
              <p:sp>
                <p:nvSpPr>
                  <p:cNvPr id="22" name="Freeform 160"/>
                  <p:cNvSpPr/>
                  <p:nvPr/>
                </p:nvSpPr>
                <p:spPr bwMode="auto">
                  <a:xfrm>
                    <a:off x="2912109" y="3202974"/>
                    <a:ext cx="1762167" cy="1799798"/>
                  </a:xfrm>
                  <a:custGeom>
                    <a:avLst/>
                    <a:gdLst>
                      <a:gd name="connsiteX0" fmla="*/ 1754896 w 1762167"/>
                      <a:gd name="connsiteY0" fmla="*/ 891398 h 1799798"/>
                      <a:gd name="connsiteX1" fmla="*/ 1762167 w 1762167"/>
                      <a:gd name="connsiteY1" fmla="*/ 903542 h 1799798"/>
                      <a:gd name="connsiteX2" fmla="*/ 1691875 w 1762167"/>
                      <a:gd name="connsiteY2" fmla="*/ 1168290 h 1799798"/>
                      <a:gd name="connsiteX3" fmla="*/ 1371922 w 1762167"/>
                      <a:gd name="connsiteY3" fmla="*/ 1622490 h 1799798"/>
                      <a:gd name="connsiteX4" fmla="*/ 833821 w 1762167"/>
                      <a:gd name="connsiteY4" fmla="*/ 1799798 h 1799798"/>
                      <a:gd name="connsiteX5" fmla="*/ 7581 w 1762167"/>
                      <a:gd name="connsiteY5" fmla="*/ 1250568 h 1799798"/>
                      <a:gd name="connsiteX6" fmla="*/ 0 w 1762167"/>
                      <a:gd name="connsiteY6" fmla="*/ 1226151 h 1799798"/>
                      <a:gd name="connsiteX7" fmla="*/ 19954 w 1762167"/>
                      <a:gd name="connsiteY7" fmla="*/ 1226151 h 1799798"/>
                      <a:gd name="connsiteX8" fmla="*/ 25305 w 1762167"/>
                      <a:gd name="connsiteY8" fmla="*/ 1243434 h 1799798"/>
                      <a:gd name="connsiteX9" fmla="*/ 833821 w 1762167"/>
                      <a:gd name="connsiteY9" fmla="*/ 1780367 h 1799798"/>
                      <a:gd name="connsiteX10" fmla="*/ 1674907 w 1762167"/>
                      <a:gd name="connsiteY10" fmla="*/ 1163432 h 1799798"/>
                      <a:gd name="connsiteX11" fmla="*/ 1742776 w 1762167"/>
                      <a:gd name="connsiteY11" fmla="*/ 898685 h 1799798"/>
                      <a:gd name="connsiteX12" fmla="*/ 1754896 w 1762167"/>
                      <a:gd name="connsiteY12" fmla="*/ 891398 h 1799798"/>
                      <a:gd name="connsiteX13" fmla="*/ 833821 w 1762167"/>
                      <a:gd name="connsiteY13" fmla="*/ 0 h 1799798"/>
                      <a:gd name="connsiteX14" fmla="*/ 1371922 w 1762167"/>
                      <a:gd name="connsiteY14" fmla="*/ 179737 h 1799798"/>
                      <a:gd name="connsiteX15" fmla="*/ 1691875 w 1762167"/>
                      <a:gd name="connsiteY15" fmla="*/ 633937 h 1799798"/>
                      <a:gd name="connsiteX16" fmla="*/ 1682179 w 1762167"/>
                      <a:gd name="connsiteY16" fmla="*/ 667941 h 1799798"/>
                      <a:gd name="connsiteX17" fmla="*/ 1674907 w 1762167"/>
                      <a:gd name="connsiteY17" fmla="*/ 638795 h 1799798"/>
                      <a:gd name="connsiteX18" fmla="*/ 833821 w 1762167"/>
                      <a:gd name="connsiteY18" fmla="*/ 19431 h 1799798"/>
                      <a:gd name="connsiteX19" fmla="*/ 106183 w 1762167"/>
                      <a:gd name="connsiteY19" fmla="*/ 408668 h 1799798"/>
                      <a:gd name="connsiteX20" fmla="*/ 37699 w 1762167"/>
                      <a:gd name="connsiteY20" fmla="*/ 535467 h 1799798"/>
                      <a:gd name="connsiteX21" fmla="*/ 16135 w 1762167"/>
                      <a:gd name="connsiteY21" fmla="*/ 535467 h 1799798"/>
                      <a:gd name="connsiteX22" fmla="*/ 90371 w 1762167"/>
                      <a:gd name="connsiteY22" fmla="*/ 398251 h 1799798"/>
                      <a:gd name="connsiteX23" fmla="*/ 833821 w 1762167"/>
                      <a:gd name="connsiteY23" fmla="*/ 0 h 1799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762167" h="1799798">
                        <a:moveTo>
                          <a:pt x="1754896" y="891398"/>
                        </a:moveTo>
                        <a:cubicBezTo>
                          <a:pt x="1762167" y="903542"/>
                          <a:pt x="1762167" y="903542"/>
                          <a:pt x="1762167" y="903542"/>
                        </a:cubicBezTo>
                        <a:cubicBezTo>
                          <a:pt x="1762167" y="903542"/>
                          <a:pt x="1718537" y="1085708"/>
                          <a:pt x="1691875" y="1168290"/>
                        </a:cubicBezTo>
                        <a:cubicBezTo>
                          <a:pt x="1636125" y="1348027"/>
                          <a:pt x="1522203" y="1508333"/>
                          <a:pt x="1371922" y="1622490"/>
                        </a:cubicBezTo>
                        <a:cubicBezTo>
                          <a:pt x="1216794" y="1739076"/>
                          <a:pt x="1030155" y="1799798"/>
                          <a:pt x="833821" y="1799798"/>
                        </a:cubicBezTo>
                        <a:cubicBezTo>
                          <a:pt x="462967" y="1799798"/>
                          <a:pt x="143924" y="1573002"/>
                          <a:pt x="7581" y="1250568"/>
                        </a:cubicBezTo>
                        <a:lnTo>
                          <a:pt x="0" y="1226151"/>
                        </a:lnTo>
                        <a:lnTo>
                          <a:pt x="19954" y="1226151"/>
                        </a:lnTo>
                        <a:lnTo>
                          <a:pt x="25305" y="1243434"/>
                        </a:lnTo>
                        <a:cubicBezTo>
                          <a:pt x="158467" y="1559036"/>
                          <a:pt x="470239" y="1780367"/>
                          <a:pt x="833821" y="1780367"/>
                        </a:cubicBezTo>
                        <a:cubicBezTo>
                          <a:pt x="1221642" y="1780367"/>
                          <a:pt x="1558561" y="1532622"/>
                          <a:pt x="1674907" y="1163432"/>
                        </a:cubicBezTo>
                        <a:cubicBezTo>
                          <a:pt x="1699146" y="1080851"/>
                          <a:pt x="1742776" y="901114"/>
                          <a:pt x="1742776" y="898685"/>
                        </a:cubicBezTo>
                        <a:cubicBezTo>
                          <a:pt x="1754896" y="891398"/>
                          <a:pt x="1754896" y="891398"/>
                          <a:pt x="1754896" y="891398"/>
                        </a:cubicBezTo>
                        <a:close/>
                        <a:moveTo>
                          <a:pt x="833821" y="0"/>
                        </a:moveTo>
                        <a:cubicBezTo>
                          <a:pt x="1030155" y="0"/>
                          <a:pt x="1216794" y="63151"/>
                          <a:pt x="1371922" y="179737"/>
                        </a:cubicBezTo>
                        <a:cubicBezTo>
                          <a:pt x="1522203" y="291465"/>
                          <a:pt x="1636125" y="454200"/>
                          <a:pt x="1691875" y="633937"/>
                        </a:cubicBezTo>
                        <a:cubicBezTo>
                          <a:pt x="1682179" y="667941"/>
                          <a:pt x="1682179" y="667941"/>
                          <a:pt x="1682179" y="667941"/>
                        </a:cubicBezTo>
                        <a:cubicBezTo>
                          <a:pt x="1674907" y="638795"/>
                          <a:pt x="1674907" y="638795"/>
                          <a:pt x="1674907" y="638795"/>
                        </a:cubicBezTo>
                        <a:cubicBezTo>
                          <a:pt x="1558561" y="269606"/>
                          <a:pt x="1221642" y="19431"/>
                          <a:pt x="833821" y="19431"/>
                        </a:cubicBezTo>
                        <a:cubicBezTo>
                          <a:pt x="530836" y="19431"/>
                          <a:pt x="263830" y="174082"/>
                          <a:pt x="106183" y="408668"/>
                        </a:cubicBezTo>
                        <a:lnTo>
                          <a:pt x="37699" y="535467"/>
                        </a:lnTo>
                        <a:lnTo>
                          <a:pt x="16135" y="535467"/>
                        </a:lnTo>
                        <a:lnTo>
                          <a:pt x="90371" y="398251"/>
                        </a:lnTo>
                        <a:cubicBezTo>
                          <a:pt x="251711" y="158446"/>
                          <a:pt x="524776" y="0"/>
                          <a:pt x="833821" y="0"/>
                        </a:cubicBezTo>
                        <a:close/>
                      </a:path>
                    </a:pathLst>
                  </a:custGeom>
                  <a:grpFill/>
                  <a:ln w="9525">
                    <a:solidFill>
                      <a:srgbClr val="70ADC4"/>
                    </a:solidFill>
                    <a:round/>
                  </a:ln>
                </p:spPr>
                <p:txBody>
                  <a:bodyPr vert="horz" wrap="square" lIns="69935" tIns="34967" rIns="69935" bIns="34967" numCol="1" anchor="t" anchorCtr="0" compatLnSpc="1">
                    <a:noAutofit/>
                  </a:bodyPr>
                  <a:p>
                    <a:pPr marL="0" marR="0" lvl="0" indent="0" algn="l" defTabSz="95123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375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" name="Freeform 161"/>
                  <p:cNvSpPr/>
                  <p:nvPr/>
                </p:nvSpPr>
                <p:spPr bwMode="auto">
                  <a:xfrm flipV="1">
                    <a:off x="3705935" y="4916142"/>
                    <a:ext cx="75015" cy="143780"/>
                  </a:xfrm>
                  <a:custGeom>
                    <a:avLst/>
                    <a:gdLst>
                      <a:gd name="T0" fmla="*/ 0 w 72"/>
                      <a:gd name="T1" fmla="*/ 0 h 138"/>
                      <a:gd name="T2" fmla="*/ 72 w 72"/>
                      <a:gd name="T3" fmla="*/ 69 h 138"/>
                      <a:gd name="T4" fmla="*/ 0 w 72"/>
                      <a:gd name="T5" fmla="*/ 138 h 1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2" h="138">
                        <a:moveTo>
                          <a:pt x="0" y="0"/>
                        </a:moveTo>
                        <a:lnTo>
                          <a:pt x="72" y="69"/>
                        </a:lnTo>
                        <a:lnTo>
                          <a:pt x="0" y="138"/>
                        </a:lnTo>
                      </a:path>
                    </a:pathLst>
                  </a:custGeom>
                  <a:grpFill/>
                  <a:ln w="25400" cap="flat" cmpd="sng" algn="ctr">
                    <a:solidFill>
                      <a:srgbClr val="70ADC4"/>
                    </a:solidFill>
                    <a:prstDash val="solid"/>
                    <a:miter lim="800000"/>
                    <a:headEnd type="none"/>
                    <a:tailEnd type="none"/>
                  </a:ln>
                  <a:effectLst/>
                </p:spPr>
                <p:txBody>
                  <a:bodyPr rot="0" spcFirstLastPara="0" vertOverflow="overflow" horzOverflow="overflow" vert="horz" wrap="square" lIns="139851" tIns="111880" rIns="139851" bIns="111880" numCol="1" spcCol="0" rtlCol="0" fromWordArt="0" anchor="t" anchorCtr="0" forceAA="0" compatLnSpc="1">
                    <a:noAutofit/>
                  </a:bodyPr>
                  <a:p>
                    <a:pPr marL="0" marR="0" lvl="0" indent="0" algn="ctr" defTabSz="950595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4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p:grpSp>
            <p:sp>
              <p:nvSpPr>
                <p:cNvPr id="25" name="弧形 24"/>
                <p:cNvSpPr/>
                <p:nvPr/>
              </p:nvSpPr>
              <p:spPr>
                <a:xfrm flipH="1">
                  <a:off x="10179" y="6281"/>
                  <a:ext cx="937" cy="373"/>
                </a:xfrm>
                <a:prstGeom prst="arc">
                  <a:avLst>
                    <a:gd name="adj1" fmla="val 19952630"/>
                    <a:gd name="adj2" fmla="val 1626920"/>
                  </a:avLst>
                </a:prstGeom>
                <a:ln w="38100" cap="flat">
                  <a:solidFill>
                    <a:srgbClr val="70ADC4"/>
                  </a:solidFill>
                  <a:miter lim="800000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  <p:sp>
          <p:nvSpPr>
            <p:cNvPr id="27" name="十字形 26"/>
            <p:cNvSpPr/>
            <p:nvPr/>
          </p:nvSpPr>
          <p:spPr>
            <a:xfrm>
              <a:off x="5145" y="8413"/>
              <a:ext cx="168" cy="169"/>
            </a:xfrm>
            <a:prstGeom prst="plus">
              <a:avLst/>
            </a:prstGeom>
            <a:solidFill>
              <a:schemeClr val="accent1">
                <a:lumMod val="60000"/>
                <a:lumOff val="40000"/>
              </a:schemeClr>
            </a:solidFill>
            <a:ln w="63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655" y="8213"/>
              <a:ext cx="1190" cy="511"/>
              <a:chOff x="1088" y="6129"/>
              <a:chExt cx="1190" cy="633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1088" y="6237"/>
                <a:ext cx="1158" cy="3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p>
                <a:pPr algn="ctr"/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产品预存</a:t>
                </a:r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激励</a:t>
                </a:r>
                <a:endParaRPr lang="zh-CN" altLang="en-US" sz="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0" name="组合 29"/>
              <p:cNvGrpSpPr/>
              <p:nvPr/>
            </p:nvGrpSpPr>
            <p:grpSpPr>
              <a:xfrm>
                <a:off x="1125" y="6129"/>
                <a:ext cx="1153" cy="633"/>
                <a:chOff x="10179" y="6276"/>
                <a:chExt cx="949" cy="387"/>
              </a:xfrm>
            </p:grpSpPr>
            <p:grpSp>
              <p:nvGrpSpPr>
                <p:cNvPr id="31" name="Group 159"/>
                <p:cNvGrpSpPr/>
                <p:nvPr/>
              </p:nvGrpSpPr>
              <p:grpSpPr>
                <a:xfrm>
                  <a:off x="10206" y="6276"/>
                  <a:ext cx="922" cy="387"/>
                  <a:chOff x="2912109" y="3202974"/>
                  <a:chExt cx="1762167" cy="1856948"/>
                </a:xfrm>
                <a:solidFill>
                  <a:srgbClr val="70ADC4"/>
                </a:solidFill>
              </p:grpSpPr>
              <p:sp>
                <p:nvSpPr>
                  <p:cNvPr id="32" name="Freeform 160"/>
                  <p:cNvSpPr/>
                  <p:nvPr/>
                </p:nvSpPr>
                <p:spPr bwMode="auto">
                  <a:xfrm>
                    <a:off x="2912109" y="3202974"/>
                    <a:ext cx="1762167" cy="1799798"/>
                  </a:xfrm>
                  <a:custGeom>
                    <a:avLst/>
                    <a:gdLst>
                      <a:gd name="connsiteX0" fmla="*/ 1754896 w 1762167"/>
                      <a:gd name="connsiteY0" fmla="*/ 891398 h 1799798"/>
                      <a:gd name="connsiteX1" fmla="*/ 1762167 w 1762167"/>
                      <a:gd name="connsiteY1" fmla="*/ 903542 h 1799798"/>
                      <a:gd name="connsiteX2" fmla="*/ 1691875 w 1762167"/>
                      <a:gd name="connsiteY2" fmla="*/ 1168290 h 1799798"/>
                      <a:gd name="connsiteX3" fmla="*/ 1371922 w 1762167"/>
                      <a:gd name="connsiteY3" fmla="*/ 1622490 h 1799798"/>
                      <a:gd name="connsiteX4" fmla="*/ 833821 w 1762167"/>
                      <a:gd name="connsiteY4" fmla="*/ 1799798 h 1799798"/>
                      <a:gd name="connsiteX5" fmla="*/ 7581 w 1762167"/>
                      <a:gd name="connsiteY5" fmla="*/ 1250568 h 1799798"/>
                      <a:gd name="connsiteX6" fmla="*/ 0 w 1762167"/>
                      <a:gd name="connsiteY6" fmla="*/ 1226151 h 1799798"/>
                      <a:gd name="connsiteX7" fmla="*/ 19954 w 1762167"/>
                      <a:gd name="connsiteY7" fmla="*/ 1226151 h 1799798"/>
                      <a:gd name="connsiteX8" fmla="*/ 25305 w 1762167"/>
                      <a:gd name="connsiteY8" fmla="*/ 1243434 h 1799798"/>
                      <a:gd name="connsiteX9" fmla="*/ 833821 w 1762167"/>
                      <a:gd name="connsiteY9" fmla="*/ 1780367 h 1799798"/>
                      <a:gd name="connsiteX10" fmla="*/ 1674907 w 1762167"/>
                      <a:gd name="connsiteY10" fmla="*/ 1163432 h 1799798"/>
                      <a:gd name="connsiteX11" fmla="*/ 1742776 w 1762167"/>
                      <a:gd name="connsiteY11" fmla="*/ 898685 h 1799798"/>
                      <a:gd name="connsiteX12" fmla="*/ 1754896 w 1762167"/>
                      <a:gd name="connsiteY12" fmla="*/ 891398 h 1799798"/>
                      <a:gd name="connsiteX13" fmla="*/ 833821 w 1762167"/>
                      <a:gd name="connsiteY13" fmla="*/ 0 h 1799798"/>
                      <a:gd name="connsiteX14" fmla="*/ 1371922 w 1762167"/>
                      <a:gd name="connsiteY14" fmla="*/ 179737 h 1799798"/>
                      <a:gd name="connsiteX15" fmla="*/ 1691875 w 1762167"/>
                      <a:gd name="connsiteY15" fmla="*/ 633937 h 1799798"/>
                      <a:gd name="connsiteX16" fmla="*/ 1682179 w 1762167"/>
                      <a:gd name="connsiteY16" fmla="*/ 667941 h 1799798"/>
                      <a:gd name="connsiteX17" fmla="*/ 1674907 w 1762167"/>
                      <a:gd name="connsiteY17" fmla="*/ 638795 h 1799798"/>
                      <a:gd name="connsiteX18" fmla="*/ 833821 w 1762167"/>
                      <a:gd name="connsiteY18" fmla="*/ 19431 h 1799798"/>
                      <a:gd name="connsiteX19" fmla="*/ 106183 w 1762167"/>
                      <a:gd name="connsiteY19" fmla="*/ 408668 h 1799798"/>
                      <a:gd name="connsiteX20" fmla="*/ 37699 w 1762167"/>
                      <a:gd name="connsiteY20" fmla="*/ 535467 h 1799798"/>
                      <a:gd name="connsiteX21" fmla="*/ 16135 w 1762167"/>
                      <a:gd name="connsiteY21" fmla="*/ 535467 h 1799798"/>
                      <a:gd name="connsiteX22" fmla="*/ 90371 w 1762167"/>
                      <a:gd name="connsiteY22" fmla="*/ 398251 h 1799798"/>
                      <a:gd name="connsiteX23" fmla="*/ 833821 w 1762167"/>
                      <a:gd name="connsiteY23" fmla="*/ 0 h 1799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762167" h="1799798">
                        <a:moveTo>
                          <a:pt x="1754896" y="891398"/>
                        </a:moveTo>
                        <a:cubicBezTo>
                          <a:pt x="1762167" y="903542"/>
                          <a:pt x="1762167" y="903542"/>
                          <a:pt x="1762167" y="903542"/>
                        </a:cubicBezTo>
                        <a:cubicBezTo>
                          <a:pt x="1762167" y="903542"/>
                          <a:pt x="1718537" y="1085708"/>
                          <a:pt x="1691875" y="1168290"/>
                        </a:cubicBezTo>
                        <a:cubicBezTo>
                          <a:pt x="1636125" y="1348027"/>
                          <a:pt x="1522203" y="1508333"/>
                          <a:pt x="1371922" y="1622490"/>
                        </a:cubicBezTo>
                        <a:cubicBezTo>
                          <a:pt x="1216794" y="1739076"/>
                          <a:pt x="1030155" y="1799798"/>
                          <a:pt x="833821" y="1799798"/>
                        </a:cubicBezTo>
                        <a:cubicBezTo>
                          <a:pt x="462967" y="1799798"/>
                          <a:pt x="143924" y="1573002"/>
                          <a:pt x="7581" y="1250568"/>
                        </a:cubicBezTo>
                        <a:lnTo>
                          <a:pt x="0" y="1226151"/>
                        </a:lnTo>
                        <a:lnTo>
                          <a:pt x="19954" y="1226151"/>
                        </a:lnTo>
                        <a:lnTo>
                          <a:pt x="25305" y="1243434"/>
                        </a:lnTo>
                        <a:cubicBezTo>
                          <a:pt x="158467" y="1559036"/>
                          <a:pt x="470239" y="1780367"/>
                          <a:pt x="833821" y="1780367"/>
                        </a:cubicBezTo>
                        <a:cubicBezTo>
                          <a:pt x="1221642" y="1780367"/>
                          <a:pt x="1558561" y="1532622"/>
                          <a:pt x="1674907" y="1163432"/>
                        </a:cubicBezTo>
                        <a:cubicBezTo>
                          <a:pt x="1699146" y="1080851"/>
                          <a:pt x="1742776" y="901114"/>
                          <a:pt x="1742776" y="898685"/>
                        </a:cubicBezTo>
                        <a:cubicBezTo>
                          <a:pt x="1754896" y="891398"/>
                          <a:pt x="1754896" y="891398"/>
                          <a:pt x="1754896" y="891398"/>
                        </a:cubicBezTo>
                        <a:close/>
                        <a:moveTo>
                          <a:pt x="833821" y="0"/>
                        </a:moveTo>
                        <a:cubicBezTo>
                          <a:pt x="1030155" y="0"/>
                          <a:pt x="1216794" y="63151"/>
                          <a:pt x="1371922" y="179737"/>
                        </a:cubicBezTo>
                        <a:cubicBezTo>
                          <a:pt x="1522203" y="291465"/>
                          <a:pt x="1636125" y="454200"/>
                          <a:pt x="1691875" y="633937"/>
                        </a:cubicBezTo>
                        <a:cubicBezTo>
                          <a:pt x="1682179" y="667941"/>
                          <a:pt x="1682179" y="667941"/>
                          <a:pt x="1682179" y="667941"/>
                        </a:cubicBezTo>
                        <a:cubicBezTo>
                          <a:pt x="1674907" y="638795"/>
                          <a:pt x="1674907" y="638795"/>
                          <a:pt x="1674907" y="638795"/>
                        </a:cubicBezTo>
                        <a:cubicBezTo>
                          <a:pt x="1558561" y="269606"/>
                          <a:pt x="1221642" y="19431"/>
                          <a:pt x="833821" y="19431"/>
                        </a:cubicBezTo>
                        <a:cubicBezTo>
                          <a:pt x="530836" y="19431"/>
                          <a:pt x="263830" y="174082"/>
                          <a:pt x="106183" y="408668"/>
                        </a:cubicBezTo>
                        <a:lnTo>
                          <a:pt x="37699" y="535467"/>
                        </a:lnTo>
                        <a:lnTo>
                          <a:pt x="16135" y="535467"/>
                        </a:lnTo>
                        <a:lnTo>
                          <a:pt x="90371" y="398251"/>
                        </a:lnTo>
                        <a:cubicBezTo>
                          <a:pt x="251711" y="158446"/>
                          <a:pt x="524776" y="0"/>
                          <a:pt x="833821" y="0"/>
                        </a:cubicBezTo>
                        <a:close/>
                      </a:path>
                    </a:pathLst>
                  </a:custGeom>
                  <a:grpFill/>
                  <a:ln w="9525">
                    <a:solidFill>
                      <a:schemeClr val="accent3">
                        <a:lumMod val="60000"/>
                        <a:lumOff val="40000"/>
                      </a:schemeClr>
                    </a:solidFill>
                    <a:round/>
                  </a:ln>
                </p:spPr>
                <p:txBody>
                  <a:bodyPr vert="horz" wrap="square" lIns="69935" tIns="34967" rIns="69935" bIns="34967" numCol="1" anchor="t" anchorCtr="0" compatLnSpc="1">
                    <a:noAutofit/>
                  </a:bodyPr>
                  <a:p>
                    <a:pPr marL="0" marR="0" lvl="0" indent="0" algn="l" defTabSz="95123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375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" name="Freeform 161"/>
                  <p:cNvSpPr/>
                  <p:nvPr/>
                </p:nvSpPr>
                <p:spPr bwMode="auto">
                  <a:xfrm flipV="1">
                    <a:off x="3705935" y="4916142"/>
                    <a:ext cx="75015" cy="143780"/>
                  </a:xfrm>
                  <a:custGeom>
                    <a:avLst/>
                    <a:gdLst>
                      <a:gd name="T0" fmla="*/ 0 w 72"/>
                      <a:gd name="T1" fmla="*/ 0 h 138"/>
                      <a:gd name="T2" fmla="*/ 72 w 72"/>
                      <a:gd name="T3" fmla="*/ 69 h 138"/>
                      <a:gd name="T4" fmla="*/ 0 w 72"/>
                      <a:gd name="T5" fmla="*/ 138 h 1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2" h="138">
                        <a:moveTo>
                          <a:pt x="0" y="0"/>
                        </a:moveTo>
                        <a:lnTo>
                          <a:pt x="72" y="69"/>
                        </a:lnTo>
                        <a:lnTo>
                          <a:pt x="0" y="138"/>
                        </a:lnTo>
                      </a:path>
                    </a:pathLst>
                  </a:custGeom>
                  <a:grpFill/>
                  <a:ln w="25400" cap="flat" cmpd="sng" algn="ctr">
                    <a:solidFill>
                      <a:schemeClr val="accent3">
                        <a:lumMod val="60000"/>
                        <a:lumOff val="40000"/>
                      </a:schemeClr>
                    </a:solidFill>
                    <a:prstDash val="solid"/>
                    <a:miter lim="800000"/>
                    <a:headEnd type="none"/>
                    <a:tailEnd type="none"/>
                  </a:ln>
                  <a:effectLst/>
                </p:spPr>
                <p:txBody>
                  <a:bodyPr rot="0" spcFirstLastPara="0" vertOverflow="overflow" horzOverflow="overflow" vert="horz" wrap="square" lIns="139851" tIns="111880" rIns="139851" bIns="111880" numCol="1" spcCol="0" rtlCol="0" fromWordArt="0" anchor="t" anchorCtr="0" forceAA="0" compatLnSpc="1">
                    <a:noAutofit/>
                  </a:bodyPr>
                  <a:p>
                    <a:pPr marL="0" marR="0" lvl="0" indent="0" algn="ctr" defTabSz="950595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4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p:grpSp>
            <p:sp>
              <p:nvSpPr>
                <p:cNvPr id="34" name="弧形 33"/>
                <p:cNvSpPr/>
                <p:nvPr/>
              </p:nvSpPr>
              <p:spPr>
                <a:xfrm flipH="1">
                  <a:off x="10179" y="6281"/>
                  <a:ext cx="937" cy="373"/>
                </a:xfrm>
                <a:prstGeom prst="arc">
                  <a:avLst>
                    <a:gd name="adj1" fmla="val 19952630"/>
                    <a:gd name="adj2" fmla="val 1626920"/>
                  </a:avLst>
                </a:prstGeom>
                <a:ln w="38100" cap="flat">
                  <a:solidFill>
                    <a:schemeClr val="accent3">
                      <a:lumMod val="60000"/>
                      <a:lumOff val="40000"/>
                    </a:schemeClr>
                  </a:solidFill>
                  <a:miter lim="800000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  <p:grpSp>
          <p:nvGrpSpPr>
            <p:cNvPr id="36" name="组合 35"/>
            <p:cNvGrpSpPr/>
            <p:nvPr/>
          </p:nvGrpSpPr>
          <p:grpSpPr>
            <a:xfrm>
              <a:off x="6795" y="8227"/>
              <a:ext cx="1215" cy="511"/>
              <a:chOff x="1063" y="6129"/>
              <a:chExt cx="1215" cy="633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1063" y="6202"/>
                <a:ext cx="1158" cy="53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p>
                <a:pPr algn="ctr"/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严控长期欠费</a:t>
                </a:r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集团产品新增</a:t>
                </a:r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审核</a:t>
                </a:r>
                <a:endParaRPr lang="zh-CN" altLang="en-US" sz="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1125" y="6129"/>
                <a:ext cx="1153" cy="633"/>
                <a:chOff x="10179" y="6276"/>
                <a:chExt cx="949" cy="387"/>
              </a:xfrm>
            </p:grpSpPr>
            <p:grpSp>
              <p:nvGrpSpPr>
                <p:cNvPr id="39" name="Group 159"/>
                <p:cNvGrpSpPr/>
                <p:nvPr/>
              </p:nvGrpSpPr>
              <p:grpSpPr>
                <a:xfrm>
                  <a:off x="10206" y="6276"/>
                  <a:ext cx="922" cy="387"/>
                  <a:chOff x="2912109" y="3202974"/>
                  <a:chExt cx="1762167" cy="1856948"/>
                </a:xfrm>
                <a:solidFill>
                  <a:srgbClr val="70ADC4"/>
                </a:solidFill>
              </p:grpSpPr>
              <p:sp>
                <p:nvSpPr>
                  <p:cNvPr id="40" name="Freeform 160"/>
                  <p:cNvSpPr/>
                  <p:nvPr/>
                </p:nvSpPr>
                <p:spPr bwMode="auto">
                  <a:xfrm>
                    <a:off x="2912109" y="3202974"/>
                    <a:ext cx="1762167" cy="1799798"/>
                  </a:xfrm>
                  <a:custGeom>
                    <a:avLst/>
                    <a:gdLst>
                      <a:gd name="connsiteX0" fmla="*/ 1754896 w 1762167"/>
                      <a:gd name="connsiteY0" fmla="*/ 891398 h 1799798"/>
                      <a:gd name="connsiteX1" fmla="*/ 1762167 w 1762167"/>
                      <a:gd name="connsiteY1" fmla="*/ 903542 h 1799798"/>
                      <a:gd name="connsiteX2" fmla="*/ 1691875 w 1762167"/>
                      <a:gd name="connsiteY2" fmla="*/ 1168290 h 1799798"/>
                      <a:gd name="connsiteX3" fmla="*/ 1371922 w 1762167"/>
                      <a:gd name="connsiteY3" fmla="*/ 1622490 h 1799798"/>
                      <a:gd name="connsiteX4" fmla="*/ 833821 w 1762167"/>
                      <a:gd name="connsiteY4" fmla="*/ 1799798 h 1799798"/>
                      <a:gd name="connsiteX5" fmla="*/ 7581 w 1762167"/>
                      <a:gd name="connsiteY5" fmla="*/ 1250568 h 1799798"/>
                      <a:gd name="connsiteX6" fmla="*/ 0 w 1762167"/>
                      <a:gd name="connsiteY6" fmla="*/ 1226151 h 1799798"/>
                      <a:gd name="connsiteX7" fmla="*/ 19954 w 1762167"/>
                      <a:gd name="connsiteY7" fmla="*/ 1226151 h 1799798"/>
                      <a:gd name="connsiteX8" fmla="*/ 25305 w 1762167"/>
                      <a:gd name="connsiteY8" fmla="*/ 1243434 h 1799798"/>
                      <a:gd name="connsiteX9" fmla="*/ 833821 w 1762167"/>
                      <a:gd name="connsiteY9" fmla="*/ 1780367 h 1799798"/>
                      <a:gd name="connsiteX10" fmla="*/ 1674907 w 1762167"/>
                      <a:gd name="connsiteY10" fmla="*/ 1163432 h 1799798"/>
                      <a:gd name="connsiteX11" fmla="*/ 1742776 w 1762167"/>
                      <a:gd name="connsiteY11" fmla="*/ 898685 h 1799798"/>
                      <a:gd name="connsiteX12" fmla="*/ 1754896 w 1762167"/>
                      <a:gd name="connsiteY12" fmla="*/ 891398 h 1799798"/>
                      <a:gd name="connsiteX13" fmla="*/ 833821 w 1762167"/>
                      <a:gd name="connsiteY13" fmla="*/ 0 h 1799798"/>
                      <a:gd name="connsiteX14" fmla="*/ 1371922 w 1762167"/>
                      <a:gd name="connsiteY14" fmla="*/ 179737 h 1799798"/>
                      <a:gd name="connsiteX15" fmla="*/ 1691875 w 1762167"/>
                      <a:gd name="connsiteY15" fmla="*/ 633937 h 1799798"/>
                      <a:gd name="connsiteX16" fmla="*/ 1682179 w 1762167"/>
                      <a:gd name="connsiteY16" fmla="*/ 667941 h 1799798"/>
                      <a:gd name="connsiteX17" fmla="*/ 1674907 w 1762167"/>
                      <a:gd name="connsiteY17" fmla="*/ 638795 h 1799798"/>
                      <a:gd name="connsiteX18" fmla="*/ 833821 w 1762167"/>
                      <a:gd name="connsiteY18" fmla="*/ 19431 h 1799798"/>
                      <a:gd name="connsiteX19" fmla="*/ 106183 w 1762167"/>
                      <a:gd name="connsiteY19" fmla="*/ 408668 h 1799798"/>
                      <a:gd name="connsiteX20" fmla="*/ 37699 w 1762167"/>
                      <a:gd name="connsiteY20" fmla="*/ 535467 h 1799798"/>
                      <a:gd name="connsiteX21" fmla="*/ 16135 w 1762167"/>
                      <a:gd name="connsiteY21" fmla="*/ 535467 h 1799798"/>
                      <a:gd name="connsiteX22" fmla="*/ 90371 w 1762167"/>
                      <a:gd name="connsiteY22" fmla="*/ 398251 h 1799798"/>
                      <a:gd name="connsiteX23" fmla="*/ 833821 w 1762167"/>
                      <a:gd name="connsiteY23" fmla="*/ 0 h 1799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762167" h="1799798">
                        <a:moveTo>
                          <a:pt x="1754896" y="891398"/>
                        </a:moveTo>
                        <a:cubicBezTo>
                          <a:pt x="1762167" y="903542"/>
                          <a:pt x="1762167" y="903542"/>
                          <a:pt x="1762167" y="903542"/>
                        </a:cubicBezTo>
                        <a:cubicBezTo>
                          <a:pt x="1762167" y="903542"/>
                          <a:pt x="1718537" y="1085708"/>
                          <a:pt x="1691875" y="1168290"/>
                        </a:cubicBezTo>
                        <a:cubicBezTo>
                          <a:pt x="1636125" y="1348027"/>
                          <a:pt x="1522203" y="1508333"/>
                          <a:pt x="1371922" y="1622490"/>
                        </a:cubicBezTo>
                        <a:cubicBezTo>
                          <a:pt x="1216794" y="1739076"/>
                          <a:pt x="1030155" y="1799798"/>
                          <a:pt x="833821" y="1799798"/>
                        </a:cubicBezTo>
                        <a:cubicBezTo>
                          <a:pt x="462967" y="1799798"/>
                          <a:pt x="143924" y="1573002"/>
                          <a:pt x="7581" y="1250568"/>
                        </a:cubicBezTo>
                        <a:lnTo>
                          <a:pt x="0" y="1226151"/>
                        </a:lnTo>
                        <a:lnTo>
                          <a:pt x="19954" y="1226151"/>
                        </a:lnTo>
                        <a:lnTo>
                          <a:pt x="25305" y="1243434"/>
                        </a:lnTo>
                        <a:cubicBezTo>
                          <a:pt x="158467" y="1559036"/>
                          <a:pt x="470239" y="1780367"/>
                          <a:pt x="833821" y="1780367"/>
                        </a:cubicBezTo>
                        <a:cubicBezTo>
                          <a:pt x="1221642" y="1780367"/>
                          <a:pt x="1558561" y="1532622"/>
                          <a:pt x="1674907" y="1163432"/>
                        </a:cubicBezTo>
                        <a:cubicBezTo>
                          <a:pt x="1699146" y="1080851"/>
                          <a:pt x="1742776" y="901114"/>
                          <a:pt x="1742776" y="898685"/>
                        </a:cubicBezTo>
                        <a:cubicBezTo>
                          <a:pt x="1754896" y="891398"/>
                          <a:pt x="1754896" y="891398"/>
                          <a:pt x="1754896" y="891398"/>
                        </a:cubicBezTo>
                        <a:close/>
                        <a:moveTo>
                          <a:pt x="833821" y="0"/>
                        </a:moveTo>
                        <a:cubicBezTo>
                          <a:pt x="1030155" y="0"/>
                          <a:pt x="1216794" y="63151"/>
                          <a:pt x="1371922" y="179737"/>
                        </a:cubicBezTo>
                        <a:cubicBezTo>
                          <a:pt x="1522203" y="291465"/>
                          <a:pt x="1636125" y="454200"/>
                          <a:pt x="1691875" y="633937"/>
                        </a:cubicBezTo>
                        <a:cubicBezTo>
                          <a:pt x="1682179" y="667941"/>
                          <a:pt x="1682179" y="667941"/>
                          <a:pt x="1682179" y="667941"/>
                        </a:cubicBezTo>
                        <a:cubicBezTo>
                          <a:pt x="1674907" y="638795"/>
                          <a:pt x="1674907" y="638795"/>
                          <a:pt x="1674907" y="638795"/>
                        </a:cubicBezTo>
                        <a:cubicBezTo>
                          <a:pt x="1558561" y="269606"/>
                          <a:pt x="1221642" y="19431"/>
                          <a:pt x="833821" y="19431"/>
                        </a:cubicBezTo>
                        <a:cubicBezTo>
                          <a:pt x="530836" y="19431"/>
                          <a:pt x="263830" y="174082"/>
                          <a:pt x="106183" y="408668"/>
                        </a:cubicBezTo>
                        <a:lnTo>
                          <a:pt x="37699" y="535467"/>
                        </a:lnTo>
                        <a:lnTo>
                          <a:pt x="16135" y="535467"/>
                        </a:lnTo>
                        <a:lnTo>
                          <a:pt x="90371" y="398251"/>
                        </a:lnTo>
                        <a:cubicBezTo>
                          <a:pt x="251711" y="158446"/>
                          <a:pt x="524776" y="0"/>
                          <a:pt x="833821" y="0"/>
                        </a:cubicBezTo>
                        <a:close/>
                      </a:path>
                    </a:pathLst>
                  </a:custGeom>
                  <a:grpFill/>
                  <a:ln w="9525">
                    <a:solidFill>
                      <a:schemeClr val="accent3">
                        <a:lumMod val="60000"/>
                        <a:lumOff val="40000"/>
                      </a:schemeClr>
                    </a:solidFill>
                    <a:round/>
                  </a:ln>
                </p:spPr>
                <p:txBody>
                  <a:bodyPr vert="horz" wrap="square" lIns="69935" tIns="34967" rIns="69935" bIns="34967" numCol="1" anchor="t" anchorCtr="0" compatLnSpc="1">
                    <a:noAutofit/>
                  </a:bodyPr>
                  <a:p>
                    <a:pPr marL="0" marR="0" lvl="0" indent="0" algn="l" defTabSz="95123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375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" name="Freeform 161"/>
                  <p:cNvSpPr/>
                  <p:nvPr/>
                </p:nvSpPr>
                <p:spPr bwMode="auto">
                  <a:xfrm flipV="1">
                    <a:off x="3705935" y="4916142"/>
                    <a:ext cx="75015" cy="143780"/>
                  </a:xfrm>
                  <a:custGeom>
                    <a:avLst/>
                    <a:gdLst>
                      <a:gd name="T0" fmla="*/ 0 w 72"/>
                      <a:gd name="T1" fmla="*/ 0 h 138"/>
                      <a:gd name="T2" fmla="*/ 72 w 72"/>
                      <a:gd name="T3" fmla="*/ 69 h 138"/>
                      <a:gd name="T4" fmla="*/ 0 w 72"/>
                      <a:gd name="T5" fmla="*/ 138 h 1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2" h="138">
                        <a:moveTo>
                          <a:pt x="0" y="0"/>
                        </a:moveTo>
                        <a:lnTo>
                          <a:pt x="72" y="69"/>
                        </a:lnTo>
                        <a:lnTo>
                          <a:pt x="0" y="138"/>
                        </a:lnTo>
                      </a:path>
                    </a:pathLst>
                  </a:custGeom>
                  <a:grpFill/>
                  <a:ln w="25400" cap="flat" cmpd="sng" algn="ctr">
                    <a:solidFill>
                      <a:schemeClr val="accent3">
                        <a:lumMod val="60000"/>
                        <a:lumOff val="40000"/>
                      </a:schemeClr>
                    </a:solidFill>
                    <a:prstDash val="solid"/>
                    <a:miter lim="800000"/>
                    <a:headEnd type="none"/>
                    <a:tailEnd type="none"/>
                  </a:ln>
                  <a:effectLst/>
                </p:spPr>
                <p:txBody>
                  <a:bodyPr rot="0" spcFirstLastPara="0" vertOverflow="overflow" horzOverflow="overflow" vert="horz" wrap="square" lIns="139851" tIns="111880" rIns="139851" bIns="111880" numCol="1" spcCol="0" rtlCol="0" fromWordArt="0" anchor="t" anchorCtr="0" forceAA="0" compatLnSpc="1">
                    <a:noAutofit/>
                  </a:bodyPr>
                  <a:p>
                    <a:pPr marL="0" marR="0" lvl="0" indent="0" algn="ctr" defTabSz="950595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4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p:grpSp>
            <p:sp>
              <p:nvSpPr>
                <p:cNvPr id="42" name="弧形 41"/>
                <p:cNvSpPr/>
                <p:nvPr/>
              </p:nvSpPr>
              <p:spPr>
                <a:xfrm flipH="1">
                  <a:off x="10179" y="6281"/>
                  <a:ext cx="937" cy="373"/>
                </a:xfrm>
                <a:prstGeom prst="arc">
                  <a:avLst>
                    <a:gd name="adj1" fmla="val 19952630"/>
                    <a:gd name="adj2" fmla="val 1626920"/>
                  </a:avLst>
                </a:prstGeom>
                <a:ln w="38100" cap="flat">
                  <a:solidFill>
                    <a:schemeClr val="accent3">
                      <a:lumMod val="60000"/>
                      <a:lumOff val="40000"/>
                    </a:schemeClr>
                  </a:solidFill>
                  <a:miter lim="800000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  <p:grpSp>
          <p:nvGrpSpPr>
            <p:cNvPr id="43" name="组合 42"/>
            <p:cNvGrpSpPr/>
            <p:nvPr/>
          </p:nvGrpSpPr>
          <p:grpSpPr>
            <a:xfrm>
              <a:off x="7991" y="8234"/>
              <a:ext cx="1215" cy="639"/>
              <a:chOff x="1063" y="6129"/>
              <a:chExt cx="1215" cy="791"/>
            </a:xfrm>
          </p:grpSpPr>
          <p:sp>
            <p:nvSpPr>
              <p:cNvPr id="44" name="文本框 43"/>
              <p:cNvSpPr txBox="1"/>
              <p:nvPr/>
            </p:nvSpPr>
            <p:spPr>
              <a:xfrm>
                <a:off x="1063" y="6202"/>
                <a:ext cx="1158" cy="71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p>
                <a:pPr algn="ctr"/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长期项目欠费集团风险</a:t>
                </a:r>
                <a:r>
                  <a:rPr lang="zh-CN" altLang="en-US" sz="60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提醒</a:t>
                </a:r>
                <a:endParaRPr lang="zh-CN" altLang="en-US" sz="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endParaRPr lang="zh-CN" altLang="en-US" sz="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1125" y="6129"/>
                <a:ext cx="1153" cy="633"/>
                <a:chOff x="10179" y="6276"/>
                <a:chExt cx="949" cy="387"/>
              </a:xfrm>
            </p:grpSpPr>
            <p:grpSp>
              <p:nvGrpSpPr>
                <p:cNvPr id="46" name="Group 159"/>
                <p:cNvGrpSpPr/>
                <p:nvPr/>
              </p:nvGrpSpPr>
              <p:grpSpPr>
                <a:xfrm>
                  <a:off x="10206" y="6276"/>
                  <a:ext cx="922" cy="387"/>
                  <a:chOff x="2912109" y="3202974"/>
                  <a:chExt cx="1762167" cy="1856948"/>
                </a:xfrm>
                <a:solidFill>
                  <a:srgbClr val="70ADC4"/>
                </a:solidFill>
              </p:grpSpPr>
              <p:sp>
                <p:nvSpPr>
                  <p:cNvPr id="47" name="Freeform 160"/>
                  <p:cNvSpPr/>
                  <p:nvPr/>
                </p:nvSpPr>
                <p:spPr bwMode="auto">
                  <a:xfrm>
                    <a:off x="2912109" y="3202974"/>
                    <a:ext cx="1762167" cy="1799798"/>
                  </a:xfrm>
                  <a:custGeom>
                    <a:avLst/>
                    <a:gdLst>
                      <a:gd name="connsiteX0" fmla="*/ 1754896 w 1762167"/>
                      <a:gd name="connsiteY0" fmla="*/ 891398 h 1799798"/>
                      <a:gd name="connsiteX1" fmla="*/ 1762167 w 1762167"/>
                      <a:gd name="connsiteY1" fmla="*/ 903542 h 1799798"/>
                      <a:gd name="connsiteX2" fmla="*/ 1691875 w 1762167"/>
                      <a:gd name="connsiteY2" fmla="*/ 1168290 h 1799798"/>
                      <a:gd name="connsiteX3" fmla="*/ 1371922 w 1762167"/>
                      <a:gd name="connsiteY3" fmla="*/ 1622490 h 1799798"/>
                      <a:gd name="connsiteX4" fmla="*/ 833821 w 1762167"/>
                      <a:gd name="connsiteY4" fmla="*/ 1799798 h 1799798"/>
                      <a:gd name="connsiteX5" fmla="*/ 7581 w 1762167"/>
                      <a:gd name="connsiteY5" fmla="*/ 1250568 h 1799798"/>
                      <a:gd name="connsiteX6" fmla="*/ 0 w 1762167"/>
                      <a:gd name="connsiteY6" fmla="*/ 1226151 h 1799798"/>
                      <a:gd name="connsiteX7" fmla="*/ 19954 w 1762167"/>
                      <a:gd name="connsiteY7" fmla="*/ 1226151 h 1799798"/>
                      <a:gd name="connsiteX8" fmla="*/ 25305 w 1762167"/>
                      <a:gd name="connsiteY8" fmla="*/ 1243434 h 1799798"/>
                      <a:gd name="connsiteX9" fmla="*/ 833821 w 1762167"/>
                      <a:gd name="connsiteY9" fmla="*/ 1780367 h 1799798"/>
                      <a:gd name="connsiteX10" fmla="*/ 1674907 w 1762167"/>
                      <a:gd name="connsiteY10" fmla="*/ 1163432 h 1799798"/>
                      <a:gd name="connsiteX11" fmla="*/ 1742776 w 1762167"/>
                      <a:gd name="connsiteY11" fmla="*/ 898685 h 1799798"/>
                      <a:gd name="connsiteX12" fmla="*/ 1754896 w 1762167"/>
                      <a:gd name="connsiteY12" fmla="*/ 891398 h 1799798"/>
                      <a:gd name="connsiteX13" fmla="*/ 833821 w 1762167"/>
                      <a:gd name="connsiteY13" fmla="*/ 0 h 1799798"/>
                      <a:gd name="connsiteX14" fmla="*/ 1371922 w 1762167"/>
                      <a:gd name="connsiteY14" fmla="*/ 179737 h 1799798"/>
                      <a:gd name="connsiteX15" fmla="*/ 1691875 w 1762167"/>
                      <a:gd name="connsiteY15" fmla="*/ 633937 h 1799798"/>
                      <a:gd name="connsiteX16" fmla="*/ 1682179 w 1762167"/>
                      <a:gd name="connsiteY16" fmla="*/ 667941 h 1799798"/>
                      <a:gd name="connsiteX17" fmla="*/ 1674907 w 1762167"/>
                      <a:gd name="connsiteY17" fmla="*/ 638795 h 1799798"/>
                      <a:gd name="connsiteX18" fmla="*/ 833821 w 1762167"/>
                      <a:gd name="connsiteY18" fmla="*/ 19431 h 1799798"/>
                      <a:gd name="connsiteX19" fmla="*/ 106183 w 1762167"/>
                      <a:gd name="connsiteY19" fmla="*/ 408668 h 1799798"/>
                      <a:gd name="connsiteX20" fmla="*/ 37699 w 1762167"/>
                      <a:gd name="connsiteY20" fmla="*/ 535467 h 1799798"/>
                      <a:gd name="connsiteX21" fmla="*/ 16135 w 1762167"/>
                      <a:gd name="connsiteY21" fmla="*/ 535467 h 1799798"/>
                      <a:gd name="connsiteX22" fmla="*/ 90371 w 1762167"/>
                      <a:gd name="connsiteY22" fmla="*/ 398251 h 1799798"/>
                      <a:gd name="connsiteX23" fmla="*/ 833821 w 1762167"/>
                      <a:gd name="connsiteY23" fmla="*/ 0 h 1799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762167" h="1799798">
                        <a:moveTo>
                          <a:pt x="1754896" y="891398"/>
                        </a:moveTo>
                        <a:cubicBezTo>
                          <a:pt x="1762167" y="903542"/>
                          <a:pt x="1762167" y="903542"/>
                          <a:pt x="1762167" y="903542"/>
                        </a:cubicBezTo>
                        <a:cubicBezTo>
                          <a:pt x="1762167" y="903542"/>
                          <a:pt x="1718537" y="1085708"/>
                          <a:pt x="1691875" y="1168290"/>
                        </a:cubicBezTo>
                        <a:cubicBezTo>
                          <a:pt x="1636125" y="1348027"/>
                          <a:pt x="1522203" y="1508333"/>
                          <a:pt x="1371922" y="1622490"/>
                        </a:cubicBezTo>
                        <a:cubicBezTo>
                          <a:pt x="1216794" y="1739076"/>
                          <a:pt x="1030155" y="1799798"/>
                          <a:pt x="833821" y="1799798"/>
                        </a:cubicBezTo>
                        <a:cubicBezTo>
                          <a:pt x="462967" y="1799798"/>
                          <a:pt x="143924" y="1573002"/>
                          <a:pt x="7581" y="1250568"/>
                        </a:cubicBezTo>
                        <a:lnTo>
                          <a:pt x="0" y="1226151"/>
                        </a:lnTo>
                        <a:lnTo>
                          <a:pt x="19954" y="1226151"/>
                        </a:lnTo>
                        <a:lnTo>
                          <a:pt x="25305" y="1243434"/>
                        </a:lnTo>
                        <a:cubicBezTo>
                          <a:pt x="158467" y="1559036"/>
                          <a:pt x="470239" y="1780367"/>
                          <a:pt x="833821" y="1780367"/>
                        </a:cubicBezTo>
                        <a:cubicBezTo>
                          <a:pt x="1221642" y="1780367"/>
                          <a:pt x="1558561" y="1532622"/>
                          <a:pt x="1674907" y="1163432"/>
                        </a:cubicBezTo>
                        <a:cubicBezTo>
                          <a:pt x="1699146" y="1080851"/>
                          <a:pt x="1742776" y="901114"/>
                          <a:pt x="1742776" y="898685"/>
                        </a:cubicBezTo>
                        <a:cubicBezTo>
                          <a:pt x="1754896" y="891398"/>
                          <a:pt x="1754896" y="891398"/>
                          <a:pt x="1754896" y="891398"/>
                        </a:cubicBezTo>
                        <a:close/>
                        <a:moveTo>
                          <a:pt x="833821" y="0"/>
                        </a:moveTo>
                        <a:cubicBezTo>
                          <a:pt x="1030155" y="0"/>
                          <a:pt x="1216794" y="63151"/>
                          <a:pt x="1371922" y="179737"/>
                        </a:cubicBezTo>
                        <a:cubicBezTo>
                          <a:pt x="1522203" y="291465"/>
                          <a:pt x="1636125" y="454200"/>
                          <a:pt x="1691875" y="633937"/>
                        </a:cubicBezTo>
                        <a:cubicBezTo>
                          <a:pt x="1682179" y="667941"/>
                          <a:pt x="1682179" y="667941"/>
                          <a:pt x="1682179" y="667941"/>
                        </a:cubicBezTo>
                        <a:cubicBezTo>
                          <a:pt x="1674907" y="638795"/>
                          <a:pt x="1674907" y="638795"/>
                          <a:pt x="1674907" y="638795"/>
                        </a:cubicBezTo>
                        <a:cubicBezTo>
                          <a:pt x="1558561" y="269606"/>
                          <a:pt x="1221642" y="19431"/>
                          <a:pt x="833821" y="19431"/>
                        </a:cubicBezTo>
                        <a:cubicBezTo>
                          <a:pt x="530836" y="19431"/>
                          <a:pt x="263830" y="174082"/>
                          <a:pt x="106183" y="408668"/>
                        </a:cubicBezTo>
                        <a:lnTo>
                          <a:pt x="37699" y="535467"/>
                        </a:lnTo>
                        <a:lnTo>
                          <a:pt x="16135" y="535467"/>
                        </a:lnTo>
                        <a:lnTo>
                          <a:pt x="90371" y="398251"/>
                        </a:lnTo>
                        <a:cubicBezTo>
                          <a:pt x="251711" y="158446"/>
                          <a:pt x="524776" y="0"/>
                          <a:pt x="833821" y="0"/>
                        </a:cubicBezTo>
                        <a:close/>
                      </a:path>
                    </a:pathLst>
                  </a:custGeom>
                  <a:grpFill/>
                  <a:ln w="9525">
                    <a:solidFill>
                      <a:schemeClr val="accent3">
                        <a:lumMod val="60000"/>
                        <a:lumOff val="40000"/>
                      </a:schemeClr>
                    </a:solidFill>
                    <a:round/>
                  </a:ln>
                </p:spPr>
                <p:txBody>
                  <a:bodyPr vert="horz" wrap="square" lIns="69935" tIns="34967" rIns="69935" bIns="34967" numCol="1" anchor="t" anchorCtr="0" compatLnSpc="1">
                    <a:noAutofit/>
                  </a:bodyPr>
                  <a:p>
                    <a:pPr marL="0" marR="0" lvl="0" indent="0" algn="l" defTabSz="95123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375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Freeform 161"/>
                  <p:cNvSpPr/>
                  <p:nvPr/>
                </p:nvSpPr>
                <p:spPr bwMode="auto">
                  <a:xfrm flipV="1">
                    <a:off x="3705935" y="4916142"/>
                    <a:ext cx="75015" cy="143780"/>
                  </a:xfrm>
                  <a:custGeom>
                    <a:avLst/>
                    <a:gdLst>
                      <a:gd name="T0" fmla="*/ 0 w 72"/>
                      <a:gd name="T1" fmla="*/ 0 h 138"/>
                      <a:gd name="T2" fmla="*/ 72 w 72"/>
                      <a:gd name="T3" fmla="*/ 69 h 138"/>
                      <a:gd name="T4" fmla="*/ 0 w 72"/>
                      <a:gd name="T5" fmla="*/ 138 h 1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2" h="138">
                        <a:moveTo>
                          <a:pt x="0" y="0"/>
                        </a:moveTo>
                        <a:lnTo>
                          <a:pt x="72" y="69"/>
                        </a:lnTo>
                        <a:lnTo>
                          <a:pt x="0" y="138"/>
                        </a:lnTo>
                      </a:path>
                    </a:pathLst>
                  </a:custGeom>
                  <a:grpFill/>
                  <a:ln w="25400" cap="flat" cmpd="sng" algn="ctr">
                    <a:solidFill>
                      <a:schemeClr val="accent3">
                        <a:lumMod val="60000"/>
                        <a:lumOff val="40000"/>
                      </a:schemeClr>
                    </a:solidFill>
                    <a:prstDash val="solid"/>
                    <a:miter lim="800000"/>
                    <a:headEnd type="none"/>
                    <a:tailEnd type="none"/>
                  </a:ln>
                  <a:effectLst/>
                </p:spPr>
                <p:txBody>
                  <a:bodyPr rot="0" spcFirstLastPara="0" vertOverflow="overflow" horzOverflow="overflow" vert="horz" wrap="square" lIns="139851" tIns="111880" rIns="139851" bIns="111880" numCol="1" spcCol="0" rtlCol="0" fromWordArt="0" anchor="t" anchorCtr="0" forceAA="0" compatLnSpc="1">
                    <a:noAutofit/>
                  </a:bodyPr>
                  <a:p>
                    <a:pPr marL="0" marR="0" lvl="0" indent="0" algn="ctr" defTabSz="950595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sz="184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78D7"/>
                      </a:solidFill>
                      <a:effectLst/>
                      <a:uLnTx/>
                      <a:uFillTx/>
                      <a:latin typeface="Segoe UI" panose="020B0502040204020203"/>
                      <a:ea typeface="Segoe UI" panose="020B0502040204020203" pitchFamily="34" charset="0"/>
                      <a:cs typeface="Segoe UI" panose="020B0502040204020203" pitchFamily="34" charset="0"/>
                    </a:endParaRPr>
                  </a:p>
                </p:txBody>
              </p:sp>
            </p:grpSp>
            <p:sp>
              <p:nvSpPr>
                <p:cNvPr id="49" name="弧形 48"/>
                <p:cNvSpPr/>
                <p:nvPr/>
              </p:nvSpPr>
              <p:spPr>
                <a:xfrm flipH="1">
                  <a:off x="10179" y="6281"/>
                  <a:ext cx="937" cy="373"/>
                </a:xfrm>
                <a:prstGeom prst="arc">
                  <a:avLst>
                    <a:gd name="adj1" fmla="val 19952630"/>
                    <a:gd name="adj2" fmla="val 1626920"/>
                  </a:avLst>
                </a:prstGeom>
                <a:ln w="38100" cap="flat">
                  <a:solidFill>
                    <a:schemeClr val="accent3">
                      <a:lumMod val="60000"/>
                      <a:lumOff val="40000"/>
                    </a:schemeClr>
                  </a:solidFill>
                  <a:miter lim="800000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</p:grpSp>
        </p:grpSp>
      </p:grpSp>
      <p:sp>
        <p:nvSpPr>
          <p:cNvPr id="4" name="标题 2"/>
          <p:cNvSpPr txBox="1"/>
          <p:nvPr/>
        </p:nvSpPr>
        <p:spPr>
          <a:xfrm>
            <a:off x="197016" y="68199"/>
            <a:ext cx="11523132" cy="548680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just" defTabSz="914400" rtl="0" eaLnBrk="1" latinLnBrk="0" hangingPunct="1">
              <a:spcBef>
                <a:spcPct val="0"/>
              </a:spcBef>
              <a:buNone/>
              <a:defRPr sz="2200" kern="1200" baseline="0">
                <a:solidFill>
                  <a:schemeClr val="bg1"/>
                </a:solidFill>
                <a:latin typeface="+mj-lt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能力建设转型提效</a:t>
            </a:r>
            <a:r>
              <a:rPr lang="en-US" altLang="zh-CN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|</a:t>
            </a:r>
            <a:r>
              <a:rPr lang="zh-CN" altLang="en-US" sz="2400" b="1" kern="0" spc="-10" dirty="0">
                <a:solidFill>
                  <a:srgbClr val="FFFF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风险防控</a:t>
            </a:r>
            <a:endParaRPr lang="en-US" altLang="zh-CN" sz="2400" b="1" kern="0" spc="-20" dirty="0">
              <a:solidFill>
                <a:schemeClr val="bg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31800" y="2035175"/>
            <a:ext cx="5744845" cy="2214245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15" name="矩形 14"/>
          <p:cNvSpPr/>
          <p:nvPr/>
        </p:nvSpPr>
        <p:spPr>
          <a:xfrm>
            <a:off x="1238250" y="1844675"/>
            <a:ext cx="392176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严控业务发展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55930" y="703580"/>
            <a:ext cx="11544300" cy="1050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l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坚定不移持续提升风险防控能力，树牢高质量发展业绩观，构建高质量发展格局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85750" lvl="0" indent="-285750" algn="l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持续紧盯业务发展、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风险防控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、欠费治理、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巡视整改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等重点工作，巩固和深化巡视整改成果，坚守廉洁、合规等风险底线，强化政企欠费长效管控，加快建立政企领域的数智风控及闭环管理体系。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384925" y="2035175"/>
            <a:ext cx="5744845" cy="221488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19" name="矩形 18"/>
          <p:cNvSpPr/>
          <p:nvPr/>
        </p:nvSpPr>
        <p:spPr>
          <a:xfrm>
            <a:off x="7163858" y="1844675"/>
            <a:ext cx="418592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构筑数智化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稽核</a:t>
            </a:r>
            <a:r>
              <a:rPr 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体系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3250" y="2210435"/>
            <a:ext cx="5556885" cy="66802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严控业务真实性：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从产品和项目两个维度，严把业务发展关。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altLang="en-US" sz="1065" b="1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07150" y="4740275"/>
            <a:ext cx="5598795" cy="15722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indent="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065" b="1" dirty="0">
                <a:solidFill>
                  <a:schemeClr val="tx1"/>
                </a:solidFill>
                <a:sym typeface="+mn-ea"/>
              </a:rPr>
              <a:t>   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聚焦核心问题：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聚焦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不规范竞争、合作管理、营销管控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等重点问题，</a:t>
            </a:r>
            <a:r>
              <a:rPr lang="zh-CN" sz="1065" b="1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压实问题主责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，坚决杜绝同类问题再现。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065" b="1" dirty="0">
                <a:solidFill>
                  <a:schemeClr val="tx1"/>
                </a:solidFill>
                <a:sym typeface="+mn-ea"/>
              </a:rPr>
              <a:t>•  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推动长效管控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：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通过</a:t>
            </a:r>
            <a:r>
              <a:rPr lang="zh-CN" sz="1065" b="1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体系、制度、流程、系统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不断优化，持续构建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合规管理长效机制。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065" b="1" dirty="0">
                <a:solidFill>
                  <a:schemeClr val="tx1"/>
                </a:solidFill>
                <a:sym typeface="+mn-ea"/>
              </a:rPr>
              <a:t>•  巩固整改成果</a:t>
            </a:r>
            <a:r>
              <a:rPr lang="en-US" sz="1065" dirty="0">
                <a:solidFill>
                  <a:schemeClr val="tx1"/>
                </a:solidFill>
                <a:sym typeface="+mn-ea"/>
              </a:rPr>
              <a:t>：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针对整改发现问题，持续开展整改成效评估、整改穿透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和</a:t>
            </a: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“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回头看</a:t>
            </a:r>
            <a:r>
              <a:rPr lang="en-US" altLang="zh-CN" sz="1065" dirty="0">
                <a:solidFill>
                  <a:schemeClr val="tx1"/>
                </a:solidFill>
                <a:sym typeface="+mn-ea"/>
              </a:rPr>
              <a:t>”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，确保整改成效</a:t>
            </a:r>
            <a:r>
              <a:rPr lang="zh-CN" sz="1065" b="1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“持之有效”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。</a:t>
            </a:r>
            <a:endParaRPr lang="en-US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5290" y="4601845"/>
            <a:ext cx="5744845" cy="177292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矩形 8"/>
          <p:cNvSpPr/>
          <p:nvPr/>
        </p:nvSpPr>
        <p:spPr>
          <a:xfrm>
            <a:off x="1238250" y="4351020"/>
            <a:ext cx="392176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强化欠费长效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管控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79425" y="4797425"/>
            <a:ext cx="5572760" cy="162179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做好源头管控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：做好欠费源头治理，把控新增风险，确保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欠费增幅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低于政企收入增幅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紧盯过程管理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：优化</a:t>
            </a:r>
            <a:r>
              <a:rPr lang="zh-CN" sz="1065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政企欠费健康度评估，新增</a:t>
            </a:r>
            <a:r>
              <a:rPr lang="zh-CN" sz="1065" b="1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黑名单用户新开</a:t>
            </a:r>
            <a:r>
              <a:rPr lang="zh-CN" sz="1065" b="1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业务欠费、产品预缴、免催停用户欠费</a:t>
            </a:r>
            <a:r>
              <a:rPr lang="zh-CN" sz="1065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等</a:t>
            </a:r>
            <a:r>
              <a:rPr lang="zh-CN" sz="1065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维度。</a:t>
            </a:r>
            <a:endParaRPr lang="zh-CN" sz="1065">
              <a:solidFill>
                <a:schemeClr val="tx1"/>
              </a:solidFill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优化管控模式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：强化数智化支撑手段，</a:t>
            </a:r>
            <a:r>
              <a:rPr lang="zh-CN" sz="1065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开展</a:t>
            </a:r>
            <a:r>
              <a:rPr lang="zh-CN" sz="1065" b="1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“</a:t>
            </a:r>
            <a:r>
              <a:rPr sz="1065" b="1" dirty="0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客户+客户经理”</a:t>
            </a:r>
            <a:r>
              <a:rPr lang="zh-CN" sz="1065" b="1" dirty="0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信用</a:t>
            </a:r>
            <a:r>
              <a:rPr sz="1065" b="1" dirty="0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双评估</a:t>
            </a:r>
            <a:r>
              <a:rPr lang="zh-CN" sz="1065" b="1" dirty="0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体系，</a:t>
            </a:r>
            <a:r>
              <a:rPr lang="en-US" sz="1065" dirty="0">
                <a:solidFill>
                  <a:schemeClr val="tx1"/>
                </a:solidFill>
                <a:sym typeface="+mn-ea"/>
              </a:rPr>
              <a:t>实现从</a:t>
            </a:r>
            <a:r>
              <a:rPr lang="en-US" sz="1065" b="1" dirty="0">
                <a:solidFill>
                  <a:schemeClr val="tx1"/>
                </a:solidFill>
                <a:sym typeface="+mn-ea"/>
              </a:rPr>
              <a:t>“催欠费”到“管欠费”</a:t>
            </a:r>
            <a:r>
              <a:rPr lang="en-US" sz="1065" dirty="0">
                <a:solidFill>
                  <a:schemeClr val="tx1"/>
                </a:solidFill>
                <a:sym typeface="+mn-ea"/>
              </a:rPr>
              <a:t>的转变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。</a:t>
            </a:r>
            <a:endParaRPr lang="en-US" sz="1065" dirty="0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06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313170" y="4615180"/>
            <a:ext cx="5744845" cy="176022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 dirty="0"/>
          </a:p>
        </p:txBody>
      </p:sp>
      <p:sp>
        <p:nvSpPr>
          <p:cNvPr id="13" name="矩形 12"/>
          <p:cNvSpPr/>
          <p:nvPr/>
        </p:nvSpPr>
        <p:spPr>
          <a:xfrm>
            <a:off x="7021618" y="4364355"/>
            <a:ext cx="4185920" cy="3657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深化巡视整改成效</a:t>
            </a:r>
            <a:endParaRPr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384290" y="2193290"/>
            <a:ext cx="5692140" cy="227965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171450" indent="-171450">
              <a:buFont typeface="Wingdings" panose="05000000000000000000" pitchFamily="2" charset="2"/>
              <a:buChar char="n"/>
              <a:defRPr sz="105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建强风险前置预警能力：</a:t>
            </a:r>
            <a:r>
              <a:rPr lang="en-US" altLang="zh-CN" sz="1065">
                <a:cs typeface="微软雅黑" panose="020B0503020204020204" pitchFamily="34" charset="-122"/>
                <a:sym typeface="+mn-ea"/>
              </a:rPr>
              <a:t> </a:t>
            </a:r>
            <a:r>
              <a:rPr lang="zh-CN" sz="1065">
                <a:solidFill>
                  <a:schemeClr val="tx1"/>
                </a:solidFill>
                <a:sym typeface="+mn-ea"/>
              </a:rPr>
              <a:t>构建</a:t>
            </a:r>
            <a:r>
              <a:rPr lang="zh-CN" sz="1065">
                <a:solidFill>
                  <a:schemeClr val="tx1"/>
                </a:solidFill>
                <a:sym typeface="+mn-ea"/>
              </a:rPr>
              <a:t>本地政企</a:t>
            </a:r>
            <a:r>
              <a:rPr lang="zh-CN" sz="1065">
                <a:solidFill>
                  <a:schemeClr val="tx1"/>
                </a:solidFill>
                <a:sym typeface="+mn-ea"/>
              </a:rPr>
              <a:t>审计问题预警模型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，做好资金、业务风险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问题的预先发现和前置管理。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提升数智化支撑能力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：梳理政企风险问题案例库，丰富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稽核模型，深化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大数据、AI、数字员工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等应用，加强风控平台的全流程闭环管控，提升事前-事中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-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事后风险管控。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altLang="en-US" sz="1065" dirty="0">
              <a:solidFill>
                <a:srgbClr val="FF0000"/>
              </a:solidFill>
              <a:sym typeface="+mn-ea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推进业专联合风险管控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：开展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专业产品稽核工作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，输出报告。持续开展</a:t>
            </a:r>
            <a:r>
              <a:rPr lang="zh-CN" altLang="en-US" sz="1065" b="1" dirty="0">
                <a:solidFill>
                  <a:schemeClr val="tx1"/>
                </a:solidFill>
                <a:sym typeface="+mn-ea"/>
              </a:rPr>
              <a:t>TOP3差错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原因分析，协同专业部室进行问题</a:t>
            </a:r>
            <a:r>
              <a:rPr lang="zh-CN" altLang="en-US" sz="1065" dirty="0">
                <a:solidFill>
                  <a:schemeClr val="tx1"/>
                </a:solidFill>
                <a:sym typeface="+mn-ea"/>
              </a:rPr>
              <a:t>排查，逐步提升业务基础管理。</a:t>
            </a:r>
            <a:endParaRPr lang="zh-CN" altLang="en-US" sz="1065" dirty="0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altLang="en-US" sz="1065" dirty="0">
              <a:solidFill>
                <a:schemeClr val="tx1"/>
              </a:solidFill>
              <a:sym typeface="+mn-ea"/>
            </a:endParaRPr>
          </a:p>
        </p:txBody>
      </p:sp>
      <p:pic>
        <p:nvPicPr>
          <p:cNvPr id="62" name="Picture 2" descr="4_1-Arrow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16200000">
            <a:off x="1072515" y="5149215"/>
            <a:ext cx="648970" cy="338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0" name="矩形 89"/>
          <p:cNvSpPr/>
          <p:nvPr/>
        </p:nvSpPr>
        <p:spPr>
          <a:xfrm>
            <a:off x="1818005" y="2532380"/>
            <a:ext cx="1296670" cy="627380"/>
          </a:xfrm>
          <a:prstGeom prst="rect">
            <a:avLst/>
          </a:prstGeom>
        </p:spPr>
        <p:txBody>
          <a:bodyPr wrap="square">
            <a:spAutoFit/>
          </a:bodyPr>
          <a:p>
            <a:pPr indent="0" algn="just" eaLnBrk="0" fontAlgn="base" hangingPunct="0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r>
              <a:rPr lang="zh-CN" altLang="en-US"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新增产品</a:t>
            </a:r>
            <a:r>
              <a:rPr lang="en-US" altLang="zh-CN"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稽核</a:t>
            </a:r>
            <a:endParaRPr lang="zh-CN" altLang="en-US" sz="800" b="1" dirty="0" smtClean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just" eaLnBrk="0" fontAlgn="base" hangingPunct="0">
              <a:lnSpc>
                <a:spcPct val="90000"/>
              </a:lnSpc>
              <a:spcBef>
                <a:spcPts val="80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集团业务印章库</a:t>
            </a:r>
            <a:r>
              <a:rPr lang="zh-CN" altLang="en-US"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zh-CN" altLang="en-US" sz="800" b="1" dirty="0" smtClean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just" eaLnBrk="0" fontAlgn="base" hangingPunct="0">
              <a:lnSpc>
                <a:spcPct val="90000"/>
              </a:lnSpc>
              <a:spcBef>
                <a:spcPts val="80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敏感业务原件</a:t>
            </a:r>
            <a:r>
              <a:rPr lang="en-US" altLang="zh-CN"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归档</a:t>
            </a:r>
            <a:endParaRPr lang="zh-CN" altLang="en-US" sz="800" b="1" dirty="0" smtClean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object 23"/>
          <p:cNvSpPr txBox="1"/>
          <p:nvPr/>
        </p:nvSpPr>
        <p:spPr>
          <a:xfrm>
            <a:off x="431800" y="2566035"/>
            <a:ext cx="1338580" cy="725170"/>
          </a:xfrm>
          <a:prstGeom prst="rect">
            <a:avLst/>
          </a:prstGeom>
        </p:spPr>
        <p:txBody>
          <a:bodyPr vert="horz" wrap="square" lIns="0" tIns="13335" rIns="0" bIns="0" rtlCol="0">
            <a:noAutofit/>
          </a:bodyPr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新增</a:t>
            </a:r>
            <a:endParaRPr lang="zh-CN" altLang="en-US" sz="11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</a:t>
            </a:r>
            <a:r>
              <a:rPr lang="zh-CN" altLang="en-US" sz="10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求真务实</a:t>
            </a:r>
            <a:endParaRPr lang="zh-CN" altLang="en-US" sz="10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64" name="Picture 2" descr="4_1-Arrow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16200000">
            <a:off x="1323975" y="2720975"/>
            <a:ext cx="648970" cy="338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5" name="object 23"/>
          <p:cNvSpPr txBox="1"/>
          <p:nvPr/>
        </p:nvSpPr>
        <p:spPr>
          <a:xfrm>
            <a:off x="3215640" y="2532380"/>
            <a:ext cx="1338580" cy="725170"/>
          </a:xfrm>
          <a:prstGeom prst="rect">
            <a:avLst/>
          </a:prstGeom>
        </p:spPr>
        <p:txBody>
          <a:bodyPr vert="horz" wrap="square" lIns="0" tIns="13335" rIns="0" bIns="0" rtlCol="0">
            <a:noAutofit/>
          </a:bodyPr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项目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发展</a:t>
            </a:r>
            <a:endParaRPr lang="zh-CN" altLang="en-US" sz="11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</a:t>
            </a:r>
            <a:r>
              <a:rPr lang="zh-CN" altLang="en-US" sz="1000" b="1" dirty="0">
                <a:solidFill>
                  <a:srgbClr val="1184C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高质合规</a:t>
            </a:r>
            <a:endParaRPr lang="zh-CN" altLang="en-US" sz="1000" b="1" dirty="0">
              <a:solidFill>
                <a:srgbClr val="1184C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66" name="Picture 2" descr="4_1-Arrow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16200000">
            <a:off x="3996055" y="2687320"/>
            <a:ext cx="648970" cy="338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7" name="矩形 66"/>
          <p:cNvSpPr/>
          <p:nvPr/>
        </p:nvSpPr>
        <p:spPr>
          <a:xfrm>
            <a:off x="4656455" y="2417445"/>
            <a:ext cx="1296670" cy="840105"/>
          </a:xfrm>
          <a:prstGeom prst="rect">
            <a:avLst/>
          </a:prstGeom>
        </p:spPr>
        <p:txBody>
          <a:bodyPr wrap="square">
            <a:spAutoFit/>
          </a:bodyPr>
          <a:p>
            <a:pPr indent="0" algn="just" eaLnBrk="0" fontAlgn="base" hangingPunct="0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r>
              <a:rPr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项目主营率≥60%</a:t>
            </a:r>
            <a:endParaRPr sz="800" b="1" dirty="0" smtClean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just" eaLnBrk="0" fontAlgn="base" hangingPunct="0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r>
              <a:rPr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项目毛利率≥12%</a:t>
            </a:r>
            <a:endParaRPr sz="800" b="1" dirty="0" smtClean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just" eaLnBrk="0" fontAlgn="base" hangingPunct="0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r>
              <a:rPr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立项前风险评估100%</a:t>
            </a:r>
            <a:endParaRPr sz="800" b="1" dirty="0" smtClean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just" eaLnBrk="0" fontAlgn="base" hangingPunct="0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r>
              <a:rPr sz="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合同多部门会审100%</a:t>
            </a:r>
            <a:endParaRPr sz="800" b="1" dirty="0" smtClean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603250" y="3717290"/>
            <a:ext cx="5497195" cy="304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闭环批量业务稽核：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出账、资金使用以及欠费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维度闭环核查业务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真实性。</a:t>
            </a:r>
            <a:endParaRPr lang="zh-CN" altLang="en-US" sz="106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2" name="圆角矩形 71"/>
          <p:cNvSpPr/>
          <p:nvPr/>
        </p:nvSpPr>
        <p:spPr>
          <a:xfrm>
            <a:off x="8614410" y="3291840"/>
            <a:ext cx="1511935" cy="32448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业务办理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即核查风险</a:t>
            </a:r>
            <a:endParaRPr lang="zh-CN" altLang="en-US" sz="9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9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梳理印章</a:t>
            </a:r>
            <a:r>
              <a:rPr lang="en-US" altLang="zh-CN" sz="9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AI</a:t>
            </a:r>
            <a:r>
              <a:rPr lang="zh-CN" altLang="en-US" sz="9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稽核场景</a:t>
            </a:r>
            <a:endParaRPr lang="zh-CN" altLang="en-US" sz="9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3" name="圆角矩形 72"/>
          <p:cNvSpPr/>
          <p:nvPr/>
        </p:nvSpPr>
        <p:spPr>
          <a:xfrm>
            <a:off x="10342880" y="3284855"/>
            <a:ext cx="1511935" cy="3314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稽核数据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验真</a:t>
            </a:r>
            <a:endParaRPr lang="zh-CN" sz="10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9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</a:t>
            </a:r>
            <a:r>
              <a:rPr lang="zh-CN" altLang="en-US" sz="9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稽核数字员工</a:t>
            </a:r>
            <a:endParaRPr lang="zh-CN" altLang="en-US" sz="9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5" name="加号 74"/>
          <p:cNvSpPr/>
          <p:nvPr/>
        </p:nvSpPr>
        <p:spPr>
          <a:xfrm>
            <a:off x="10172700" y="3382010"/>
            <a:ext cx="170180" cy="144145"/>
          </a:xfrm>
          <a:prstGeom prst="mathPlus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6" name="加号 75"/>
          <p:cNvSpPr/>
          <p:nvPr/>
        </p:nvSpPr>
        <p:spPr>
          <a:xfrm>
            <a:off x="8400415" y="3382010"/>
            <a:ext cx="170180" cy="144145"/>
          </a:xfrm>
          <a:prstGeom prst="mathPlus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圆角矩形 76"/>
          <p:cNvSpPr/>
          <p:nvPr/>
        </p:nvSpPr>
        <p:spPr>
          <a:xfrm>
            <a:off x="6816090" y="3314065"/>
            <a:ext cx="1511935" cy="3314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政企业务</a:t>
            </a:r>
            <a:r>
              <a:rPr lang="zh-CN" altLang="en-US" sz="9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红黑榜</a:t>
            </a:r>
            <a:endParaRPr lang="zh-CN" sz="10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/>
            <a:r>
              <a:rPr lang="zh-CN" sz="10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风险问题</a:t>
            </a:r>
            <a:r>
              <a:rPr lang="zh-CN" sz="10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案例库</a:t>
            </a:r>
            <a:endParaRPr lang="zh-CN" sz="10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03250" y="3195320"/>
            <a:ext cx="5572760" cy="51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严把人员录入性</a:t>
            </a:r>
            <a:r>
              <a:rPr lang="zh-CN" altLang="en-US" sz="1065" b="1" dirty="0">
                <a:sym typeface="+mn-ea"/>
              </a:rPr>
              <a:t>：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严把客户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系统录入关，100%新增审核，通过“</a:t>
            </a:r>
            <a:r>
              <a:rPr lang="zh-CN" altLang="en-US" sz="1065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电访、现场端</a:t>
            </a:r>
            <a:r>
              <a:rPr lang="zh-CN" altLang="en-US" sz="1065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”检查等方式，对系统数据进行真实性核验</a:t>
            </a:r>
            <a:r>
              <a:rPr lang="zh-CN" altLang="en-US" sz="1065" dirty="0">
                <a:sym typeface="+mn-ea"/>
              </a:rPr>
              <a:t>。</a:t>
            </a:r>
            <a:endParaRPr lang="zh-CN" altLang="en-US" sz="1065" dirty="0">
              <a:sym typeface="+mn-ea"/>
            </a:endParaRPr>
          </a:p>
        </p:txBody>
      </p:sp>
      <p:graphicFrame>
        <p:nvGraphicFramePr>
          <p:cNvPr id="61" name="图示 60"/>
          <p:cNvGraphicFramePr/>
          <p:nvPr/>
        </p:nvGraphicFramePr>
        <p:xfrm>
          <a:off x="10056495" y="5120005"/>
          <a:ext cx="2448560" cy="1298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5" name="文本框 34"/>
          <p:cNvSpPr txBox="1"/>
          <p:nvPr/>
        </p:nvSpPr>
        <p:spPr>
          <a:xfrm>
            <a:off x="47625" y="6418580"/>
            <a:ext cx="12203430" cy="3511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ctr">
              <a:buClrTx/>
              <a:buSzTx/>
              <a:buFontTx/>
            </a:pP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2025年目标：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政企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稽核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评比排名全省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保三争一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欠费考核排名全省</a:t>
            </a:r>
            <a:r>
              <a:rPr sz="1400" b="1" kern="0" spc="10" dirty="0">
                <a:solidFill>
                  <a:srgbClr val="C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保六争三</a:t>
            </a:r>
            <a:endParaRPr sz="1400" b="1" kern="0" spc="10" dirty="0">
              <a:solidFill>
                <a:srgbClr val="C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4" name="picture 178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600000">
            <a:off x="0" y="0"/>
            <a:ext cx="12192000" cy="6858000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191770" y="1588770"/>
            <a:ext cx="11711305" cy="80264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lvl="0" indent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en-US" altLang="zh-CN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2025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年</a:t>
            </a:r>
            <a:r>
              <a:rPr lang="en-US" altLang="zh-CN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，政企市场将牢牢把握</a:t>
            </a:r>
            <a:r>
              <a:rPr lang="en-US" altLang="zh-CN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新旧动能转换、核心能力进阶</a:t>
            </a:r>
            <a:r>
              <a:rPr lang="en-US" altLang="zh-CN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 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两大关键，勇挑重担、全力以赴</a:t>
            </a:r>
            <a:r>
              <a:rPr lang="en-US" altLang="zh-CN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，为公司高质量可持续发展贡献政企力量！</a:t>
            </a:r>
            <a:endParaRPr lang="zh-CN" altLang="en-US" sz="2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 indent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endParaRPr lang="zh-CN" altLang="en-US" sz="2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0" y="620395"/>
            <a:ext cx="12247880" cy="80264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lvl="0" indent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坚定信心，以</a:t>
            </a:r>
            <a:r>
              <a:rPr lang="en-US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钉钉子精神</a:t>
            </a:r>
            <a:r>
              <a:rPr lang="en-US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抓好落实</a:t>
            </a:r>
            <a:endParaRPr lang="zh-CN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8" name="picture 132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1770" y="167640"/>
            <a:ext cx="7506970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整体运营情况 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县市</a:t>
            </a:r>
            <a:endParaRPr lang="zh-CN" altLang="en-US" sz="24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图表 12"/>
          <p:cNvGraphicFramePr/>
          <p:nvPr>
            <p:custDataLst>
              <p:tags r:id="rId12"/>
            </p:custDataLst>
          </p:nvPr>
        </p:nvGraphicFramePr>
        <p:xfrm>
          <a:off x="4845685" y="4725670"/>
          <a:ext cx="3275330" cy="77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5" name="文本框 14"/>
          <p:cNvSpPr txBox="1"/>
          <p:nvPr>
            <p:custDataLst>
              <p:tags r:id="rId13"/>
            </p:custDataLst>
          </p:nvPr>
        </p:nvSpPr>
        <p:spPr>
          <a:xfrm>
            <a:off x="9485630" y="4563745"/>
            <a:ext cx="9175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移动云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4"/>
            </p:custDataLst>
          </p:nvPr>
        </p:nvSpPr>
        <p:spPr>
          <a:xfrm>
            <a:off x="9528810" y="5568950"/>
            <a:ext cx="8318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物联网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15"/>
            </p:custDataLst>
          </p:nvPr>
        </p:nvSpPr>
        <p:spPr>
          <a:xfrm>
            <a:off x="6070600" y="5568950"/>
            <a:ext cx="71374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专线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16"/>
            </p:custDataLst>
          </p:nvPr>
        </p:nvSpPr>
        <p:spPr>
          <a:xfrm>
            <a:off x="5969000" y="4552315"/>
            <a:ext cx="9175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ICT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（大口径）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0" name="图表 19"/>
          <p:cNvGraphicFramePr/>
          <p:nvPr>
            <p:custDataLst>
              <p:tags r:id="rId17"/>
            </p:custDataLst>
          </p:nvPr>
        </p:nvGraphicFramePr>
        <p:xfrm>
          <a:off x="8417560" y="4725670"/>
          <a:ext cx="3275330" cy="77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7" name="文本框 46"/>
          <p:cNvSpPr txBox="1"/>
          <p:nvPr/>
        </p:nvSpPr>
        <p:spPr>
          <a:xfrm>
            <a:off x="407670" y="762635"/>
            <a:ext cx="113398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ClrTx/>
              <a:buSzTx/>
              <a:buFont typeface="Wingdings" panose="05000000000000000000" charset="0"/>
              <a:buNone/>
            </a:pP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2024年，</a:t>
            </a:r>
            <a:r>
              <a:rPr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海盐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、海宁</a:t>
            </a:r>
            <a:r>
              <a:rPr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政企收入增幅及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产品</a:t>
            </a:r>
            <a:r>
              <a:rPr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效益全市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领先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发展不平衡现象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依旧</a:t>
            </a: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突出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收入增幅、效益差值分别达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40.4PP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7.3PP</a:t>
            </a: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，需引起关注。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我们聚焦成员收入、四大关键业务收入及效益情况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进行分析，请分公司对照并针对性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提升。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圆角矩形 22"/>
          <p:cNvSpPr/>
          <p:nvPr>
            <p:custDataLst>
              <p:tags r:id="rId18"/>
            </p:custDataLst>
          </p:nvPr>
        </p:nvSpPr>
        <p:spPr>
          <a:xfrm>
            <a:off x="263525" y="1815465"/>
            <a:ext cx="4293870" cy="479107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1130935" y="1643380"/>
            <a:ext cx="237363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县市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概况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5" name="圆角矩形 24"/>
          <p:cNvSpPr/>
          <p:nvPr>
            <p:custDataLst>
              <p:tags r:id="rId19"/>
            </p:custDataLst>
          </p:nvPr>
        </p:nvSpPr>
        <p:spPr>
          <a:xfrm>
            <a:off x="4672330" y="1815465"/>
            <a:ext cx="7165975" cy="221678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7104380" y="1651635"/>
            <a:ext cx="237363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收入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20"/>
            </p:custDataLst>
          </p:nvPr>
        </p:nvSpPr>
        <p:spPr>
          <a:xfrm>
            <a:off x="4672330" y="4395470"/>
            <a:ext cx="7165975" cy="221678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7104380" y="4231640"/>
            <a:ext cx="237363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效益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9" name="图表 28"/>
          <p:cNvGraphicFramePr/>
          <p:nvPr>
            <p:custDataLst>
              <p:tags r:id="rId21"/>
            </p:custDataLst>
          </p:nvPr>
        </p:nvGraphicFramePr>
        <p:xfrm>
          <a:off x="4872355" y="5718175"/>
          <a:ext cx="3275330" cy="77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0" name="图表 29"/>
          <p:cNvGraphicFramePr/>
          <p:nvPr>
            <p:custDataLst>
              <p:tags r:id="rId22"/>
            </p:custDataLst>
          </p:nvPr>
        </p:nvGraphicFramePr>
        <p:xfrm>
          <a:off x="8418195" y="5727700"/>
          <a:ext cx="3275330" cy="77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图表 3"/>
          <p:cNvGraphicFramePr/>
          <p:nvPr>
            <p:custDataLst>
              <p:tags r:id="rId23"/>
            </p:custDataLst>
          </p:nvPr>
        </p:nvGraphicFramePr>
        <p:xfrm>
          <a:off x="4845368" y="2133600"/>
          <a:ext cx="3275330" cy="77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文本框 4"/>
          <p:cNvSpPr txBox="1"/>
          <p:nvPr>
            <p:custDataLst>
              <p:tags r:id="rId24"/>
            </p:custDataLst>
          </p:nvPr>
        </p:nvSpPr>
        <p:spPr>
          <a:xfrm>
            <a:off x="5448618" y="2940050"/>
            <a:ext cx="9175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移动云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25"/>
            </p:custDataLst>
          </p:nvPr>
        </p:nvSpPr>
        <p:spPr>
          <a:xfrm>
            <a:off x="10278110" y="2940050"/>
            <a:ext cx="8318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物联网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6"/>
            </p:custDataLst>
          </p:nvPr>
        </p:nvSpPr>
        <p:spPr>
          <a:xfrm>
            <a:off x="7923530" y="2940050"/>
            <a:ext cx="71374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专线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27"/>
            </p:custDataLst>
          </p:nvPr>
        </p:nvSpPr>
        <p:spPr>
          <a:xfrm>
            <a:off x="6024245" y="1960245"/>
            <a:ext cx="9175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ICT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（大口径）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1" name="图表 20"/>
          <p:cNvGraphicFramePr/>
          <p:nvPr>
            <p:custDataLst>
              <p:tags r:id="rId28"/>
            </p:custDataLst>
          </p:nvPr>
        </p:nvGraphicFramePr>
        <p:xfrm>
          <a:off x="4731385" y="3213100"/>
          <a:ext cx="2299970" cy="77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2" name="图表 21"/>
          <p:cNvGraphicFramePr/>
          <p:nvPr>
            <p:custDataLst>
              <p:tags r:id="rId29"/>
            </p:custDataLst>
          </p:nvPr>
        </p:nvGraphicFramePr>
        <p:xfrm>
          <a:off x="7135495" y="3213735"/>
          <a:ext cx="2250440" cy="77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31" name="图表 30"/>
          <p:cNvGraphicFramePr/>
          <p:nvPr>
            <p:custDataLst>
              <p:tags r:id="rId30"/>
            </p:custDataLst>
          </p:nvPr>
        </p:nvGraphicFramePr>
        <p:xfrm>
          <a:off x="9549130" y="3213735"/>
          <a:ext cx="2250440" cy="77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6" name="图表 35"/>
          <p:cNvGraphicFramePr/>
          <p:nvPr>
            <p:custDataLst>
              <p:tags r:id="rId31"/>
            </p:custDataLst>
          </p:nvPr>
        </p:nvGraphicFramePr>
        <p:xfrm>
          <a:off x="8400098" y="2133600"/>
          <a:ext cx="3275330" cy="77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39" name="文本框 38"/>
          <p:cNvSpPr txBox="1"/>
          <p:nvPr>
            <p:custDataLst>
              <p:tags r:id="rId32"/>
            </p:custDataLst>
          </p:nvPr>
        </p:nvSpPr>
        <p:spPr>
          <a:xfrm>
            <a:off x="9578975" y="1960245"/>
            <a:ext cx="9175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成员收入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162800" y="2277110"/>
            <a:ext cx="805180" cy="575945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427345" y="3357245"/>
            <a:ext cx="1544955" cy="575945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011285" y="3357245"/>
            <a:ext cx="370205" cy="575945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1130280" y="3372485"/>
            <a:ext cx="617220" cy="575945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6744335" y="4869180"/>
            <a:ext cx="1299845" cy="575945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840595" y="4869180"/>
            <a:ext cx="1805940" cy="575945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0278110" y="2277110"/>
            <a:ext cx="1281430" cy="575945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7585075" y="5877560"/>
            <a:ext cx="459105" cy="575945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0767695" y="5877560"/>
            <a:ext cx="878840" cy="575945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8" name="图表 7"/>
          <p:cNvGraphicFramePr/>
          <p:nvPr/>
        </p:nvGraphicFramePr>
        <p:xfrm>
          <a:off x="335280" y="2535555"/>
          <a:ext cx="3955415" cy="39408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3909060" y="4509135"/>
            <a:ext cx="64008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900" b="1">
                <a:latin typeface="微软雅黑" panose="020B0503020204020204" pitchFamily="34" charset="-122"/>
                <a:ea typeface="微软雅黑" panose="020B0503020204020204" pitchFamily="34" charset="-122"/>
              </a:rPr>
              <a:t>收入增幅</a:t>
            </a:r>
            <a:endParaRPr lang="zh-CN" altLang="en-US" sz="9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2018665" y="2132965"/>
            <a:ext cx="64008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900" b="1">
                <a:latin typeface="微软雅黑" panose="020B0503020204020204" pitchFamily="34" charset="-122"/>
                <a:ea typeface="微软雅黑" panose="020B0503020204020204" pitchFamily="34" charset="-122"/>
              </a:rPr>
              <a:t>产品效益</a:t>
            </a:r>
            <a:endParaRPr lang="zh-CN" altLang="en-US" sz="9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4" name="表格 43"/>
          <p:cNvGraphicFramePr/>
          <p:nvPr/>
        </p:nvGraphicFramePr>
        <p:xfrm>
          <a:off x="3143885" y="3068955"/>
          <a:ext cx="1047750" cy="31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3875"/>
                <a:gridCol w="523875"/>
              </a:tblGrid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收入增幅</a:t>
                      </a:r>
                      <a:endParaRPr lang="zh-CN" altLang="en-US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全市第1</a:t>
                      </a:r>
                      <a:endParaRPr lang="zh-CN" altLang="en-US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产品效益</a:t>
                      </a:r>
                      <a:endParaRPr 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5" name="表格 44"/>
          <p:cNvGraphicFramePr/>
          <p:nvPr/>
        </p:nvGraphicFramePr>
        <p:xfrm>
          <a:off x="1199515" y="4084320"/>
          <a:ext cx="1047750" cy="31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3875"/>
                <a:gridCol w="523875"/>
              </a:tblGrid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收入增幅</a:t>
                      </a:r>
                      <a:endParaRPr lang="zh-CN" altLang="en-US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产品效益</a:t>
                      </a:r>
                      <a:endParaRPr 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6" name="表格 45"/>
          <p:cNvGraphicFramePr/>
          <p:nvPr/>
        </p:nvGraphicFramePr>
        <p:xfrm>
          <a:off x="1610995" y="4956175"/>
          <a:ext cx="1047750" cy="31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3875"/>
                <a:gridCol w="523875"/>
              </a:tblGrid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收入增幅</a:t>
                      </a:r>
                      <a:endParaRPr lang="zh-CN" altLang="en-US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产品效益</a:t>
                      </a:r>
                      <a:endParaRPr 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9" name="表格 48"/>
          <p:cNvGraphicFramePr/>
          <p:nvPr/>
        </p:nvGraphicFramePr>
        <p:xfrm>
          <a:off x="563245" y="5877560"/>
          <a:ext cx="1047750" cy="31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3875"/>
                <a:gridCol w="523875"/>
              </a:tblGrid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收入增幅</a:t>
                      </a:r>
                      <a:endParaRPr lang="zh-CN" altLang="en-US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7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产品效益</a:t>
                      </a:r>
                      <a:endParaRPr 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0" name="表格 49"/>
          <p:cNvGraphicFramePr/>
          <p:nvPr/>
        </p:nvGraphicFramePr>
        <p:xfrm>
          <a:off x="2999740" y="3773170"/>
          <a:ext cx="1047750" cy="31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3875"/>
                <a:gridCol w="523875"/>
              </a:tblGrid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收入增幅</a:t>
                      </a:r>
                      <a:endParaRPr lang="zh-CN" altLang="en-US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产品效益</a:t>
                      </a:r>
                      <a:endParaRPr 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2" name="表格 51"/>
          <p:cNvGraphicFramePr/>
          <p:nvPr/>
        </p:nvGraphicFramePr>
        <p:xfrm>
          <a:off x="3071495" y="4869180"/>
          <a:ext cx="1047750" cy="31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3875"/>
                <a:gridCol w="523875"/>
              </a:tblGrid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收入增幅</a:t>
                      </a:r>
                      <a:endParaRPr lang="zh-CN" altLang="en-US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产品效益</a:t>
                      </a:r>
                      <a:endParaRPr 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4" name="表格 53"/>
          <p:cNvGraphicFramePr/>
          <p:nvPr/>
        </p:nvGraphicFramePr>
        <p:xfrm>
          <a:off x="2567940" y="5877560"/>
          <a:ext cx="1047750" cy="31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3875"/>
                <a:gridCol w="523875"/>
              </a:tblGrid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收入增幅</a:t>
                      </a:r>
                      <a:endParaRPr lang="zh-CN" altLang="en-US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产品效益</a:t>
                      </a:r>
                      <a:endParaRPr 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lnSpc>
                          <a:spcPct val="80000"/>
                        </a:lnSpc>
                        <a:buNone/>
                      </a:pPr>
                      <a:r>
                        <a:rPr 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全市第</a:t>
                      </a:r>
                      <a:r>
                        <a:rPr lang="en-US" altLang="zh-CN" sz="800" b="0" i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7</a:t>
                      </a:r>
                      <a:endParaRPr lang="en-US" altLang="zh-CN" sz="800" b="0" i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8" name="picture 13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1770" y="167640"/>
            <a:ext cx="7506970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整体运营情况 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网格收入</a:t>
            </a:r>
            <a:endParaRPr lang="zh-CN" altLang="en-US" sz="24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图表 3"/>
          <p:cNvGraphicFramePr/>
          <p:nvPr>
            <p:custDataLst>
              <p:tags r:id="rId5"/>
            </p:custDataLst>
          </p:nvPr>
        </p:nvGraphicFramePr>
        <p:xfrm>
          <a:off x="479425" y="1851025"/>
          <a:ext cx="11372850" cy="14116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6" name="图表 35"/>
          <p:cNvGraphicFramePr/>
          <p:nvPr>
            <p:custDataLst>
              <p:tags r:id="rId6"/>
            </p:custDataLst>
          </p:nvPr>
        </p:nvGraphicFramePr>
        <p:xfrm>
          <a:off x="629920" y="3268980"/>
          <a:ext cx="11158855" cy="18561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119380" y="4018915"/>
            <a:ext cx="917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二类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网格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图表 4"/>
          <p:cNvGraphicFramePr/>
          <p:nvPr>
            <p:custDataLst>
              <p:tags r:id="rId8"/>
            </p:custDataLst>
          </p:nvPr>
        </p:nvGraphicFramePr>
        <p:xfrm>
          <a:off x="630555" y="4739005"/>
          <a:ext cx="11031220" cy="2043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120015" y="5436235"/>
            <a:ext cx="917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三类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网格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07670" y="693420"/>
            <a:ext cx="11339830" cy="1092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ClrTx/>
              <a:buSzTx/>
              <a:buFont typeface="Wingdings" panose="05000000000000000000" charset="0"/>
              <a:buNone/>
            </a:pP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2024年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网格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收入同比增幅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18.08%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；其中一类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网格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个、二类网格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个、三类网格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个收入同比为正。</a:t>
            </a:r>
            <a:r>
              <a:rPr lang="zh-CN" altLang="en-US" sz="1200" i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正增长网格有</a:t>
            </a:r>
            <a:r>
              <a:rPr lang="zh-CN" altLang="en-US" sz="1200" i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类：嘉善罗星、嘉禾经开、桐乡梧桐、海宁硖石、嘉禾秀洲；二类：海宁海昌、海宁许村、嘉善西塘、嘉禾王江泾、嘉禾余新、桐乡乌镇、桐乡崇福、海宁盐官、平湖乍浦、平湖经开；三类：嘉禾王店、海宁袁花、嘉善干窑、平湖新仓、海宁斜桥、桐乡屠甸、</a:t>
            </a:r>
            <a:r>
              <a:rPr lang="zh-CN" altLang="en-US" sz="1200" i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海盐秦山、</a:t>
            </a:r>
            <a:r>
              <a:rPr lang="zh-CN" altLang="en-US" sz="1200" i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嘉善姚庄、嘉禾洪合、海盐通元、桐乡石门。</a:t>
            </a:r>
            <a:endParaRPr lang="zh-CN" altLang="en-US" sz="1200" b="1" i="1" kern="1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20015" y="2348230"/>
            <a:ext cx="917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一类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网格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680325" y="2257425"/>
            <a:ext cx="3893185" cy="920750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384290" y="3708400"/>
            <a:ext cx="5188585" cy="1212850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960235" y="5367020"/>
            <a:ext cx="4612640" cy="1212850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8" name="picture 13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1770" y="167640"/>
            <a:ext cx="7506970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整体运营情况 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网格产品效益</a:t>
            </a:r>
            <a:endParaRPr lang="zh-CN" altLang="en-US" sz="24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图表 3"/>
          <p:cNvGraphicFramePr/>
          <p:nvPr>
            <p:custDataLst>
              <p:tags r:id="rId5"/>
            </p:custDataLst>
          </p:nvPr>
        </p:nvGraphicFramePr>
        <p:xfrm>
          <a:off x="335280" y="2061210"/>
          <a:ext cx="11631930" cy="1249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6" name="图表 35"/>
          <p:cNvGraphicFramePr/>
          <p:nvPr>
            <p:custDataLst>
              <p:tags r:id="rId6"/>
            </p:custDataLst>
          </p:nvPr>
        </p:nvGraphicFramePr>
        <p:xfrm>
          <a:off x="629920" y="3074035"/>
          <a:ext cx="11323320" cy="2025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119380" y="3998595"/>
            <a:ext cx="917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二类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网格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图表 4"/>
          <p:cNvGraphicFramePr/>
          <p:nvPr>
            <p:custDataLst>
              <p:tags r:id="rId8"/>
            </p:custDataLst>
          </p:nvPr>
        </p:nvGraphicFramePr>
        <p:xfrm>
          <a:off x="630555" y="4526915"/>
          <a:ext cx="11322685" cy="2247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120015" y="5436235"/>
            <a:ext cx="917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三类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网格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35280" y="682625"/>
            <a:ext cx="11527155" cy="11499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  <a:buClrTx/>
              <a:buSzTx/>
              <a:buFont typeface="Wingdings" panose="05000000000000000000" charset="0"/>
              <a:buNone/>
            </a:pP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2024年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网格产品效益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60.6%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；其中一类网格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嘉禾经开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最高；二类网格</a:t>
            </a:r>
            <a:r>
              <a:rPr 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嘉善经开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最高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；三类网格</a:t>
            </a:r>
            <a:r>
              <a:rPr 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嘉禾洪合</a:t>
            </a:r>
            <a:r>
              <a:rPr 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最高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r>
              <a:rPr lang="zh-CN" altLang="en-US" sz="1200" i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嘉禾经开、嘉禾秀洲、嘉禾南湖、嘉善罗星、桐乡梧桐、平湖当湖效益率高于同类均值；嘉善经开、海宁许村、嘉禾城东、嘉禾王江泾、嘉善西塘、嘉禾大桥、海宁海昌、嘉善魏塘、海宁长安、桐乡洲泉、嘉禾城北效益率高于同类均值；嘉禾洪合、嘉善干窑、海盐经开、平湖新埭、海宁袁花、平湖独山港、海盐通元效益率高于同类均值。</a:t>
            </a:r>
            <a:endParaRPr lang="zh-CN" altLang="en-US" sz="1200" i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46990" y="2637155"/>
            <a:ext cx="917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一类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000" b="1">
                <a:latin typeface="微软雅黑" panose="020B0503020204020204" pitchFamily="34" charset="-122"/>
                <a:ea typeface="微软雅黑" panose="020B0503020204020204" pitchFamily="34" charset="-122"/>
              </a:rPr>
              <a:t>网格</a:t>
            </a:r>
            <a:endParaRPr lang="zh-CN" altLang="en-US" sz="1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50825" y="6452870"/>
            <a:ext cx="1101534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50000"/>
              </a:lnSpc>
              <a:buClrTx/>
              <a:buSzTx/>
              <a:buFont typeface="Wingdings" panose="05000000000000000000" charset="0"/>
              <a:buNone/>
            </a:pPr>
            <a:r>
              <a:rPr lang="zh-CN" altLang="en-US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注：网格</a:t>
            </a:r>
            <a:r>
              <a:rPr lang="zh-CN" altLang="en-US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成本未包含网络成本，产品收入效益率测算中收入不含核电</a:t>
            </a:r>
            <a:r>
              <a:rPr lang="en-US" altLang="zh-CN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收入。</a:t>
            </a:r>
            <a:endParaRPr lang="zh-CN" altLang="en-US" sz="1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063355" y="2061210"/>
            <a:ext cx="2790825" cy="1212850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256270" y="3582035"/>
            <a:ext cx="3597275" cy="1223010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104380" y="5165090"/>
            <a:ext cx="4749165" cy="1242060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8" name="picture 13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222103" y="909177"/>
            <a:ext cx="11932811" cy="932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algn="l" rtl="0" eaLnBrk="0">
              <a:lnSpc>
                <a:spcPct val="98000"/>
              </a:lnSpc>
            </a:pPr>
            <a:r>
              <a:rPr sz="1600" kern="0" spc="8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•</a:t>
            </a:r>
            <a:r>
              <a:rPr sz="1600" kern="0" spc="1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  </a:t>
            </a:r>
            <a:r>
              <a:rPr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重点市场</a:t>
            </a:r>
            <a:r>
              <a:rPr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深耕有力</a:t>
            </a:r>
            <a:r>
              <a:rPr sz="1600" kern="0" spc="-14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集客市场保拓提升明显</a:t>
            </a:r>
            <a:r>
              <a:rPr sz="1600" kern="0" spc="-16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，信息化市</a:t>
            </a:r>
            <a:r>
              <a:rPr sz="1600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场</a:t>
            </a:r>
            <a:r>
              <a:rPr lang="zh-CN" sz="1600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份额效益提升</a:t>
            </a:r>
            <a:r>
              <a:rPr sz="1600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，商客</a:t>
            </a:r>
            <a:r>
              <a:rPr lang="zh-CN" sz="1600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市场</a:t>
            </a:r>
            <a:r>
              <a:rPr lang="zh-CN" altLang="en-US" sz="1600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持续攻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坚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2700" algn="l" rtl="0" eaLnBrk="0">
              <a:lnSpc>
                <a:spcPct val="98000"/>
              </a:lnSpc>
              <a:spcBef>
                <a:spcPts val="460"/>
              </a:spcBef>
            </a:pPr>
            <a:r>
              <a:rPr sz="1600" kern="0" spc="8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•</a:t>
            </a:r>
            <a:r>
              <a:rPr sz="1600" kern="0" spc="5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  </a:t>
            </a:r>
            <a:r>
              <a:rPr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重点业务</a:t>
            </a:r>
            <a:r>
              <a:rPr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扎实推进</a:t>
            </a:r>
            <a:r>
              <a:rPr sz="1600" kern="0" spc="-1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基础业务不断夯实，转型业务持续壮大</a:t>
            </a:r>
            <a:endParaRPr lang="zh-CN" altLang="en-US" sz="1600" kern="0" spc="8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2700" algn="l" rtl="0" eaLnBrk="0">
              <a:lnSpc>
                <a:spcPct val="98000"/>
              </a:lnSpc>
              <a:spcBef>
                <a:spcPts val="460"/>
              </a:spcBef>
            </a:pPr>
            <a:r>
              <a:rPr sz="1600" kern="0" spc="8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•</a:t>
            </a:r>
            <a:r>
              <a:rPr sz="1600" kern="0" spc="10" dirty="0">
                <a:solidFill>
                  <a:srgbClr val="FF0000">
                    <a:alpha val="100000"/>
                  </a:srgbClr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+mn-ea"/>
              </a:rPr>
              <a:t>  </a:t>
            </a:r>
            <a:r>
              <a:rPr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能力建设</a:t>
            </a:r>
            <a:r>
              <a:rPr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初显成效</a:t>
            </a:r>
            <a:r>
              <a:rPr sz="1600" kern="0" spc="-15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队伍能力、售中售后质效、业务管理能力等稳步提升</a:t>
            </a:r>
            <a:endParaRPr lang="zh-CN" altLang="en-US" sz="1600" b="1" kern="0" spc="80" dirty="0" smtClean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208280" y="2254885"/>
            <a:ext cx="3663950" cy="341503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748030" y="2082800"/>
            <a:ext cx="237363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重点市场深耕有力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圆角矩形 14"/>
          <p:cNvSpPr/>
          <p:nvPr>
            <p:custDataLst>
              <p:tags r:id="rId3"/>
            </p:custDataLst>
          </p:nvPr>
        </p:nvSpPr>
        <p:spPr>
          <a:xfrm>
            <a:off x="4203700" y="2254885"/>
            <a:ext cx="3682365" cy="340550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4910455" y="2057400"/>
            <a:ext cx="2373630" cy="30988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重点业务扎实推进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1770" y="167640"/>
            <a:ext cx="7506970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整体运营情况 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2024年成绩</a:t>
            </a:r>
            <a:endParaRPr lang="en-US" altLang="zh-CN" sz="24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圆角矩形 4"/>
          <p:cNvSpPr/>
          <p:nvPr>
            <p:custDataLst>
              <p:tags r:id="rId4"/>
            </p:custDataLst>
          </p:nvPr>
        </p:nvSpPr>
        <p:spPr>
          <a:xfrm>
            <a:off x="8256270" y="2254885"/>
            <a:ext cx="3682365" cy="340550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8963025" y="2057400"/>
            <a:ext cx="2373630" cy="30988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能力建设初显成效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29310" y="2605405"/>
            <a:ext cx="240157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1000" b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集客</a:t>
            </a:r>
            <a:r>
              <a:rPr lang="zh-CN" altLang="en-US" sz="1000" b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市场：全面推进成员保拓</a:t>
            </a:r>
            <a:endParaRPr lang="zh-CN" altLang="en-US" sz="1000" b="1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5600" y="2997200"/>
            <a:ext cx="1463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重点集团成员收入提升</a:t>
            </a:r>
            <a:endParaRPr lang="zh-CN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1.94PP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，全省第三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207895" y="2997200"/>
            <a:ext cx="1463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重要看管客户纳管</a:t>
            </a: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率</a:t>
            </a:r>
            <a:endParaRPr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97%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，全省第三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509760" y="3963035"/>
            <a:ext cx="13474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项目一次性交付及时率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58.1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%</a:t>
            </a: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，提升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27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</a:t>
            </a:r>
            <a:endParaRPr lang="zh-CN" altLang="en-US" sz="9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750550" y="3963035"/>
            <a:ext cx="12738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项目平均交付时长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178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天</a:t>
            </a: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，缩短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%</a:t>
            </a:r>
            <a:endParaRPr lang="zh-CN" altLang="en-US" sz="9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56905" y="3690620"/>
            <a:ext cx="36817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 u="sng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售中售后：高质</a:t>
            </a:r>
            <a:r>
              <a:rPr lang="zh-CN" altLang="en-US" sz="1000" b="1" u="sng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高效</a:t>
            </a:r>
            <a:endParaRPr lang="zh-CN" altLang="en-US" sz="1000" b="1" u="sng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536315" y="5877560"/>
            <a:ext cx="6294120" cy="1091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绽放杯</a:t>
            </a:r>
            <a:r>
              <a:rPr lang="zh-CN" sz="1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sz="1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市政企、平湖、海宁</a:t>
            </a:r>
            <a:r>
              <a:rPr lang="zh-CN" sz="1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荣获</a:t>
            </a:r>
            <a:r>
              <a:rPr 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全国奖项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</a:t>
            </a:r>
            <a:r>
              <a:rPr lang="zh-CN" altLang="en-US" sz="1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zh-CN" altLang="en-US" sz="1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嘉禾、海盐</a:t>
            </a:r>
            <a:r>
              <a:rPr lang="zh-CN" altLang="en-US" sz="1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等四个分公司共获得</a:t>
            </a:r>
            <a:r>
              <a:rPr lang="zh-CN" altLang="en-US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省级奖项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21</a:t>
            </a:r>
            <a:r>
              <a:rPr lang="zh-CN" altLang="en-US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</a:t>
            </a:r>
            <a:endParaRPr lang="zh-CN" altLang="en-US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华彩杯</a:t>
            </a:r>
            <a:r>
              <a:rPr lang="zh-CN" altLang="en-US" sz="1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嘉善、平湖</a:t>
            </a:r>
            <a:r>
              <a:rPr lang="zh-CN" altLang="en-US" sz="1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共获得</a:t>
            </a:r>
            <a:r>
              <a:rPr lang="zh-CN" altLang="en-US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省级奖项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</a:t>
            </a:r>
            <a:endParaRPr lang="zh-CN" altLang="en-US" sz="1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sz="1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海宁移动与海宁交警5G+智慧出行AI态势感知项目荣获2024年度</a:t>
            </a:r>
            <a:r>
              <a:rPr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集团</a:t>
            </a:r>
            <a:r>
              <a:rPr 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分公司</a:t>
            </a:r>
            <a:r>
              <a:rPr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龙头“双A”示范项目</a:t>
            </a:r>
            <a:r>
              <a:rPr sz="1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认定</a:t>
            </a:r>
            <a:endParaRPr sz="1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嘉兴警务通和对讲项目</a:t>
            </a:r>
            <a:r>
              <a:rPr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获集团2024年度视联网优秀案例</a:t>
            </a:r>
            <a:endParaRPr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sz="1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904365" y="4133850"/>
            <a:ext cx="18821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金额份额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51.9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%</a:t>
            </a:r>
            <a:endParaRPr lang="zh-CN" altLang="en-US" sz="9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提升</a:t>
            </a:r>
            <a:r>
              <a:rPr 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0.2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PP，</a:t>
            </a:r>
            <a:r>
              <a:rPr lang="zh-CN" altLang="en-US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个数份额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45.1%</a:t>
            </a:r>
            <a:endParaRPr lang="en-US" altLang="zh-CN" sz="9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53720" y="4133850"/>
            <a:ext cx="12369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项目毛利率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9.1%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提升</a:t>
            </a:r>
            <a:r>
              <a:rPr 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3.36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</a:t>
            </a:r>
            <a:endParaRPr lang="en-US" altLang="zh-CN" sz="9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69435" y="3717691"/>
            <a:ext cx="2921321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 u="sng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信息化市场：份额效益双提升</a:t>
            </a:r>
            <a:endParaRPr lang="zh-CN" altLang="en-US" sz="1000" b="1" u="sng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18805" y="3963670"/>
            <a:ext cx="12617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项目N次客户合作率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39.6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%</a:t>
            </a: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，提升</a:t>
            </a:r>
            <a:r>
              <a:rPr 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10.7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</a:t>
            </a:r>
            <a:endParaRPr lang="zh-CN" altLang="en-US" sz="9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>
            <p:custDataLst>
              <p:tags r:id="rId5"/>
            </p:custDataLst>
          </p:nvPr>
        </p:nvSpPr>
        <p:spPr>
          <a:xfrm>
            <a:off x="8112125" y="4820285"/>
            <a:ext cx="1835150" cy="3835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政企欠费综合考评</a:t>
            </a:r>
            <a:r>
              <a:rPr lang="zh-CN" altLang="en-US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endParaRPr lang="zh-CN" altLang="en-US" sz="9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全省第一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257540" y="4476750"/>
            <a:ext cx="3681095" cy="2774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000" b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业务管理：走在前列</a:t>
            </a:r>
            <a:endParaRPr lang="en-US" altLang="zh-CN" sz="1000" b="1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6"/>
            </p:custDataLst>
          </p:nvPr>
        </p:nvSpPr>
        <p:spPr>
          <a:xfrm>
            <a:off x="8112125" y="5152390"/>
            <a:ext cx="1835150" cy="3835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长账龄欠费原值增幅</a:t>
            </a:r>
            <a:endParaRPr lang="zh-CN" altLang="en-US" sz="9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全省第二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7"/>
            </p:custDataLst>
          </p:nvPr>
        </p:nvSpPr>
        <p:spPr>
          <a:xfrm>
            <a:off x="10056495" y="4820285"/>
            <a:ext cx="1835150" cy="3835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政企风险防控综合得分</a:t>
            </a:r>
            <a:r>
              <a:rPr lang="zh-CN" altLang="en-US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endParaRPr lang="zh-CN" altLang="en-US" sz="9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全省第二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>
            <p:custDataLst>
              <p:tags r:id="rId8"/>
            </p:custDataLst>
          </p:nvPr>
        </p:nvSpPr>
        <p:spPr>
          <a:xfrm>
            <a:off x="9984105" y="5152390"/>
            <a:ext cx="1835150" cy="3835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集团坏账增幅</a:t>
            </a:r>
            <a:endParaRPr lang="zh-CN" altLang="en-US" sz="9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全省第二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003925" y="4579620"/>
            <a:ext cx="2036445" cy="36830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专网产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品收入2525万</a:t>
            </a:r>
            <a:endParaRPr lang="zh-CN" altLang="en-US" sz="9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完成率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167%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全省第一</a:t>
            </a:r>
            <a:endParaRPr lang="zh-CN" altLang="en-US" sz="9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06900" y="3766185"/>
            <a:ext cx="1893570" cy="36830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物联网产品收入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8972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en-US" altLang="zh-CN" sz="9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同比增长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35.2%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全省第三</a:t>
            </a:r>
            <a:endParaRPr lang="zh-CN" altLang="en-US" sz="9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04900" y="4718740"/>
            <a:ext cx="185039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0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商客市场：规模与渗透</a:t>
            </a:r>
            <a:r>
              <a:rPr lang="zh-CN" altLang="en-US" sz="1000" b="1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</a:t>
            </a:r>
            <a:endParaRPr lang="en-US" altLang="zh-CN" sz="1000" b="1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22250" y="5085715"/>
            <a:ext cx="18427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商客市场客户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渗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透率</a:t>
            </a:r>
            <a:r>
              <a:rPr lang="en-US" altLang="zh-CN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43.4</a:t>
            </a:r>
            <a:r>
              <a:rPr lang="en-US" alt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，基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提升</a:t>
            </a:r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7.7pp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全省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</a:t>
            </a:r>
            <a:endParaRPr lang="zh-CN" altLang="en-US" sz="9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257540" y="2508250"/>
            <a:ext cx="363855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  <a:defRPr sz="1000" b="1" u="sng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队伍能力：量质并进</a:t>
            </a:r>
            <a:endParaRPr lang="en-US" altLang="zh-CN" dirty="0"/>
          </a:p>
        </p:txBody>
      </p:sp>
      <p:sp>
        <p:nvSpPr>
          <p:cNvPr id="38" name="矩形 37"/>
          <p:cNvSpPr/>
          <p:nvPr/>
        </p:nvSpPr>
        <p:spPr>
          <a:xfrm>
            <a:off x="10478135" y="2781300"/>
            <a:ext cx="14605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外包队伍核心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线路通路比超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35</a:t>
            </a:r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，收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支</a:t>
            </a:r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zh-CN" altLang="en-US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9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296017" y="3284751"/>
            <a:ext cx="1851789" cy="246221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全省商客队伍技能大赛</a:t>
            </a: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一等奖</a:t>
            </a:r>
            <a:endParaRPr lang="zh-CN" altLang="en-US" sz="1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486775" y="2781300"/>
            <a:ext cx="14605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客户经理双高产品收入</a:t>
            </a:r>
            <a:endParaRPr lang="zh-CN" altLang="en-US" sz="9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同比提升</a:t>
            </a:r>
            <a:r>
              <a:rPr lang="en-US" altLang="zh-CN" sz="9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63.4%</a:t>
            </a:r>
            <a:endParaRPr lang="en-US" altLang="zh-CN" sz="9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39920" y="4579620"/>
            <a:ext cx="13398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移动云收</a:t>
            </a:r>
            <a:r>
              <a:rPr 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入</a:t>
            </a:r>
            <a:r>
              <a:rPr lang="en-US" alt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4.02</a:t>
            </a: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亿元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，同比提升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全省第三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204585" y="3766185"/>
            <a:ext cx="16814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IDC收</a:t>
            </a:r>
            <a:r>
              <a:rPr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入7478万</a:t>
            </a:r>
            <a:r>
              <a:rPr 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元</a:t>
            </a:r>
            <a:endParaRPr lang="zh-CN" sz="9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同比提升、完成率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全省第一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439920" y="5083810"/>
            <a:ext cx="13862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云电脑收入</a:t>
            </a:r>
            <a:r>
              <a:rPr lang="en-US" alt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365</a:t>
            </a: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万元</a:t>
            </a:r>
            <a:endParaRPr lang="zh-CN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完成率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全省第二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254115" y="5083810"/>
            <a:ext cx="14662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智慧民生收入</a:t>
            </a:r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844</a:t>
            </a: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万元</a:t>
            </a:r>
            <a:endParaRPr lang="zh-CN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规模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全省第二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160010" y="4231640"/>
            <a:ext cx="176657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1000" b="1" u="sng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转型业务</a:t>
            </a:r>
            <a:r>
              <a:rPr lang="zh-CN" altLang="en-US" sz="1000" b="1" u="sng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：壮大增长极</a:t>
            </a:r>
            <a:endParaRPr lang="zh-CN" altLang="en-US" sz="1000" b="1" u="sng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56" name="picture 15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9120505" y="3288030"/>
            <a:ext cx="243840" cy="243840"/>
          </a:xfrm>
          <a:prstGeom prst="rect">
            <a:avLst/>
          </a:prstGeom>
        </p:spPr>
      </p:pic>
      <p:sp>
        <p:nvSpPr>
          <p:cNvPr id="47" name="圆角矩形 46"/>
          <p:cNvSpPr/>
          <p:nvPr/>
        </p:nvSpPr>
        <p:spPr>
          <a:xfrm>
            <a:off x="1056005" y="6165215"/>
            <a:ext cx="1877060" cy="32131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其他荣誉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160010" y="2477770"/>
            <a:ext cx="176657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1000" b="1" u="sng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基础业务：守好基本盘</a:t>
            </a:r>
            <a:endParaRPr lang="zh-CN" altLang="en-US" sz="1000" b="1" u="sng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2105025" y="5085715"/>
            <a:ext cx="17672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融合套餐目标完成率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102.5%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全省第二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204585" y="3296920"/>
            <a:ext cx="1463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</a:t>
            </a:r>
            <a:r>
              <a:rPr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双线</a:t>
            </a: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净增</a:t>
            </a:r>
            <a:r>
              <a:rPr lang="en-US" alt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5760</a:t>
            </a:r>
            <a:r>
              <a:rPr lang="zh-CN" altLang="en-US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线</a:t>
            </a:r>
            <a:endParaRPr lang="zh-CN" altLang="en-US" sz="9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完成率全省第一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406900" y="2708910"/>
            <a:ext cx="1463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</a:t>
            </a:r>
            <a:r>
              <a:rPr 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</a:t>
            </a:r>
            <a:r>
              <a:rPr lang="en-US" alt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2.25亿</a:t>
            </a:r>
            <a:r>
              <a:rPr lang="zh-CN" altLang="en-US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元</a:t>
            </a:r>
            <a:endParaRPr lang="zh-CN" altLang="en-US" sz="9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同比提升</a:t>
            </a:r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</a:t>
            </a:r>
            <a:r>
              <a:rPr lang="en-US" altLang="zh-CN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endParaRPr lang="en-US" altLang="zh-CN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6204585" y="2708910"/>
            <a:ext cx="1463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短彩直</a:t>
            </a:r>
            <a:r>
              <a:rPr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签</a:t>
            </a:r>
            <a:r>
              <a:rPr lang="zh-CN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</a:t>
            </a:r>
            <a:r>
              <a:rPr lang="en-US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2003</a:t>
            </a:r>
            <a:r>
              <a:rPr lang="zh-CN" altLang="en-US" sz="9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同比提升</a:t>
            </a:r>
            <a:r>
              <a:rPr 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34%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，全省第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三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406900" y="3296920"/>
            <a:ext cx="1463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专线保有率</a:t>
            </a: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95.2%</a:t>
            </a:r>
            <a:endParaRPr lang="zh-CN" altLang="en-US" sz="9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全省</a:t>
            </a:r>
            <a:r>
              <a:rPr lang="zh-CN" altLang="en-US" sz="9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第三</a:t>
            </a:r>
            <a:endParaRPr lang="zh-CN" altLang="en-US" sz="9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2959080" y="59709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8" name="picture 13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406400" y="886460"/>
            <a:ext cx="11598275" cy="75819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98450" indent="-285750" algn="l" rtl="0" eaLnBrk="0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效益意识</a:t>
            </a:r>
            <a:r>
              <a:rPr lang="zh-CN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仍需深入，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通过</a:t>
            </a:r>
            <a:r>
              <a:rPr 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成本依赖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型业务、通过低折扣</a:t>
            </a:r>
            <a:r>
              <a:rPr 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达成指标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的情况仍普遍存在。</a:t>
            </a:r>
            <a:endParaRPr lang="zh-CN" altLang="en-US" sz="1600" kern="0" spc="8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98450" indent="-285750" algn="l" rtl="0" eaLnBrk="0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双高产品</a:t>
            </a:r>
            <a:r>
              <a:rPr lang="zh-CN" altLang="en-US" sz="1600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空间较大，基础业务价值攻坚规模依然偏小，转型业务缺乏效益大单，攻坚力度仍需提升。</a:t>
            </a:r>
            <a:endParaRPr lang="zh-CN" altLang="en-US" sz="1600" kern="0" spc="8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10"/>
            </p:custDataLst>
          </p:nvPr>
        </p:nvSpPr>
        <p:spPr>
          <a:xfrm>
            <a:off x="280035" y="2111375"/>
            <a:ext cx="11643360" cy="416179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930140" y="1885950"/>
            <a:ext cx="254762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效益意识与执行攻坚有待强化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1770" y="167640"/>
            <a:ext cx="7506970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主要问题（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1/3</a:t>
            </a:r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效益导向贯彻仍需进一步深入</a:t>
            </a:r>
            <a:endParaRPr lang="zh-CN" altLang="en-US" sz="24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8" name="图表 87"/>
          <p:cNvGraphicFramePr/>
          <p:nvPr/>
        </p:nvGraphicFramePr>
        <p:xfrm>
          <a:off x="6851650" y="3169285"/>
          <a:ext cx="2484755" cy="1139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6800850" y="2554605"/>
            <a:ext cx="4596130" cy="706755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面对难而正确的事攻坚不足，专线</a:t>
            </a: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ABC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类</a:t>
            </a:r>
            <a:r>
              <a:rPr lang="zh-CN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在网集团渗透</a:t>
            </a:r>
            <a:r>
              <a:rPr lang="zh-CN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仅</a:t>
            </a:r>
            <a:r>
              <a:rPr lang="en-US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32%</a:t>
            </a:r>
            <a:r>
              <a:rPr lang="zh-CN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，主动迎回攻坚方面的执行偏弱。</a:t>
            </a:r>
            <a:endParaRPr lang="zh-CN" altLang="zh-CN" sz="10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zh-CN" sz="10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5" name="图表 14"/>
          <p:cNvGraphicFramePr/>
          <p:nvPr/>
        </p:nvGraphicFramePr>
        <p:xfrm>
          <a:off x="9263380" y="3475990"/>
          <a:ext cx="2233930" cy="6426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9551670" y="3139440"/>
            <a:ext cx="1610360" cy="245110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pPr algn="ctr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近三年新拓ABC集团数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78790" y="4436745"/>
            <a:ext cx="5403215" cy="375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指标导向，低折扣获取业务现象普遍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031990" y="3139440"/>
            <a:ext cx="1355090" cy="245110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pPr algn="ctr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ABC集团渗透率</a:t>
            </a:r>
            <a:r>
              <a:rPr lang="en-US" altLang="zh-CN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32%</a:t>
            </a:r>
            <a:endParaRPr lang="en-US" altLang="zh-CN" sz="1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40" name="图表 39"/>
          <p:cNvGraphicFramePr/>
          <p:nvPr/>
        </p:nvGraphicFramePr>
        <p:xfrm>
          <a:off x="921385" y="5216525"/>
          <a:ext cx="1927860" cy="9029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1" name="图表 40"/>
          <p:cNvGraphicFramePr/>
          <p:nvPr/>
        </p:nvGraphicFramePr>
        <p:xfrm>
          <a:off x="3834765" y="5240655"/>
          <a:ext cx="1283335" cy="88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1" name="文本框 20"/>
          <p:cNvSpPr txBox="1"/>
          <p:nvPr/>
        </p:nvSpPr>
        <p:spPr>
          <a:xfrm>
            <a:off x="551180" y="2120900"/>
            <a:ext cx="5090160" cy="8604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ts val="16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charset="0"/>
              <a:buNone/>
            </a:pPr>
            <a:endParaRPr sz="10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ts val="16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避难求易，</a:t>
            </a:r>
            <a:r>
              <a:rPr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成本驱动型业务收入占</a:t>
            </a:r>
            <a:r>
              <a:rPr lang="zh-CN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比</a:t>
            </a:r>
            <a:r>
              <a:rPr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较高</a:t>
            </a:r>
            <a:endParaRPr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ts val="16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charset="0"/>
              <a:buNone/>
            </a:pPr>
            <a:endParaRPr lang="zh-CN"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051148" y="6045585"/>
            <a:ext cx="2464644" cy="4108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/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商机转化率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48.1%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，同比提升仅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1.1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%</a:t>
            </a:r>
            <a:endParaRPr lang="zh-CN" altLang="en-US" sz="1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zh-CN" altLang="en-US" sz="1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7" name="图表 26"/>
          <p:cNvGraphicFramePr/>
          <p:nvPr/>
        </p:nvGraphicFramePr>
        <p:xfrm>
          <a:off x="6782435" y="5096510"/>
          <a:ext cx="2232025" cy="8775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8" name="矩形 27"/>
          <p:cNvSpPr/>
          <p:nvPr/>
        </p:nvSpPr>
        <p:spPr>
          <a:xfrm>
            <a:off x="6816090" y="4591685"/>
            <a:ext cx="4925060" cy="553085"/>
          </a:xfrm>
          <a:prstGeom prst="rect">
            <a:avLst/>
          </a:prstGeom>
        </p:spPr>
        <p:txBody>
          <a:bodyPr wrap="square">
            <a:spAutoFit/>
          </a:bodyPr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面对高效益信息化服务产品，畏难情绪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严重，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低质化、低价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化业务商机占比高，</a:t>
            </a:r>
            <a:r>
              <a:rPr lang="zh-CN" altLang="en-US" sz="10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（商机平均金额仅</a:t>
            </a:r>
            <a:r>
              <a:rPr lang="en-US" altLang="zh-CN" sz="10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390</a:t>
            </a:r>
            <a:r>
              <a:rPr lang="zh-CN" altLang="en-US" sz="10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元</a:t>
            </a:r>
            <a:r>
              <a:rPr lang="en-US" altLang="zh-CN" sz="10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1000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</a:t>
            </a:r>
            <a:r>
              <a:rPr lang="en-US" altLang="zh-CN" sz="1000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1000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zh-CN" altLang="en-US" sz="10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MSP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现场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支撑占比低</a:t>
            </a:r>
            <a:r>
              <a:rPr lang="zh-CN" altLang="en-US" sz="10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（占比</a:t>
            </a:r>
            <a:r>
              <a:rPr lang="en-US" altLang="zh-CN" sz="10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4.8%</a:t>
            </a:r>
            <a:r>
              <a:rPr lang="zh-CN" altLang="en-US" sz="10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r>
              <a:rPr lang="zh-CN" altLang="en-US" sz="1000" i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endParaRPr lang="zh-CN" altLang="en-US" sz="1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30" name="图表 29"/>
          <p:cNvGraphicFramePr/>
          <p:nvPr/>
        </p:nvGraphicFramePr>
        <p:xfrm>
          <a:off x="9476740" y="5093335"/>
          <a:ext cx="1908810" cy="971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1" name="矩形 30"/>
          <p:cNvSpPr/>
          <p:nvPr/>
        </p:nvSpPr>
        <p:spPr>
          <a:xfrm>
            <a:off x="9768191" y="6067175"/>
            <a:ext cx="1325880" cy="24511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商机组成结构（个）</a:t>
            </a:r>
            <a:endParaRPr lang="zh-CN" altLang="en-US" sz="1000" dirty="0"/>
          </a:p>
        </p:txBody>
      </p:sp>
      <p:sp>
        <p:nvSpPr>
          <p:cNvPr id="32" name="文本框 31"/>
          <p:cNvSpPr txBox="1"/>
          <p:nvPr/>
        </p:nvSpPr>
        <p:spPr>
          <a:xfrm>
            <a:off x="3647440" y="2852420"/>
            <a:ext cx="23202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lvl="0" indent="-171450" algn="ctr">
              <a:lnSpc>
                <a:spcPct val="12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公有云重点产品一次性</a:t>
            </a:r>
            <a:r>
              <a:rPr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大颗粒收入</a:t>
            </a:r>
            <a:r>
              <a:rPr 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5555</a:t>
            </a:r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万元，</a:t>
            </a:r>
            <a:r>
              <a:rPr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占比</a:t>
            </a:r>
            <a:r>
              <a:rPr lang="en-US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41.8</a:t>
            </a:r>
            <a:r>
              <a:rPr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endParaRPr lang="zh-CN" altLang="en-US" sz="1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33" name="图表 32"/>
          <p:cNvGraphicFramePr/>
          <p:nvPr/>
        </p:nvGraphicFramePr>
        <p:xfrm>
          <a:off x="3575050" y="3342640"/>
          <a:ext cx="2208530" cy="9531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99" name="文本框 98"/>
          <p:cNvSpPr txBox="1"/>
          <p:nvPr/>
        </p:nvSpPr>
        <p:spPr>
          <a:xfrm>
            <a:off x="5448300" y="3632200"/>
            <a:ext cx="74803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</a:rPr>
              <a:t>单位：万元</a:t>
            </a:r>
            <a:endParaRPr lang="zh-CN" altLang="en-US" sz="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38200" y="4872355"/>
            <a:ext cx="239268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</a:t>
            </a:r>
            <a:r>
              <a:rPr lang="zh-CN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专线底线折扣及以下占比</a:t>
            </a:r>
            <a:r>
              <a:rPr lang="zh-CN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68%</a:t>
            </a:r>
            <a:endParaRPr lang="zh-CN" alt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77240" y="2825750"/>
            <a:ext cx="2091055" cy="5784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ctr" fontAlgn="auto">
              <a:lnSpc>
                <a:spcPts val="16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高成本产品及项目</a:t>
            </a: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</a:t>
            </a:r>
            <a:r>
              <a:rPr 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6.23</a:t>
            </a:r>
            <a:r>
              <a:rPr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亿，</a:t>
            </a:r>
            <a:endParaRPr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ts val="16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占B收入</a:t>
            </a:r>
            <a:r>
              <a:rPr 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11.6</a:t>
            </a:r>
            <a:r>
              <a:rPr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亿的</a:t>
            </a:r>
            <a:r>
              <a:rPr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en-US"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3.6</a:t>
            </a:r>
            <a:r>
              <a:rPr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0" name="图表 9"/>
          <p:cNvGraphicFramePr/>
          <p:nvPr/>
        </p:nvGraphicFramePr>
        <p:xfrm>
          <a:off x="695325" y="3281045"/>
          <a:ext cx="2484755" cy="1139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7679690" y="4314825"/>
            <a:ext cx="32232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转型高效益业务拓展乏力</a:t>
            </a:r>
            <a:endParaRPr lang="zh-CN" altLang="en-US" sz="1200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896860" y="2276475"/>
            <a:ext cx="2886075" cy="296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ts val="16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r>
              <a:rPr lang="zh-CN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基础高效益</a:t>
            </a:r>
            <a:r>
              <a:rPr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业务</a:t>
            </a:r>
            <a:r>
              <a:rPr lang="zh-CN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仍有空间</a:t>
            </a:r>
            <a:endParaRPr lang="zh-CN" sz="1200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285490" y="4899025"/>
            <a:ext cx="266636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</a:t>
            </a:r>
            <a:r>
              <a:rPr lang="zh-CN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短彩低折扣资费占比</a:t>
            </a:r>
            <a:r>
              <a:rPr lang="zh-CN" altLang="zh-CN" sz="1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32%</a:t>
            </a:r>
            <a:endParaRPr lang="zh-CN" altLang="zh-CN" sz="1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>
            <p:custDataLst>
              <p:tags r:id="rId6"/>
            </p:custDataLst>
          </p:nvPr>
        </p:nvSpPr>
        <p:spPr>
          <a:xfrm>
            <a:off x="6382385" y="2111375"/>
            <a:ext cx="5502275" cy="416179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328" name="picture 13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7246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280035" y="765175"/>
            <a:ext cx="11411585" cy="12458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12700" lvl="0" algn="l" eaLnBrk="0">
              <a:lnSpc>
                <a:spcPct val="130000"/>
              </a:lnSpc>
              <a:buClrTx/>
              <a:buSzTx/>
              <a:buFontTx/>
            </a:pPr>
            <a:r>
              <a:rPr lang="zh-CN" altLang="en-US"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• 集客/商客市场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看管水平不足，盲区集团较大范围存在，体系化运营不足，看管实效有待提升。</a:t>
            </a:r>
            <a:endParaRPr lang="zh-CN" altLang="en-US" sz="1600" kern="0" spc="80" dirty="0">
              <a:solidFill>
                <a:schemeClr val="tx1">
                  <a:alpha val="100000"/>
                </a:schemeClr>
              </a:solidFill>
              <a:latin typeface="Arial" panose="020B0604020202020204"/>
              <a:ea typeface="宋体" panose="02010600030101010101" pitchFamily="2" charset="-122"/>
              <a:cs typeface="Arial" panose="020B0604020202020204"/>
              <a:sym typeface="+mn-ea"/>
            </a:endParaRPr>
          </a:p>
          <a:p>
            <a:pPr marL="12700" lvl="0" algn="l" eaLnBrk="0">
              <a:lnSpc>
                <a:spcPct val="130000"/>
              </a:lnSpc>
              <a:buClrTx/>
              <a:buSzTx/>
              <a:buFontTx/>
            </a:pPr>
            <a:r>
              <a:rPr lang="zh-CN" altLang="en-US"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• 存量市场</a:t>
            </a:r>
            <a:r>
              <a:rPr lang="zh-CN" altLang="en-US" sz="1600" kern="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经营水平依然处在起步阶段，缺经分、缺产品、缺手段，增收效果不明显。</a:t>
            </a:r>
            <a:endParaRPr lang="zh-CN" sz="1600" kern="0" spc="80" dirty="0">
              <a:solidFill>
                <a:srgbClr val="FF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2700" lvl="0" algn="l" eaLnBrk="0">
              <a:lnSpc>
                <a:spcPct val="130000"/>
              </a:lnSpc>
              <a:buClrTx/>
              <a:buSzTx/>
              <a:buFontTx/>
            </a:pPr>
            <a:r>
              <a:rPr lang="zh-CN" altLang="en-US" sz="1600" b="1" kern="0" spc="8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• 风险防控</a:t>
            </a:r>
            <a:r>
              <a:rPr lang="zh-CN" altLang="en-US" sz="1600" kern="0" spc="80" dirty="0">
                <a:solidFill>
                  <a:schemeClr val="tx1">
                    <a:alpha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事前管控能力薄弱，稽核体系有待健全完善，一线合规意识和风险识别能力需细化加强。</a:t>
            </a:r>
            <a:endParaRPr lang="zh-CN" altLang="en-US" sz="1600" kern="0" spc="80" dirty="0">
              <a:solidFill>
                <a:schemeClr val="tx1">
                  <a:alpha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8"/>
            </p:custDataLst>
          </p:nvPr>
        </p:nvSpPr>
        <p:spPr>
          <a:xfrm>
            <a:off x="280035" y="2111375"/>
            <a:ext cx="5502275" cy="416179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680845" y="1939290"/>
            <a:ext cx="254762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两大市场管理水平不足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1770" y="167640"/>
            <a:ext cx="7506970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主要问题（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2/3</a:t>
            </a:r>
            <a:r>
              <a:rPr lang="zh-CN" altLang="en-US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</a:t>
            </a:r>
            <a:r>
              <a:rPr lang="en-US" altLang="zh-CN" sz="24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sz="24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重点领域经营水平亟待提升</a:t>
            </a:r>
            <a:endParaRPr lang="en-US" altLang="zh-CN" sz="24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7783195" y="1939290"/>
            <a:ext cx="2547620" cy="3168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部分领域存在管理缺位</a:t>
            </a:r>
            <a:endParaRPr 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063115" y="2452370"/>
            <a:ext cx="223710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集团及成员</a:t>
            </a:r>
            <a:r>
              <a:rPr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看管仍存在盲区</a:t>
            </a:r>
            <a:endParaRPr sz="1200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16255" y="2813050"/>
            <a:ext cx="4733290" cy="16408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全市重点看管维护企业仍有</a:t>
            </a:r>
            <a:r>
              <a:rPr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2866</a:t>
            </a:r>
            <a:r>
              <a:rPr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家未纳管</a:t>
            </a: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，成员真实性逐年下降，集团进驻产能低下，</a:t>
            </a:r>
            <a:r>
              <a:rPr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单场低于5笔业务占比</a:t>
            </a:r>
            <a:r>
              <a:rPr sz="1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42.04%</a:t>
            </a: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599555" y="4256405"/>
            <a:ext cx="540512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部分员工风险防范意识薄弱，底线思维不足；</a:t>
            </a:r>
            <a:r>
              <a:rPr lang="zh-CN" sz="9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部分管理人员</a:t>
            </a:r>
            <a:r>
              <a:rPr lang="zh-CN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风险认知不清晰，管理审核不到位，</a:t>
            </a:r>
            <a:r>
              <a:rPr lang="zh-CN" sz="9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存在</a:t>
            </a:r>
            <a:r>
              <a:rPr lang="zh-CN" sz="900" b="1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顾头不顾脚</a:t>
            </a:r>
            <a:r>
              <a:rPr lang="zh-CN" sz="9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情况。</a:t>
            </a:r>
            <a:endParaRPr lang="zh-CN" altLang="en-US" sz="900" b="1"/>
          </a:p>
        </p:txBody>
      </p:sp>
      <p:sp>
        <p:nvSpPr>
          <p:cNvPr id="64" name="文本框 63"/>
          <p:cNvSpPr txBox="1"/>
          <p:nvPr>
            <p:custDataLst>
              <p:tags r:id="rId9"/>
            </p:custDataLst>
          </p:nvPr>
        </p:nvSpPr>
        <p:spPr>
          <a:xfrm>
            <a:off x="6671310" y="4748530"/>
            <a:ext cx="1835150" cy="714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50000"/>
              </a:lnSpc>
            </a:pPr>
            <a:r>
              <a:rPr lang="zh-CN" altLang="en-US" sz="9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代收代付</a:t>
            </a:r>
            <a:r>
              <a:rPr lang="en-US" altLang="zh-CN" sz="9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endParaRPr lang="zh-CN" altLang="en-US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查实确认</a:t>
            </a: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人，涉及业务</a:t>
            </a: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36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笔</a:t>
            </a:r>
            <a:endParaRPr lang="zh-CN" altLang="en-US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9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5" name="文本框 64"/>
          <p:cNvSpPr txBox="1"/>
          <p:nvPr>
            <p:custDataLst>
              <p:tags r:id="rId10"/>
            </p:custDataLst>
          </p:nvPr>
        </p:nvSpPr>
        <p:spPr>
          <a:xfrm>
            <a:off x="6601460" y="5335905"/>
            <a:ext cx="528320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9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如黑名单解除审批把关不严，6个月以上欠费集团，个体工商户经审批后新开业务</a:t>
            </a:r>
            <a:r>
              <a:rPr lang="zh-CN" sz="90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304</a:t>
            </a:r>
            <a:r>
              <a:rPr lang="zh-CN" sz="9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笔，新增欠费</a:t>
            </a:r>
            <a:r>
              <a:rPr lang="en-US" altLang="zh-CN" sz="900" dirty="0">
                <a:solidFill>
                  <a:srgbClr val="FF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2.76</a:t>
            </a:r>
            <a:r>
              <a:rPr lang="zh-CN" altLang="en-US" sz="9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</a:t>
            </a:r>
            <a:r>
              <a:rPr lang="zh-CN" sz="900" dirty="0">
                <a:solidFill>
                  <a:srgbClr val="000000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sz="900" dirty="0">
              <a:solidFill>
                <a:srgbClr val="000000">
                  <a:alpha val="10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>
            <p:custDataLst>
              <p:tags r:id="rId11"/>
            </p:custDataLst>
          </p:nvPr>
        </p:nvSpPr>
        <p:spPr>
          <a:xfrm>
            <a:off x="8543925" y="4763135"/>
            <a:ext cx="1835150" cy="714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50000"/>
              </a:lnSpc>
            </a:pPr>
            <a:r>
              <a:rPr lang="zh-CN" altLang="en-US" sz="9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印章风险</a:t>
            </a:r>
            <a:r>
              <a:rPr lang="en-US" altLang="zh-CN" sz="9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endParaRPr lang="zh-CN" altLang="en-US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查实确认</a:t>
            </a: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人，涉及业务</a:t>
            </a: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笔</a:t>
            </a:r>
            <a:endParaRPr lang="zh-CN" altLang="en-US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9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10378440" y="4786630"/>
            <a:ext cx="1677035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50000"/>
              </a:lnSpc>
            </a:pPr>
            <a:r>
              <a:rPr lang="zh-CN" altLang="en-US" sz="9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工商注销仍新开业务</a:t>
            </a:r>
            <a:r>
              <a:rPr lang="en-US" altLang="zh-CN" sz="9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</a:t>
            </a:r>
            <a:endParaRPr lang="en-US" altLang="zh-CN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343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笔，存在虚假业务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风险</a:t>
            </a:r>
            <a:endParaRPr lang="zh-CN" altLang="en-US" sz="9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22935" y="4867275"/>
            <a:ext cx="3082925" cy="1014730"/>
          </a:xfrm>
          <a:prstGeom prst="rect">
            <a:avLst/>
          </a:prstGeom>
        </p:spPr>
        <p:txBody>
          <a:bodyPr wrap="square">
            <a:spAutoFit/>
          </a:bodyPr>
          <a:p>
            <a:pPr marL="171450" indent="-1714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楼宇等重点场景游牧式营销，缺乏体系化管理。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幢拔钉楼宇为例：现场排摸统计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3045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家入驻企业，其中</a:t>
            </a:r>
            <a:r>
              <a:rPr lang="zh-CN" altLang="en-US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仅</a:t>
            </a:r>
            <a:r>
              <a:rPr lang="en-US" altLang="zh-CN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ESOP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系统内</a:t>
            </a:r>
            <a:r>
              <a:rPr lang="zh-CN" altLang="en-US" sz="1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已建档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，基础管理不到位。</a:t>
            </a:r>
            <a:endParaRPr lang="zh-CN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256155" y="4450080"/>
            <a:ext cx="1970405" cy="221615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 anchor="t">
            <a:noAutofit/>
          </a:bodyPr>
          <a:p>
            <a:pPr lvl="0" algn="l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r>
              <a:rPr lang="zh-CN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商客场景看管</a:t>
            </a:r>
            <a:r>
              <a:rPr lang="zh-CN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水平不足</a:t>
            </a:r>
            <a:endParaRPr lang="zh-CN" sz="1200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841553" y="5854928"/>
            <a:ext cx="1701107" cy="215444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幢拔钉楼宇内企业建档率仅</a:t>
            </a:r>
            <a:r>
              <a:rPr lang="en-US" altLang="zh-CN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成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8" name="图表 27"/>
          <p:cNvGraphicFramePr/>
          <p:nvPr>
            <p:custDataLst>
              <p:tags r:id="rId12"/>
            </p:custDataLst>
          </p:nvPr>
        </p:nvGraphicFramePr>
        <p:xfrm>
          <a:off x="528320" y="3355975"/>
          <a:ext cx="2376805" cy="8235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8432165" y="4005580"/>
            <a:ext cx="1970405" cy="221615"/>
          </a:xfrm>
          <a:prstGeom prst="roundRect">
            <a:avLst>
              <a:gd name="adj" fmla="val 0"/>
            </a:avLst>
          </a:prstGeom>
          <a:noFill/>
        </p:spPr>
        <p:txBody>
          <a:bodyPr wrap="square" rtlCol="0" anchor="t">
            <a:noAutofit/>
          </a:bodyPr>
          <a:p>
            <a:pPr lvl="0" algn="l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风险管理水平不足</a:t>
            </a:r>
            <a:endParaRPr lang="zh-CN" altLang="en-US" sz="1200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382385" y="2416175"/>
            <a:ext cx="5502275" cy="2755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存量市场经营</a:t>
            </a:r>
            <a:r>
              <a:rPr lang="zh-CN" altLang="en-US" sz="1200" u="sng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增收不明显</a:t>
            </a:r>
            <a:endParaRPr lang="zh-CN" altLang="en-US" sz="1200" u="sng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5" name="图表 14"/>
          <p:cNvGraphicFramePr/>
          <p:nvPr/>
        </p:nvGraphicFramePr>
        <p:xfrm>
          <a:off x="3431540" y="3329940"/>
          <a:ext cx="2115820" cy="1037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7" name="图表 26"/>
          <p:cNvGraphicFramePr/>
          <p:nvPr/>
        </p:nvGraphicFramePr>
        <p:xfrm>
          <a:off x="3431540" y="4803140"/>
          <a:ext cx="2317750" cy="1032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6551295" y="2719070"/>
            <a:ext cx="354774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lvl="0" indent="-171450" algn="l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9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续签保有方面：</a:t>
            </a:r>
            <a:r>
              <a:rPr lang="zh-CN" altLang="en-US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①专线续签80.8%，其中未到期离网把控不严，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提前流失1500余线</a:t>
            </a:r>
            <a:r>
              <a:rPr lang="zh-CN" altLang="en-US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r>
              <a:rPr lang="zh-CN" altLang="en-US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②企宽、短彩续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签率不足70</a:t>
            </a:r>
            <a:r>
              <a:rPr lang="zh-CN" altLang="en-US"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endParaRPr lang="en-US" altLang="zh-CN" sz="9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71450" lvl="0" indent="-171450" algn="l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9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提档升级方面：</a:t>
            </a:r>
            <a:r>
              <a:rPr lang="en-US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①</a:t>
            </a: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专线全年主动提档</a:t>
            </a:r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1119</a:t>
            </a: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条，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年化贡献仅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124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r>
              <a:rPr lang="en-US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②</a:t>
            </a: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本地短彩业务从基础短信向</a:t>
            </a:r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5G</a:t>
            </a:r>
            <a:r>
              <a:rPr lang="zh-CN" altLang="en-US" sz="9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消息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升级不足</a:t>
            </a:r>
            <a:r>
              <a:rPr lang="en-US" altLang="zh-CN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40%</a:t>
            </a:r>
            <a:r>
              <a:rPr lang="zh-CN" altLang="en-US" sz="9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88" name="图表 87"/>
          <p:cNvGraphicFramePr/>
          <p:nvPr/>
        </p:nvGraphicFramePr>
        <p:xfrm>
          <a:off x="9696450" y="3270885"/>
          <a:ext cx="1991360" cy="793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图表 11"/>
          <p:cNvGraphicFramePr/>
          <p:nvPr/>
        </p:nvGraphicFramePr>
        <p:xfrm>
          <a:off x="9984105" y="2741295"/>
          <a:ext cx="1748790" cy="614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20" name="直接连接符 19"/>
          <p:cNvCxnSpPr/>
          <p:nvPr/>
        </p:nvCxnSpPr>
        <p:spPr>
          <a:xfrm>
            <a:off x="10056495" y="2939415"/>
            <a:ext cx="1551305" cy="5715"/>
          </a:xfrm>
          <a:prstGeom prst="line">
            <a:avLst/>
          </a:prstGeom>
          <a:ln w="12700" cmpd="sng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1538585" y="2780665"/>
            <a:ext cx="466090" cy="184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7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70%</a:t>
            </a:r>
            <a:endParaRPr lang="en-US" altLang="zh-CN" sz="7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TABLE_ENDDRAG_ORIGIN_RECT" val="472*127"/>
  <p:tag name="TABLE_ENDDRAG_RECT" val="480*264*472*127"/>
</p:tagLst>
</file>

<file path=ppt/tags/tag166.xml><?xml version="1.0" encoding="utf-8"?>
<p:tagLst xmlns:p="http://schemas.openxmlformats.org/presentationml/2006/main">
  <p:tag name="TABLE_ENDDRAG_ORIGIN_RECT" val="472*137"/>
  <p:tag name="TABLE_ENDDRAG_RECT" val="480*264*472*137"/>
</p:tagLst>
</file>

<file path=ppt/tags/tag167.xml><?xml version="1.0" encoding="utf-8"?>
<p:tagLst xmlns:p="http://schemas.openxmlformats.org/presentationml/2006/main">
  <p:tag name="TABLE_ENDDRAG_ORIGIN_RECT" val="446*98"/>
  <p:tag name="TABLE_ENDDRAG_RECT" val="26*423*446*99"/>
</p:tagLst>
</file>

<file path=ppt/tags/tag168.xml><?xml version="1.0" encoding="utf-8"?>
<p:tagLst xmlns:p="http://schemas.openxmlformats.org/presentationml/2006/main">
  <p:tag name="TABLE_ENDDRAG_ORIGIN_RECT" val="466*100"/>
  <p:tag name="TABLE_ENDDRAG_RECT" val="485*434*466*100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188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189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19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206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207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UNIT_FILL_FORE_SCHEMECOLOR_INDEX_1_BRIGHTNESS" val="0.4"/>
  <p:tag name="KSO_WM_UNIT_FILL_FORE_SCHEMECOLOR_INDEX_1" val="8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8"/>
  <p:tag name="KSO_WM_UNIT_FILL_FORE_SCHEMECOLOR_INDEX_2_POS" val="0.48"/>
  <p:tag name="KSO_WM_UNIT_FILL_FORE_SCHEMECOLOR_INDEX_2_TRANS" val="0"/>
  <p:tag name="KSO_WM_UNIT_FILL_FORE_SCHEMECOLOR_INDEX_3_BRIGHTNESS" val="0.4"/>
  <p:tag name="KSO_WM_UNIT_FILL_FORE_SCHEMECOLOR_INDEX_3" val="8"/>
  <p:tag name="KSO_WM_UNIT_FILL_FORE_SCHEMECOLOR_INDEX_3_POS" val="1"/>
  <p:tag name="KSO_WM_UNIT_FILL_FORE_SCHEMECOLOR_INDEX_3_TRANS" val="0"/>
  <p:tag name="KSO_WM_UNIT_FILL_GRADIENT_TYPE" val="0"/>
  <p:tag name="KSO_WM_UNIT_FILL_GRADIENT_ANGLE" val="90"/>
  <p:tag name="KSO_WM_UNIT_FILL_GRADIENT_DIRECTION" val="1"/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0964_3*n_h_h_a*1_2_1_1"/>
  <p:tag name="KSO_WM_TEMPLATE_CATEGORY" val="diagram"/>
  <p:tag name="KSO_WM_TEMPLATE_INDEX" val="20230964"/>
  <p:tag name="KSO_WM_UNIT_LAYERLEVEL" val="1_1_1_1"/>
  <p:tag name="KSO_WM_TAG_VERSION" val="3.0"/>
  <p:tag name="KSO_WM_UNIT_ISCONTENTSTITLE" val="0"/>
  <p:tag name="KSO_WM_UNIT_ISNUMDGMTITLE" val="0"/>
  <p:tag name="KSO_WM_UNIT_NOCLEAR" val="0"/>
  <p:tag name="KSO_WM_UNIT_TYPE" val="n_h_h_a"/>
  <p:tag name="KSO_WM_UNIT_INDEX" val="1_2_1_1"/>
  <p:tag name="KSO_WM_DIAGRAM_VERSION" val="3"/>
  <p:tag name="KSO_WM_DIAGRAM_COLOR_TRICK" val="3"/>
  <p:tag name="KSO_WM_DIAGRAM_COLOR_TEXT_CAN_REMOVE" val="n"/>
  <p:tag name="KSO_WM_UNIT_VALUE" val="7"/>
  <p:tag name="KSO_WM_DIAGRAM_MAX_ITEMCNT" val="6"/>
  <p:tag name="KSO_WM_DIAGRAM_MIN_ITEMCNT" val="2"/>
  <p:tag name="KSO_WM_DIAGRAM_VIRTUALLY_FRAME" val="{&quot;height&quot;:125.39999389648438,&quot;left&quot;:719.8500332665632,&quot;top&quot;:191.8000030517578,&quot;width&quot;:100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47999998927116394,&quot;transparency&quot;:0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添加标题"/>
  <p:tag name="KSO_WM_UNIT_FILL_TYPE" val="3"/>
  <p:tag name="KSO_WM_UNIT_LINE_FORE_SCHEMECOLOR_INDEX" val="5"/>
  <p:tag name="KSO_WM_UNIT_TEXT_TYPE" val="1"/>
  <p:tag name="KSO_WM_DIAGRAM_USE_COLOR_VALUE" val="{&quot;color_scheme&quot;:1,&quot;color_type&quot;:1,&quot;theme_color_indexes&quot;:[]}"/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30.xml><?xml version="1.0" encoding="utf-8"?>
<p:tagLst xmlns:p="http://schemas.openxmlformats.org/presentationml/2006/main">
  <p:tag name="TABLE_ENDDRAG_ORIGIN_RECT" val="357*26"/>
  <p:tag name="TABLE_ENDDRAG_RECT" val="530*270*357*26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TABLE_ENDDRAG_ORIGIN_RECT" val="158*40"/>
  <p:tag name="TABLE_ENDDRAG_RECT" val="66*321*158*40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DIAGRAM_GROUP_CODE" val="q1-1"/>
  <p:tag name="KSO_WM_UNIT_TYPE" val="q_h_i"/>
  <p:tag name="KSO_WM_UNIT_INDEX" val="1_3_1"/>
  <p:tag name="KSO_WM_UNIT_ID" val="diagram20200112_3*q_h_i*1_3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5.xml><?xml version="1.0" encoding="utf-8"?>
<p:tagLst xmlns:p="http://schemas.openxmlformats.org/presentationml/2006/main">
  <p:tag name="KSO_WM_BEAUTIFY_FLAG" val="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4"/>
  <p:tag name="KSO_WM_UNIT_ID" val="diagram20200112_3*q_h_i*1_1_4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5"/>
  <p:tag name="KSO_WM_UNIT_ID" val="diagram20200112_3*q_h_i*1_2_5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7"/>
  <p:tag name="KSO_WM_UNIT_ID" val="diagram20200112_3*q_h_i*1_4_7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72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73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74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75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76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77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78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79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8.xml><?xml version="1.0" encoding="utf-8"?>
<p:tagLst xmlns:p="http://schemas.openxmlformats.org/presentationml/2006/main">
  <p:tag name="KSO_WM_BEAUTIFY_FLAG" val=""/>
</p:tagLst>
</file>

<file path=ppt/tags/tag280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81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82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83.xml><?xml version="1.0" encoding="utf-8"?>
<p:tagLst xmlns:p="http://schemas.openxmlformats.org/presentationml/2006/main">
  <p:tag name="KSO_WM_DIAGRAM_VIRTUALLY_FRAME" val="{&quot;height&quot;:263,&quot;left&quot;:155.45,&quot;top&quot;:219.5,&quot;width&quot;:740.75}"/>
</p:tagLst>
</file>

<file path=ppt/tags/tag284.xml><?xml version="1.0" encoding="utf-8"?>
<p:tagLst xmlns:p="http://schemas.openxmlformats.org/presentationml/2006/main">
  <p:tag name="KSO_WM_BEAUTIFY_FLAG" val="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TABLE_ENDDRAG_ORIGIN_RECT" val="289*60"/>
  <p:tag name="TABLE_ENDDRAG_RECT" val="17*288*289*60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10.xml><?xml version="1.0" encoding="utf-8"?>
<p:tagLst xmlns:p="http://schemas.openxmlformats.org/presentationml/2006/main">
  <p:tag name="TABLE_ENDDRAG_ORIGIN_RECT" val="279*41"/>
  <p:tag name="TABLE_ENDDRAG_RECT" val="332*180*279*41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19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2.xml><?xml version="1.0" encoding="utf-8"?>
<p:tagLst xmlns:p="http://schemas.openxmlformats.org/presentationml/2006/main">
  <p:tag name="KSO_WM_BEAUTIFY_FLAG" val=""/>
</p:tagLst>
</file>

<file path=ppt/tags/tag320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21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22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23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29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3.xml><?xml version="1.0" encoding="utf-8"?>
<p:tagLst xmlns:p="http://schemas.openxmlformats.org/presentationml/2006/main">
  <p:tag name="KSO_WM_BEAUTIFY_FLAG" val=""/>
</p:tagLst>
</file>

<file path=ppt/tags/tag330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31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32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33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34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35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36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37.xml><?xml version="1.0" encoding="utf-8"?>
<p:tagLst xmlns:p="http://schemas.openxmlformats.org/presentationml/2006/main">
  <p:tag name="KSO_WM_DIAGRAM_VIRTUALLY_FRAME" val="{&quot;height&quot;:404.7,&quot;left&quot;:41.8,&quot;top&quot;:111.25,&quot;width&quot;:886.5}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349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35.xml><?xml version="1.0" encoding="utf-8"?>
<p:tagLst xmlns:p="http://schemas.openxmlformats.org/presentationml/2006/main">
  <p:tag name="KSO_WM_BEAUTIFY_FLAG" val=""/>
</p:tagLst>
</file>

<file path=ppt/tags/tag350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picid" val="{78eade37-f1df-49d6-8c5c-04c770815bba}"/>
</p:tagLst>
</file>

<file path=ppt/tags/tag356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357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358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359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36.xml><?xml version="1.0" encoding="utf-8"?>
<p:tagLst xmlns:p="http://schemas.openxmlformats.org/presentationml/2006/main">
  <p:tag name="KSO_WM_BEAUTIFY_FLAG" val="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70.xml><?xml version="1.0" encoding="utf-8"?>
<p:tagLst xmlns:p="http://schemas.openxmlformats.org/presentationml/2006/main">
  <p:tag name="TABLE_ENDDRAG_ORIGIN_RECT" val="873*424"/>
  <p:tag name="TABLE_ENDDRAG_RECT" val="49*111*873*424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PP_MARK_KEY" val="647cefa9-3de3-4d2d-a530-f47b45845da0"/>
  <p:tag name="COMMONDATA" val="eyJoZGlkIjoiNjk4YjQzZWE5NDY4YjQ5OTA2NzAwYmZkNThiNTNkM2EifQ=="/>
  <p:tag name="commondata" val="eyJoZGlkIjoiY2FkZjYxMWVjOTA1NTc0ZGU3MTNmNjM2NmNjYTkwZjcifQ=="/>
  <p:tag name="resource_record_key" val="{&quot;29&quot;:[50000199,50000076],&quot;65&quot;:[20184553]}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4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40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41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67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68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74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75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80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81.xml><?xml version="1.0" encoding="utf-8"?>
<p:tagLst xmlns:p="http://schemas.openxmlformats.org/presentationml/2006/main">
  <p:tag name="KSO_WM_BEAUTIFY_FLAG" val=""/>
  <p:tag name="KSO_WM_DIAGRAM_VIRTUALLY_FRAME" val="{&quot;height&quot;:419.75,&quot;left&quot;:34.8,&quot;top&quot;:89.95,&quot;width&quot;:898}"/>
</p:tagLst>
</file>

<file path=ppt/tags/tag82.xml><?xml version="1.0" encoding="utf-8"?>
<p:tagLst xmlns:p="http://schemas.openxmlformats.org/presentationml/2006/main">
  <p:tag name="TABLE_ENDDRAG_ORIGIN_RECT" val="383*75"/>
  <p:tag name="TABLE_ENDDRAG_RECT" val="55*275*383*75"/>
</p:tagLst>
</file>

<file path=ppt/tags/tag83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84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85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86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87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88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89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9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90.xml><?xml version="1.0" encoding="utf-8"?>
<p:tagLst xmlns:p="http://schemas.openxmlformats.org/presentationml/2006/main">
  <p:tag name="KSO_WM_DIAGRAM_VIRTUALLY_FRAME" val="{&quot;height&quot;:103.21992125984252,&quot;left&quot;:258.8379527559055,&quot;top&quot;:230.3,&quot;width&quot;:501.16204724409454}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离子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Broadway"/>
        <a:ea typeface="方正正中黑简体"/>
        <a:cs typeface=""/>
      </a:majorFont>
      <a:minorFont>
        <a:latin typeface="微软雅黑"/>
        <a:ea typeface="微软雅黑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>
            <a:fillRect/>
          </a:stretch>
        </a:blipFill>
      </a:bgFillStyleLst>
    </a:fmtScheme>
  </a:themeElements>
  <a:objectDefaults>
    <a:spDef>
      <a:spPr>
        <a:solidFill>
          <a:srgbClr val="C0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bg1"/>
            </a:solidFill>
            <a:latin typeface="+mn-ea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材料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Mod val="20000"/>
            <a:lumOff val="80000"/>
          </a:schemeClr>
        </a:solidFill>
        <a:ln>
          <a:noFill/>
        </a:ln>
      </a:spPr>
      <a:bodyPr wrap="square" anchor="ctr">
        <a:noAutofit/>
      </a:bodyPr>
      <a:lstStyle>
        <a:defPPr>
          <a:lnSpc>
            <a:spcPct val="150000"/>
          </a:lnSpc>
          <a:buClr>
            <a:srgbClr val="FF0000"/>
          </a:buClr>
          <a:defRPr sz="14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txDef>
      <a:spPr>
        <a:noFill/>
        <a:ln w="19050">
          <a:solidFill>
            <a:schemeClr val="tx1"/>
          </a:solidFill>
          <a:prstDash val="dash"/>
        </a:ln>
      </a:spPr>
      <a:bodyPr wrap="square" rtlCol="0" anchor="ctr">
        <a:noAutofit/>
      </a:bodyPr>
      <a:lstStyle>
        <a:defPPr marL="144145">
          <a:defRPr sz="1600" dirty="0" smtClean="0">
            <a:latin typeface="华文细黑" panose="02010600040101010101" pitchFamily="2" charset="-122"/>
            <a:ea typeface="华文细黑" panose="02010600040101010101" pitchFamily="2" charset="-122"/>
          </a:defRPr>
        </a:defPPr>
      </a:lstStyle>
      <a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25511</Words>
  <Application>WPS 演示</Application>
  <PresentationFormat>宽屏</PresentationFormat>
  <Paragraphs>3792</Paragraphs>
  <Slides>37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37</vt:i4>
      </vt:variant>
    </vt:vector>
  </HeadingPairs>
  <TitlesOfParts>
    <vt:vector size="67" baseType="lpstr">
      <vt:lpstr>Arial</vt:lpstr>
      <vt:lpstr>宋体</vt:lpstr>
      <vt:lpstr>Wingdings</vt:lpstr>
      <vt:lpstr>Wingdings</vt:lpstr>
      <vt:lpstr>微软雅黑</vt:lpstr>
      <vt:lpstr>黑体</vt:lpstr>
      <vt:lpstr>Calibri</vt:lpstr>
      <vt:lpstr>方正黑体简体</vt:lpstr>
      <vt:lpstr>Wingdings 3</vt:lpstr>
      <vt:lpstr>Symbol</vt:lpstr>
      <vt:lpstr>★锐线体</vt:lpstr>
      <vt:lpstr>华文细黑</vt:lpstr>
      <vt:lpstr>华文中宋</vt:lpstr>
      <vt:lpstr>Times New Roman</vt:lpstr>
      <vt:lpstr>Arial</vt:lpstr>
      <vt:lpstr>Arial Unicode MS</vt:lpstr>
      <vt:lpstr>Calibri</vt:lpstr>
      <vt:lpstr>Cooper Black</vt:lpstr>
      <vt:lpstr>Segoe Print</vt:lpstr>
      <vt:lpstr>Arial</vt:lpstr>
      <vt:lpstr>HarmonyOS Sans SC</vt:lpstr>
      <vt:lpstr>Times New Roman</vt:lpstr>
      <vt:lpstr>Segoe UI</vt:lpstr>
      <vt:lpstr>Segoe UI</vt:lpstr>
      <vt:lpstr>等线</vt:lpstr>
      <vt:lpstr>方正兰亭黑_GBK</vt:lpstr>
      <vt:lpstr>Office 主题</vt:lpstr>
      <vt:lpstr>离子</vt:lpstr>
      <vt:lpstr>3_Office 主题</vt:lpstr>
      <vt:lpstr>材料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倪明辉</dc:creator>
  <cp:lastModifiedBy>汤清</cp:lastModifiedBy>
  <cp:revision>8063</cp:revision>
  <cp:lastPrinted>2018-03-21T08:45:00Z</cp:lastPrinted>
  <dcterms:created xsi:type="dcterms:W3CDTF">2016-06-15T01:23:00Z</dcterms:created>
  <dcterms:modified xsi:type="dcterms:W3CDTF">2025-08-08T02:20:41Z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304F65EBC0BB4B0EBC412FC4108CA8D9_13</vt:lpwstr>
  </property>
  <property fmtid="{D5CDD505-2E9C-101B-9397-08002B2CF9AE}" pid="3" name="KSOProductBuildVer">
    <vt:lpwstr>2052-12.8.2.19315</vt:lpwstr>
  </property>
</Properties>
</file>

<file path=docProps/thumbnail.jpeg>
</file>